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6858000" cy="9144000"/>
  <p:embeddedFontLst>
    <p:embeddedFont>
      <p:font typeface="Calibri" panose="020F0502020204030204" pitchFamily="34" charset="0"/>
      <p:regular r:id="rId79"/>
      <p:bold r:id="rId80"/>
      <p:italic r:id="rId81"/>
      <p:boldItalic r:id="rId82"/>
    </p:embeddedFont>
    <p:embeddedFont>
      <p:font typeface="Cambria" panose="02040503050406030204" pitchFamily="18" charset="0"/>
      <p:regular r:id="rId83"/>
      <p:bold r:id="rId84"/>
      <p:italic r:id="rId85"/>
      <p:boldItalic r:id="rId86"/>
    </p:embeddedFont>
    <p:embeddedFont>
      <p:font typeface="Comic Sans MS" panose="030F0702030302020204" pitchFamily="66" charset="0"/>
      <p:regular r:id="rId87"/>
      <p:bold r:id="rId88"/>
      <p:italic r:id="rId89"/>
      <p:boldItalic r:id="rId90"/>
    </p:embeddedFont>
    <p:embeddedFont>
      <p:font typeface="Gill Sans" panose="020B0604020202020204" charset="0"/>
      <p:regular r:id="rId91"/>
      <p:bold r:id="rId92"/>
    </p:embeddedFont>
    <p:embeddedFont>
      <p:font typeface="Proxima Nova" panose="020B0604020202020204" charset="0"/>
      <p:regular r:id="rId93"/>
      <p:bold r:id="rId94"/>
      <p:italic r:id="rId95"/>
      <p:boldItalic r:id="rId96"/>
    </p:embeddedFont>
    <p:embeddedFont>
      <p:font typeface="Roboto" panose="02000000000000000000" pitchFamily="2" charset="0"/>
      <p:regular r:id="rId97"/>
      <p:bold r:id="rId98"/>
      <p:italic r:id="rId99"/>
      <p:boldItalic r:id="rId100"/>
    </p:embeddedFont>
    <p:embeddedFont>
      <p:font typeface="Tahoma" panose="020B0604030504040204" pitchFamily="34" charset="0"/>
      <p:regular r:id="rId101"/>
      <p:bold r:id="rId102"/>
    </p:embeddedFont>
    <p:embeddedFont>
      <p:font typeface="Verdana" panose="020B0604030504040204" pitchFamily="34"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624">
          <p15:clr>
            <a:srgbClr val="A4A3A4"/>
          </p15:clr>
        </p15:guide>
        <p15:guide id="2" orient="horz" pos="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7" roundtripDataSignature="AMtx7mjW5+jBAfEnCx0fAV0r+MaW7Uu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F965AC-9064-42F0-BA51-86D094A7376A}">
  <a:tblStyle styleId="{DCF965AC-9064-42F0-BA51-86D094A7376A}"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86" autoAdjust="0"/>
  </p:normalViewPr>
  <p:slideViewPr>
    <p:cSldViewPr snapToGrid="0">
      <p:cViewPr varScale="1">
        <p:scale>
          <a:sx n="77" d="100"/>
          <a:sy n="77" d="100"/>
        </p:scale>
        <p:origin x="792" y="84"/>
      </p:cViewPr>
      <p:guideLst>
        <p:guide pos="624"/>
        <p:guide orient="horz" pos="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6.fntdata"/><Relationship Id="rId89" Type="http://schemas.openxmlformats.org/officeDocument/2006/relationships/font" Target="fonts/font11.fntdata"/><Relationship Id="rId16" Type="http://schemas.openxmlformats.org/officeDocument/2006/relationships/slide" Target="slides/slide15.xml"/><Relationship Id="rId107" Type="http://customschemas.google.com/relationships/presentationmetadata" Target="meta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1.fntdata"/><Relationship Id="rId102" Type="http://schemas.openxmlformats.org/officeDocument/2006/relationships/font" Target="fonts/font24.fntdata"/><Relationship Id="rId5" Type="http://schemas.openxmlformats.org/officeDocument/2006/relationships/slide" Target="slides/slide4.xml"/><Relationship Id="rId90" Type="http://schemas.openxmlformats.org/officeDocument/2006/relationships/font" Target="fonts/font12.fntdata"/><Relationship Id="rId9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5.fntdata"/><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13.fntdata"/><Relationship Id="rId9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94" Type="http://schemas.openxmlformats.org/officeDocument/2006/relationships/font" Target="fonts/font16.fntdata"/><Relationship Id="rId99" Type="http://schemas.openxmlformats.org/officeDocument/2006/relationships/font" Target="fonts/font21.fntdata"/><Relationship Id="rId101"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9.fntdata"/><Relationship Id="rId104"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9.fntdata"/><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2.fntdata"/><Relationship Id="rId105"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5.fntdata"/><Relationship Id="rId98"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5.fntdata"/><Relationship Id="rId88" Type="http://schemas.openxmlformats.org/officeDocument/2006/relationships/font" Target="fonts/font10.fntdata"/><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en.wikipedia.org/wiki/Cleartext"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
        <p:cNvGrpSpPr/>
        <p:nvPr/>
      </p:nvGrpSpPr>
      <p:grpSpPr>
        <a:xfrm>
          <a:off x="0" y="0"/>
          <a:ext cx="0" cy="0"/>
          <a:chOff x="0" y="0"/>
          <a:chExt cx="0" cy="0"/>
        </a:xfrm>
      </p:grpSpPr>
      <p:sp>
        <p:nvSpPr>
          <p:cNvPr id="34" name="Google Shape;3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 name="Google Shape;3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4" name="Google Shape;64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Note: these speeds are not shared </a:t>
            </a:r>
            <a:r>
              <a:rPr lang="en-US" dirty="0">
                <a:sym typeface="Wingdings" panose="05000000000000000000" pitchFamily="2" charset="2"/>
              </a:rPr>
              <a:t> each node connected under the above shown protocol can get (theoretically) up to that speed.</a:t>
            </a:r>
          </a:p>
          <a:p>
            <a:pPr marL="171450" lvl="0" indent="-171450" algn="l" rtl="0">
              <a:spcBef>
                <a:spcPts val="0"/>
              </a:spcBef>
              <a:spcAft>
                <a:spcPts val="0"/>
              </a:spcAft>
              <a:buFont typeface="Arial" panose="020B0604020202020204" pitchFamily="34" charset="0"/>
              <a:buChar char="•"/>
            </a:pPr>
            <a:r>
              <a:rPr lang="en-US" dirty="0">
                <a:sym typeface="Wingdings" panose="05000000000000000000" pitchFamily="2" charset="2"/>
              </a:rPr>
              <a:t>Bluetooth is most energy efficient but lowest speed and range.</a:t>
            </a:r>
            <a:endParaRPr dirty="0"/>
          </a:p>
        </p:txBody>
      </p:sp>
      <p:sp>
        <p:nvSpPr>
          <p:cNvPr id="645" name="Google Shape;645;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
        <p:cNvGrpSpPr/>
        <p:nvPr/>
      </p:nvGrpSpPr>
      <p:grpSpPr>
        <a:xfrm>
          <a:off x="0" y="0"/>
          <a:ext cx="0" cy="0"/>
          <a:chOff x="0" y="0"/>
          <a:chExt cx="0" cy="0"/>
        </a:xfrm>
      </p:grpSpPr>
      <p:sp>
        <p:nvSpPr>
          <p:cNvPr id="825" name="Google Shape;82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6" name="Google Shape;82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Adhoc</a:t>
            </a:r>
            <a:r>
              <a:rPr lang="en-US" dirty="0"/>
              <a:t>: no intermediary devices (base stations for example, or switches or routers) between hosts.</a:t>
            </a:r>
            <a:endParaRPr dirty="0"/>
          </a:p>
        </p:txBody>
      </p:sp>
      <p:sp>
        <p:nvSpPr>
          <p:cNvPr id="827" name="Google Shape;82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5" name="Google Shape;85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6" name="Google Shape;85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 name="Google Shape;873;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4" name="Google Shape;874;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15</a:t>
            </a:fld>
            <a:endParaRPr sz="1200">
              <a:solidFill>
                <a:schemeClr val="dk1"/>
              </a:solidFill>
              <a:latin typeface="Times New Roman"/>
              <a:ea typeface="Times New Roman"/>
              <a:cs typeface="Times New Roman"/>
              <a:sym typeface="Times New Roman"/>
            </a:endParaRPr>
          </a:p>
        </p:txBody>
      </p:sp>
      <p:sp>
        <p:nvSpPr>
          <p:cNvPr id="930" name="Google Shape;93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31" name="Google Shape;93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So now first we summarize the physical layer characteristics of wireless links. Note that such features are shared by different wireless techniques, like WiFi, Bluetooth, or our cellular communication. </a:t>
            </a:r>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To understand these features, we can start from answering a very practical question. Many times we complain about bad WIFi coverages or connectivity in our home network. So what are the causes of these bad coverages?</a:t>
            </a:r>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The first cause is the path loss, which means the strength of the wireless signal will decrease with distance, as demonstrated by the graph on the left. Our phones use received signal strength indicator (RSSI) to measure the received signal strength of different WiFi access points, as demonstrated in the graph. We can see that when you are within 10 meters range, the strength is around 70%. When you are like 100meters away from the access point, the strength drops to 50%. </a:t>
            </a:r>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However, the bandwidth of the connection doesn’t change this way. In the right graph, we can observe that the strength drops from 21 to 4, but the bandwidth drops from 54Mbps to 1Mpbs. Besides, we can also find that in different WiFi standards, the communication range gets smaller when the frequency increases from 2.4GHz to 5GHz. This is because with higher frequency, the radio wavelength gets lower, and causes higher path loss. We will explain the reason behind this later, but I want you to form the understand that, with higher radio frequency, the coverage range of the signal gets smaller. From 2G, 3G, 4G, to 5G, the frequency of the signal has been raising, so that’s why we need to build more cell towers for 5G networks. </a:t>
            </a:r>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16</a:t>
            </a:fld>
            <a:endParaRPr sz="1200">
              <a:solidFill>
                <a:schemeClr val="dk1"/>
              </a:solidFill>
              <a:latin typeface="Times New Roman"/>
              <a:ea typeface="Times New Roman"/>
              <a:cs typeface="Times New Roman"/>
              <a:sym typeface="Times New Roman"/>
            </a:endParaRPr>
          </a:p>
        </p:txBody>
      </p:sp>
      <p:sp>
        <p:nvSpPr>
          <p:cNvPr id="939" name="Google Shape;93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0" name="Google Shape;94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And the last feature is interference. If you notice, in our home network, when you are using the microwave oven, your WIFi connections become very unstable. That’s because the microwave oven also uses the 2.4GHz frequency. Your WiFi devices are competing for the frequency with each other. Your smart watches may also join the competition as BLE also runs on this frequency. Now we know that microwave is the killer because it has much higher power compared with WiFi and BLE, while it also uses the 2.4GHz frequency.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17</a:t>
            </a:fld>
            <a:endParaRPr sz="1200">
              <a:solidFill>
                <a:schemeClr val="dk1"/>
              </a:solidFill>
              <a:latin typeface="Times New Roman"/>
              <a:ea typeface="Times New Roman"/>
              <a:cs typeface="Times New Roman"/>
              <a:sym typeface="Times New Roman"/>
            </a:endParaRPr>
          </a:p>
        </p:txBody>
      </p:sp>
      <p:sp>
        <p:nvSpPr>
          <p:cNvPr id="947" name="Google Shape;94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48" name="Google Shape;94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However, in real world, it is not just the distance that impacts the received signal strength. Another important factor is the multipath propagation or say multipath fading. The radio signal doesn’t travel through the line of sight (LOS) path. It gets reflected by other surfaces and may take longer to arrive. Actually, there has been security attacks using this feature of wireless communication, as demonstrated by the graph on the right. When you type in passwords on your phone in an unsecure environment, the attack can put a compromised WiFi client close to your phone. Due to the multipath propagation, the movement of your fingers changes the received signal on that WiFi client, and the attacker can capture that to learn your password. </a:t>
            </a:r>
            <a:endParaRPr>
              <a:latin typeface="Times New Roman"/>
              <a:ea typeface="Times New Roman"/>
              <a:cs typeface="Times New Roman"/>
              <a:sym typeface="Times New Roman"/>
            </a:endParaRPr>
          </a:p>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18</a:t>
            </a:fld>
            <a:endParaRPr sz="1200">
              <a:solidFill>
                <a:schemeClr val="dk1"/>
              </a:solidFill>
              <a:latin typeface="Times New Roman"/>
              <a:ea typeface="Times New Roman"/>
              <a:cs typeface="Times New Roman"/>
              <a:sym typeface="Times New Roman"/>
            </a:endParaRPr>
          </a:p>
        </p:txBody>
      </p:sp>
      <p:sp>
        <p:nvSpPr>
          <p:cNvPr id="956" name="Google Shape;95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57" name="Google Shape;95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However, we all know that in our home environment, you can never expect the WiFi signal to be available from a distance of 100m. In fact, we get no signal after maybe 10 meters or at most 20 meters. That is caused by the signal absorption. Basically when the wireless signal passes through some materials, it gets weaker. In the graph we can see that the region behind the mirror and the metal cabinet get poor signals. We can also see that human body can also absorb wireless signals. So it is true that we, the human, can block WiFi signal. </a:t>
            </a:r>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Also we can see that with higher frequencies, the absorption gets worse. That’s another reason why the 5G network needs more cell towers. </a:t>
            </a:r>
            <a:endParaRPr>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6" name="Google Shape;966;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Wireless nodes do not always know about each other; thus in a multiple access network (network where all nodes use same medium to connect) we cannot use </a:t>
            </a:r>
            <a:r>
              <a:rPr lang="en-US" dirty="0" err="1"/>
              <a:t>csma</a:t>
            </a:r>
            <a:r>
              <a:rPr lang="en-US" dirty="0"/>
              <a:t>/cd (collision detection) but rather </a:t>
            </a:r>
            <a:r>
              <a:rPr lang="en-US" dirty="0" err="1"/>
              <a:t>csma</a:t>
            </a:r>
            <a:r>
              <a:rPr lang="en-US" dirty="0"/>
              <a:t>/ca (collision avoidance).</a:t>
            </a:r>
          </a:p>
          <a:p>
            <a:pPr marL="171450" lvl="0" indent="-171450" algn="l" rtl="0">
              <a:spcBef>
                <a:spcPts val="0"/>
              </a:spcBef>
              <a:spcAft>
                <a:spcPts val="0"/>
              </a:spcAft>
              <a:buFont typeface="Arial" panose="020B0604020202020204" pitchFamily="34" charset="0"/>
              <a:buChar char="•"/>
            </a:pPr>
            <a:r>
              <a:rPr lang="en-US" dirty="0"/>
              <a:t>note: when light is reflected or refracted, frequency stays the same.</a:t>
            </a:r>
          </a:p>
          <a:p>
            <a:pPr marL="171450" lvl="0" indent="-171450" algn="l" rtl="0">
              <a:spcBef>
                <a:spcPts val="0"/>
              </a:spcBef>
              <a:spcAft>
                <a:spcPts val="0"/>
              </a:spcAft>
              <a:buFont typeface="Arial" panose="020B0604020202020204" pitchFamily="34" charset="0"/>
              <a:buChar char="•"/>
            </a:pPr>
            <a:endParaRPr dirty="0"/>
          </a:p>
        </p:txBody>
      </p:sp>
      <p:sp>
        <p:nvSpPr>
          <p:cNvPr id="967" name="Google Shape;967;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 name="Google Shape;4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 name="Google Shape;4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400">
                <a:solidFill>
                  <a:schemeClr val="dk1"/>
                </a:solidFill>
                <a:latin typeface="Calibri"/>
                <a:ea typeface="Calibri"/>
                <a:cs typeface="Calibri"/>
                <a:sym typeface="Calibri"/>
              </a:rPr>
              <a:t>There are two theorems related to all the performance features listed above. First the the Shannon theorem. Basically it means the channel capacity, or say the data transmission bandwidth is related to the radio bandwidth and the signal to noise ratio. The data transmission bandwidth is different from the radio bandwidth. For example, we say that WiFi works on the 2.4GHz frequency level. It doesn’t mean that WiFi works at a frequency point of exactly 2.4GHz. Instead, WiFi takes a range of frequency of 22MHz, and that’s the radio bandwidth.  The real range of WiFi is 2.4Hz to 2.49 Ghz, and that range of 90Mhz is divided into three channels for WiFi transmission, with each channel takes 22MHz. </a:t>
            </a: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endParaRPr sz="2400">
              <a:solidFill>
                <a:schemeClr val="dk1"/>
              </a:solidFill>
              <a:latin typeface="Calibri"/>
              <a:ea typeface="Calibri"/>
              <a:cs typeface="Calibri"/>
              <a:sym typeface="Calibri"/>
            </a:endParaRPr>
          </a:p>
          <a:p>
            <a:pPr marL="0" lvl="0" indent="0" algn="l" rtl="0">
              <a:spcBef>
                <a:spcPts val="0"/>
              </a:spcBef>
              <a:spcAft>
                <a:spcPts val="0"/>
              </a:spcAft>
              <a:buNone/>
            </a:pPr>
            <a:r>
              <a:rPr lang="en-US"/>
              <a:t>SNR is an important concept if you will work on wireless communication domain. Better SNR means higher data transmission rate. Our phones provide interfaces to retrieve the SNRs of the cell powers we can access and the SNRs of the WIFI signals we receives. Basically we consider SNR above -60 dbm to be useable. </a:t>
            </a:r>
            <a:endParaRPr/>
          </a:p>
          <a:p>
            <a:pPr marL="0" lvl="0" indent="0" algn="l" rtl="0">
              <a:spcBef>
                <a:spcPts val="0"/>
              </a:spcBef>
              <a:spcAft>
                <a:spcPts val="0"/>
              </a:spcAft>
              <a:buNone/>
            </a:pPr>
            <a:endParaRPr/>
          </a:p>
          <a:p>
            <a:pPr marL="0" lvl="0" indent="0" algn="l" rtl="0">
              <a:spcBef>
                <a:spcPts val="0"/>
              </a:spcBef>
              <a:spcAft>
                <a:spcPts val="0"/>
              </a:spcAft>
              <a:buNone/>
            </a:pPr>
            <a:r>
              <a:rPr lang="en-US"/>
              <a:t>So, based on this equation, we can answer the question of how to improve data transmission bandwidth. The first choice is to increase channel bandwidth. The traditional WIFi standard takes only 22MHz bandwidth because the 2.4GHz frequency is very crowded already. The new WiFI standard improves throughput by changing to 5GHz frequency and occupies wider frequency range or say channel width. Another choice is to improve SNR. One can either improve the signal strength or deduct the noise level.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2" name="Google Shape;102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Second is the white space path loss model. White space means that there are no obstructing objects between the transmitter and the receiver. Pass loss can be measured by the difference between  transmitted power at the sender and the received power at the receiver. What it says is that path loss is related to distance and radio signal frequency. Higher frequency level of the wireless radio and longer distances cause higher pass loss. </a:t>
            </a:r>
            <a:endParaRPr/>
          </a:p>
          <a:p>
            <a:pPr marL="0" lvl="0" indent="0" algn="l" rtl="0">
              <a:spcBef>
                <a:spcPts val="0"/>
              </a:spcBef>
              <a:spcAft>
                <a:spcPts val="0"/>
              </a:spcAft>
              <a:buNone/>
            </a:pPr>
            <a:endParaRPr/>
          </a:p>
          <a:p>
            <a:pPr marL="0" lvl="0" indent="0" algn="l" rtl="0">
              <a:spcBef>
                <a:spcPts val="0"/>
              </a:spcBef>
              <a:spcAft>
                <a:spcPts val="0"/>
              </a:spcAft>
              <a:buNone/>
            </a:pPr>
            <a:r>
              <a:rPr lang="en-US"/>
              <a:t>So when we want to improve the bandwidth of wireless communication, what we can do is to, first, raise the sending power. second, shorten the transmission distance, and then use a lower frequency. That’s one of the reason why wireless communication starts from using low frequencies. Like the original radio network, broadcast network, and voice phone network they all use frequencies lower than 1GHz. Now, the low frequency channels have been almost fully occupied. That’s why we move on to 5G. We communicate using higher frequencies so we can have wider radio channel ranges. To compensate the path loss, we deploy more cell towers to reduce the transmission distances. </a:t>
            </a:r>
            <a:endParaRPr/>
          </a:p>
          <a:p>
            <a:pPr marL="0" lvl="0" indent="0" algn="l" rtl="0">
              <a:spcBef>
                <a:spcPts val="0"/>
              </a:spcBef>
              <a:spcAft>
                <a:spcPts val="0"/>
              </a:spcAft>
              <a:buNone/>
            </a:pPr>
            <a:endParaRPr/>
          </a:p>
          <a:p>
            <a:pPr marL="0" lvl="0" indent="0" algn="l" rtl="0">
              <a:spcBef>
                <a:spcPts val="0"/>
              </a:spcBef>
              <a:spcAft>
                <a:spcPts val="0"/>
              </a:spcAft>
              <a:buNone/>
            </a:pPr>
            <a:r>
              <a:rPr lang="en-US"/>
              <a:t>One may wonder why cannot we increase the sending power. It is because our phones need to be senders as well and they are powered by batteries.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8"/>
        <p:cNvGrpSpPr/>
        <p:nvPr/>
      </p:nvGrpSpPr>
      <p:grpSpPr>
        <a:xfrm>
          <a:off x="0" y="0"/>
          <a:ext cx="0" cy="0"/>
          <a:chOff x="0" y="0"/>
          <a:chExt cx="0" cy="0"/>
        </a:xfrm>
      </p:grpSpPr>
      <p:sp>
        <p:nvSpPr>
          <p:cNvPr id="1029" name="Google Shape;10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0" name="Google Shape;1030;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before we take a break, let consider these quiz questions: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does higher frequency leads to higher transmission rate, or say higher data transmission bandwidth. The answer is no, because as we discussed in the white space path loss model, using lower frequency can reduce the pass loss, and thus improve the SNR. </a:t>
            </a:r>
            <a:endParaRPr/>
          </a:p>
          <a:p>
            <a:pPr marL="0" lvl="0" indent="0" algn="l" rtl="0">
              <a:spcBef>
                <a:spcPts val="0"/>
              </a:spcBef>
              <a:spcAft>
                <a:spcPts val="0"/>
              </a:spcAft>
              <a:buNone/>
            </a:pPr>
            <a:endParaRPr/>
          </a:p>
          <a:p>
            <a:pPr marL="0" lvl="0" indent="0" algn="l" rtl="0">
              <a:spcBef>
                <a:spcPts val="0"/>
              </a:spcBef>
              <a:spcAft>
                <a:spcPts val="0"/>
              </a:spcAft>
              <a:buNone/>
            </a:pPr>
            <a:r>
              <a:rPr lang="en-US"/>
              <a:t>Then the second question is, why does 5G take the 6GHz and 24GHz radio frequencies? It is because wider frequency ranges can be assigned. </a:t>
            </a:r>
            <a:endParaRPr/>
          </a:p>
          <a:p>
            <a:pPr marL="0" lvl="0" indent="0" algn="l" rtl="0">
              <a:spcBef>
                <a:spcPts val="0"/>
              </a:spcBef>
              <a:spcAft>
                <a:spcPts val="0"/>
              </a:spcAft>
              <a:buNone/>
            </a:pPr>
            <a:endParaRPr/>
          </a:p>
          <a:p>
            <a:pPr marL="0" marR="0" lvl="0" indent="0" algn="l" rtl="0">
              <a:lnSpc>
                <a:spcPct val="100000"/>
              </a:lnSpc>
              <a:spcBef>
                <a:spcPts val="360"/>
              </a:spcBef>
              <a:spcAft>
                <a:spcPts val="0"/>
              </a:spcAft>
              <a:buClr>
                <a:schemeClr val="dk1"/>
              </a:buClr>
              <a:buSzPts val="1200"/>
              <a:buFont typeface="Calibri"/>
              <a:buNone/>
            </a:pPr>
            <a:r>
              <a:rPr lang="en-US"/>
              <a:t>The third is, </a:t>
            </a:r>
            <a:r>
              <a:rPr lang="en-US" sz="1200"/>
              <a:t>is </a:t>
            </a:r>
            <a:r>
              <a:rPr lang="en-US"/>
              <a:t>the </a:t>
            </a:r>
            <a:r>
              <a:rPr lang="en-US" sz="1200"/>
              <a:t>energy consumption of sending data to a distant receiver higher. Hence, it could be very energy consuming if you want to transmit data to a far away cell tower using IoT devices. </a:t>
            </a:r>
            <a:endParaRPr/>
          </a:p>
          <a:p>
            <a:pPr marL="0" lvl="0" indent="0" algn="l" rtl="0">
              <a:spcBef>
                <a:spcPts val="0"/>
              </a:spcBef>
              <a:spcAft>
                <a:spcPts val="0"/>
              </a:spcAft>
              <a:buNone/>
            </a:pPr>
            <a:endParaRPr/>
          </a:p>
          <a:p>
            <a:pPr marL="0" lvl="0" indent="0" algn="l" rtl="0">
              <a:spcBef>
                <a:spcPts val="0"/>
              </a:spcBef>
              <a:spcAft>
                <a:spcPts val="0"/>
              </a:spcAft>
              <a:buNone/>
            </a:pPr>
            <a:r>
              <a:rPr lang="en-US"/>
              <a:t>Just to recap, in this part, we talked about the common features of wireless communications. We introduce the basic concepts like the base station, the mobile clients, and the core network. We learnt about the Shannon theorem and the free space path loss model, which help us to understand the features of wireless links, like the interference, the multipath propagation, and data transmission bandwidth and how it is impacted by the radio frequency, the radio bandwidth, the distance between the sender and receiver.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4" name="Google Shape;104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2" name="Google Shape;1052;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0" name="Google Shape;1060;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8" name="Google Shape;1068;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9" name="Google Shape;1069;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7" name="Google Shape;1127;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8" name="Google Shape;1128;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4" name="Google Shape;115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Passive: AP sends out probe frames so that hosts know about the AP.</a:t>
            </a:r>
          </a:p>
          <a:p>
            <a:pPr marL="171450" lvl="0" indent="-171450" algn="l" rtl="0">
              <a:spcBef>
                <a:spcPts val="0"/>
              </a:spcBef>
              <a:spcAft>
                <a:spcPts val="0"/>
              </a:spcAft>
              <a:buFont typeface="Arial" panose="020B0604020202020204" pitchFamily="34" charset="0"/>
              <a:buChar char="•"/>
            </a:pPr>
            <a:r>
              <a:rPr lang="en-US" dirty="0"/>
              <a:t>Active: device sends broadcast message asking for Aps to send out a probe.</a:t>
            </a:r>
            <a:endParaRPr dirty="0"/>
          </a:p>
        </p:txBody>
      </p:sp>
      <p:sp>
        <p:nvSpPr>
          <p:cNvPr id="1155" name="Google Shape;1155;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 name="Google Shape;4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i="0">
                <a:solidFill>
                  <a:srgbClr val="080E14"/>
                </a:solidFill>
                <a:latin typeface="Proxima Nova"/>
                <a:ea typeface="Proxima Nova"/>
                <a:cs typeface="Proxima Nova"/>
                <a:sym typeface="Proxima Nova"/>
              </a:rPr>
              <a:t>machine-to-machine (M2M) connections that support IoT applications will account for more than half of the world's 27.1 billion devices and connections.</a:t>
            </a:r>
            <a:endParaRPr/>
          </a:p>
        </p:txBody>
      </p:sp>
      <p:sp>
        <p:nvSpPr>
          <p:cNvPr id="50" name="Google Shape;5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3"/>
        <p:cNvGrpSpPr/>
        <p:nvPr/>
      </p:nvGrpSpPr>
      <p:grpSpPr>
        <a:xfrm>
          <a:off x="0" y="0"/>
          <a:ext cx="0" cy="0"/>
          <a:chOff x="0" y="0"/>
          <a:chExt cx="0" cy="0"/>
        </a:xfrm>
      </p:grpSpPr>
      <p:sp>
        <p:nvSpPr>
          <p:cNvPr id="1234" name="Google Shape;123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5" name="Google Shape;1235;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6" name="Google Shape;1236;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1" name="Google Shape;1281;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2" name="Google Shape;1282;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7" name="Google Shape;130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8" name="Google Shape;1308;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2"/>
        <p:cNvGrpSpPr/>
        <p:nvPr/>
      </p:nvGrpSpPr>
      <p:grpSpPr>
        <a:xfrm>
          <a:off x="0" y="0"/>
          <a:ext cx="0" cy="0"/>
          <a:chOff x="0" y="0"/>
          <a:chExt cx="0" cy="0"/>
        </a:xfrm>
      </p:grpSpPr>
      <p:sp>
        <p:nvSpPr>
          <p:cNvPr id="1313" name="Google Shape;131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4" name="Google Shape;1314;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Pink bar is a message sent to all nodes by the AP.</a:t>
            </a:r>
          </a:p>
          <a:p>
            <a:pPr marL="171450" lvl="0" indent="-171450" algn="l" rtl="0">
              <a:spcBef>
                <a:spcPts val="0"/>
              </a:spcBef>
              <a:spcAft>
                <a:spcPts val="0"/>
              </a:spcAft>
              <a:buFont typeface="Arial" panose="020B0604020202020204" pitchFamily="34" charset="0"/>
              <a:buChar char="•"/>
            </a:pPr>
            <a:r>
              <a:rPr lang="en-US" dirty="0"/>
              <a:t>AP detects the collisions and manages reservations</a:t>
            </a:r>
          </a:p>
          <a:p>
            <a:pPr marL="171450" lvl="0" indent="-171450" algn="l" rtl="0">
              <a:spcBef>
                <a:spcPts val="0"/>
              </a:spcBef>
              <a:spcAft>
                <a:spcPts val="0"/>
              </a:spcAft>
              <a:buFont typeface="Arial" panose="020B0604020202020204" pitchFamily="34" charset="0"/>
              <a:buChar char="•"/>
            </a:pPr>
            <a:r>
              <a:rPr lang="en-US" dirty="0"/>
              <a:t>Nodes will do random backoff timer if they do not receive reservation confirmation from router in a certain amount of time.</a:t>
            </a:r>
          </a:p>
          <a:p>
            <a:pPr marL="171450" lvl="0" indent="-171450" algn="l" rtl="0">
              <a:spcBef>
                <a:spcPts val="0"/>
              </a:spcBef>
              <a:spcAft>
                <a:spcPts val="0"/>
              </a:spcAft>
              <a:buFont typeface="Arial" panose="020B0604020202020204" pitchFamily="34" charset="0"/>
              <a:buChar char="•"/>
            </a:pPr>
            <a:r>
              <a:rPr lang="en-US" dirty="0"/>
              <a:t>Once reservation is granted the router broadcasts to all other nodes so that they know to stop trying to reserve the channel</a:t>
            </a:r>
          </a:p>
          <a:p>
            <a:pPr marL="171450" lvl="0" indent="-171450" algn="l" rtl="0">
              <a:spcBef>
                <a:spcPts val="0"/>
              </a:spcBef>
              <a:spcAft>
                <a:spcPts val="0"/>
              </a:spcAft>
              <a:buFont typeface="Arial" panose="020B0604020202020204" pitchFamily="34" charset="0"/>
              <a:buChar char="•"/>
            </a:pPr>
            <a:r>
              <a:rPr lang="en-US" dirty="0"/>
              <a:t>Then A can transmit</a:t>
            </a:r>
          </a:p>
          <a:p>
            <a:pPr marL="171450" lvl="0" indent="-171450" algn="l" rtl="0">
              <a:spcBef>
                <a:spcPts val="0"/>
              </a:spcBef>
              <a:spcAft>
                <a:spcPts val="0"/>
              </a:spcAft>
              <a:buFont typeface="Arial" panose="020B0604020202020204" pitchFamily="34" charset="0"/>
              <a:buChar char="•"/>
            </a:pPr>
            <a:r>
              <a:rPr lang="en-US" dirty="0"/>
              <a:t>Then router sends broadcast ACK to all nodes informing them that the channel is no longer reserved by A and they can attempt to reserve it again.</a:t>
            </a:r>
          </a:p>
        </p:txBody>
      </p:sp>
      <p:sp>
        <p:nvSpPr>
          <p:cNvPr id="1315" name="Google Shape;1315;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1" name="Google Shape;136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I bet many of you shares the same wonder as I do, we see the cellular network evolves from 2G to 3G and 4G, what do these Gs mean, right?</a:t>
            </a:r>
            <a:endParaRPr/>
          </a:p>
          <a:p>
            <a:pPr marL="0" lvl="0" indent="0" algn="l" rtl="0">
              <a:spcBef>
                <a:spcPts val="0"/>
              </a:spcBef>
              <a:spcAft>
                <a:spcPts val="0"/>
              </a:spcAft>
              <a:buNone/>
            </a:pPr>
            <a:endParaRPr/>
          </a:p>
          <a:p>
            <a:pPr marL="0" lvl="0" indent="0" algn="l" rtl="0">
              <a:spcBef>
                <a:spcPts val="0"/>
              </a:spcBef>
              <a:spcAft>
                <a:spcPts val="0"/>
              </a:spcAft>
              <a:buNone/>
            </a:pPr>
            <a:r>
              <a:rPr lang="en-US"/>
              <a:t>The short answer to the question is that, 2G uses the voice network to transmit data, like messages. 3G uses both phone network and Internet or say the data network. 4G only uses the internet. </a:t>
            </a:r>
            <a:endParaRPr/>
          </a:p>
          <a:p>
            <a:pPr marL="0" lvl="0" indent="0" algn="l" rtl="0">
              <a:spcBef>
                <a:spcPts val="0"/>
              </a:spcBef>
              <a:spcAft>
                <a:spcPts val="0"/>
              </a:spcAft>
              <a:buNone/>
            </a:pPr>
            <a:endParaRPr/>
          </a:p>
          <a:p>
            <a:pPr marL="0" lvl="0" indent="0" algn="l" rtl="0">
              <a:spcBef>
                <a:spcPts val="0"/>
              </a:spcBef>
              <a:spcAft>
                <a:spcPts val="0"/>
              </a:spcAft>
              <a:buNone/>
            </a:pPr>
            <a:r>
              <a:rPr lang="en-US"/>
              <a:t>Another significant difference between them is that, the frequencies of these standards keep increasing. Along with such trends, the coverage of the cell tower keep decreasing, which means we will see more cell towers for 5G network.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8" name="Google Shape;1368;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1"/>
        <p:cNvGrpSpPr/>
        <p:nvPr/>
      </p:nvGrpSpPr>
      <p:grpSpPr>
        <a:xfrm>
          <a:off x="0" y="0"/>
          <a:ext cx="0" cy="0"/>
          <a:chOff x="0" y="0"/>
          <a:chExt cx="0" cy="0"/>
        </a:xfrm>
      </p:grpSpPr>
      <p:sp>
        <p:nvSpPr>
          <p:cNvPr id="1382" name="Google Shape;1382;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3" name="Google Shape;138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9" name="Google Shape;1389;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the new release iPhone now supports 5G network. You may heard of 5G a lot, but only knows that it provide faster network. Here is a very informative video about what is 5G. It is about 6 minutes long. Please pause this video and watch that one first. </a:t>
            </a:r>
            <a:endParaRPr/>
          </a:p>
          <a:p>
            <a:pPr marL="0" lvl="0" indent="0" algn="l" rtl="0">
              <a:spcBef>
                <a:spcPts val="0"/>
              </a:spcBef>
              <a:spcAft>
                <a:spcPts val="0"/>
              </a:spcAft>
              <a:buNone/>
            </a:pPr>
            <a:endParaRPr/>
          </a:p>
          <a:p>
            <a:pPr marL="0" lvl="0" indent="0" algn="l" rtl="0">
              <a:spcBef>
                <a:spcPts val="0"/>
              </a:spcBef>
              <a:spcAft>
                <a:spcPts val="0"/>
              </a:spcAft>
              <a:buNone/>
            </a:pPr>
            <a:r>
              <a:rPr lang="en-US"/>
              <a:t>So all the 5 techniques mentioned in the video forms our 5G network. Another aspect of 5G is the deployment of edge computing servers, which provides lower latencies by putting the computational power closer to the edge of the network, close to our mobile clients and IoT devices. </a:t>
            </a:r>
            <a:endParaRPr/>
          </a:p>
          <a:p>
            <a:pPr marL="0" lvl="0" indent="0" algn="l" rtl="0">
              <a:spcBef>
                <a:spcPts val="0"/>
              </a:spcBef>
              <a:spcAft>
                <a:spcPts val="0"/>
              </a:spcAft>
              <a:buNone/>
            </a:pPr>
            <a:endParaRPr/>
          </a:p>
          <a:p>
            <a:pPr marL="0" lvl="0" indent="0" algn="l" rtl="0">
              <a:spcBef>
                <a:spcPts val="0"/>
              </a:spcBef>
              <a:spcAft>
                <a:spcPts val="0"/>
              </a:spcAft>
              <a:buNone/>
            </a:pPr>
            <a:r>
              <a:rPr lang="en-US"/>
              <a:t>If you are interested, you can continue with this video by Dr. Andrea Goldsmith, the head of the wireless system lab at standford. She talks about the features research directions of 5G network.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the new release iPhone now supports 5G network. You may heard of 5G a lot, but only knows that it provide faster network. Here is a very informative video about what is 5G. It is about 6 minutes long. Please pause this video and watch that one first.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So all the 5 techniques mentioned in the video forms our 5G network. Another aspect of 5G is the deployment of edge computing servers, which provides lower latencies by putting the computational power closer to the edge of the network, close to our mobile clients and IoT devices.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If you are interested, you can continue with this video by Dr. Andrea Goldsmith, the head of the wireless system lab at </a:t>
            </a:r>
            <a:r>
              <a:rPr lang="en-US" dirty="0" err="1"/>
              <a:t>standford</a:t>
            </a:r>
            <a:r>
              <a:rPr lang="en-US" dirty="0"/>
              <a:t>. She talks about the features research directions of 5G network. </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LPWA, low power wide area network.  (Lora）</a:t>
            </a:r>
            <a:endParaRPr/>
          </a:p>
        </p:txBody>
      </p:sp>
      <p:sp>
        <p:nvSpPr>
          <p:cNvPr id="59" name="Google Shape;5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9" name="Google Shape;140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4"/>
        <p:cNvGrpSpPr/>
        <p:nvPr/>
      </p:nvGrpSpPr>
      <p:grpSpPr>
        <a:xfrm>
          <a:off x="0" y="0"/>
          <a:ext cx="0" cy="0"/>
          <a:chOff x="0" y="0"/>
          <a:chExt cx="0" cy="0"/>
        </a:xfrm>
      </p:grpSpPr>
      <p:sp>
        <p:nvSpPr>
          <p:cNvPr id="1415" name="Google Shape;1415;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6" name="Google Shape;1416;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This is still </a:t>
            </a:r>
            <a:r>
              <a:rPr lang="en-US" dirty="0" err="1"/>
              <a:t>AdHoc</a:t>
            </a:r>
            <a:r>
              <a:rPr lang="en-US" dirty="0"/>
              <a:t>; the master device is still a end-user host device.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Multi-access: polling…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Up to 7 active clients, 255 </a:t>
            </a:r>
            <a:r>
              <a:rPr lang="en-US" dirty="0" err="1"/>
              <a:t>parket</a:t>
            </a:r>
            <a:r>
              <a:rPr lang="en-US" dirty="0"/>
              <a:t> clients.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Frequency changing over time for security purposes.</a:t>
            </a:r>
            <a:endParaRPr dirty="0"/>
          </a:p>
        </p:txBody>
      </p:sp>
      <p:sp>
        <p:nvSpPr>
          <p:cNvPr id="1417" name="Google Shape;1417;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2" name="Google Shape;1462;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Universally unique ID</a:t>
            </a:r>
            <a:endParaRPr/>
          </a:p>
        </p:txBody>
      </p:sp>
      <p:sp>
        <p:nvSpPr>
          <p:cNvPr id="1463" name="Google Shape;1463;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US" dirty="0"/>
              <a:t>UUID has an application key, and identification value so that other devices know that there is a device running the Tracking application, and also identify the device by the id value.</a:t>
            </a:r>
          </a:p>
          <a:p>
            <a:pPr marL="171450" lvl="0" indent="-171450" algn="l" rtl="0">
              <a:spcBef>
                <a:spcPts val="0"/>
              </a:spcBef>
              <a:spcAft>
                <a:spcPts val="0"/>
              </a:spcAft>
              <a:buFont typeface="Arial" panose="020B0604020202020204" pitchFamily="34" charset="0"/>
              <a:buChar char="•"/>
            </a:pPr>
            <a:endParaRPr dirty="0"/>
          </a:p>
        </p:txBody>
      </p:sp>
      <p:sp>
        <p:nvSpPr>
          <p:cNvPr id="1470" name="Google Shape;147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19dcaaf4cf9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9" name="Google Shape;1479;g19dcaaf4cf9_0_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0" name="Google Shape;1480;g19dcaaf4cf9_0_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5"/>
        <p:cNvGrpSpPr/>
        <p:nvPr/>
      </p:nvGrpSpPr>
      <p:grpSpPr>
        <a:xfrm>
          <a:off x="0" y="0"/>
          <a:ext cx="0" cy="0"/>
          <a:chOff x="0" y="0"/>
          <a:chExt cx="0" cy="0"/>
        </a:xfrm>
      </p:grpSpPr>
      <p:sp>
        <p:nvSpPr>
          <p:cNvPr id="1486" name="Google Shape;1486;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7" name="Google Shape;1487;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1" i="0">
                <a:solidFill>
                  <a:srgbClr val="063DE8"/>
                </a:solidFill>
                <a:latin typeface="TimesNewRoman"/>
                <a:ea typeface="TimesNewRoman"/>
                <a:cs typeface="TimesNewRoman"/>
                <a:sym typeface="TimesNewRoman"/>
              </a:rPr>
              <a:t>Link Management</a:t>
            </a:r>
            <a:r>
              <a:rPr lang="en-US" sz="1800" b="0" i="0">
                <a:solidFill>
                  <a:srgbClr val="000000"/>
                </a:solidFill>
                <a:latin typeface="TimesNewRoman"/>
                <a:ea typeface="TimesNewRoman"/>
                <a:cs typeface="TimesNewRoman"/>
                <a:sym typeface="TimesNewRoman"/>
              </a:rPr>
              <a:t>: Each node maintains quality of links to</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neighbors. Link quality is used as link cost in routing</a:t>
            </a:r>
            <a:r>
              <a:rPr lang="en-US"/>
              <a:t> </a:t>
            </a:r>
            <a:br>
              <a:rPr lang="en-US"/>
            </a:br>
            <a:endParaRPr/>
          </a:p>
          <a:p>
            <a:pPr marL="0" lvl="0" indent="0" algn="l" rtl="0">
              <a:spcBef>
                <a:spcPts val="0"/>
              </a:spcBef>
              <a:spcAft>
                <a:spcPts val="0"/>
              </a:spcAft>
              <a:buNone/>
            </a:pPr>
            <a:r>
              <a:rPr lang="en-US" sz="1800" b="1" i="0">
                <a:solidFill>
                  <a:srgbClr val="063DE8"/>
                </a:solidFill>
                <a:latin typeface="TimesNewRoman"/>
                <a:ea typeface="TimesNewRoman"/>
                <a:cs typeface="TimesNewRoman"/>
                <a:sym typeface="TimesNewRoman"/>
              </a:rPr>
              <a:t>Asymmetric Link</a:t>
            </a:r>
            <a:r>
              <a:rPr lang="en-US" sz="1800" b="0" i="0">
                <a:solidFill>
                  <a:srgbClr val="000000"/>
                </a:solidFill>
                <a:latin typeface="TimesNewRoman"/>
                <a:ea typeface="TimesNewRoman"/>
                <a:cs typeface="TimesNewRoman"/>
                <a:sym typeface="TimesNewRoman"/>
              </a:rPr>
              <a:t>: Each node has different transmit power and</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sensitivity. Paths may be asymmetric.</a:t>
            </a:r>
            <a:r>
              <a:rPr lang="en-US"/>
              <a:t> </a:t>
            </a:r>
            <a:br>
              <a:rPr lang="en-US"/>
            </a:br>
            <a:endParaRPr/>
          </a:p>
          <a:p>
            <a:pPr marL="0" lvl="0" indent="0" algn="l" rtl="0">
              <a:spcBef>
                <a:spcPts val="0"/>
              </a:spcBef>
              <a:spcAft>
                <a:spcPts val="0"/>
              </a:spcAft>
              <a:buNone/>
            </a:pPr>
            <a:r>
              <a:rPr lang="en-US" sz="1800" b="1" i="0">
                <a:solidFill>
                  <a:srgbClr val="063DE8"/>
                </a:solidFill>
                <a:latin typeface="TimesNewRoman"/>
                <a:ea typeface="TimesNewRoman"/>
                <a:cs typeface="TimesNewRoman"/>
                <a:sym typeface="TimesNewRoman"/>
              </a:rPr>
              <a:t>A</a:t>
            </a:r>
            <a:r>
              <a:rPr lang="en-US" sz="1800" b="0" i="0">
                <a:solidFill>
                  <a:srgbClr val="000000"/>
                </a:solidFill>
                <a:latin typeface="TimesNewRoman"/>
                <a:ea typeface="TimesNewRoman"/>
                <a:cs typeface="TimesNewRoman"/>
                <a:sym typeface="TimesNewRoman"/>
              </a:rPr>
              <a:t>d-hoc </a:t>
            </a:r>
            <a:r>
              <a:rPr lang="en-US" sz="1800" b="1" i="0">
                <a:solidFill>
                  <a:srgbClr val="063DE8"/>
                </a:solidFill>
                <a:latin typeface="TimesNewRoman"/>
                <a:ea typeface="TimesNewRoman"/>
                <a:cs typeface="TimesNewRoman"/>
                <a:sym typeface="TimesNewRoman"/>
              </a:rPr>
              <a:t>O</a:t>
            </a:r>
            <a:r>
              <a:rPr lang="en-US" sz="1800" b="0" i="0">
                <a:solidFill>
                  <a:srgbClr val="000000"/>
                </a:solidFill>
                <a:latin typeface="TimesNewRoman"/>
                <a:ea typeface="TimesNewRoman"/>
                <a:cs typeface="TimesNewRoman"/>
                <a:sym typeface="TimesNewRoman"/>
              </a:rPr>
              <a:t>n-demand </a:t>
            </a:r>
            <a:r>
              <a:rPr lang="en-US" sz="1800" b="1" i="0">
                <a:solidFill>
                  <a:srgbClr val="063DE8"/>
                </a:solidFill>
                <a:latin typeface="TimesNewRoman"/>
                <a:ea typeface="TimesNewRoman"/>
                <a:cs typeface="TimesNewRoman"/>
                <a:sym typeface="TimesNewRoman"/>
              </a:rPr>
              <a:t>D</a:t>
            </a:r>
            <a:r>
              <a:rPr lang="en-US" sz="1800" b="0" i="0">
                <a:solidFill>
                  <a:srgbClr val="000000"/>
                </a:solidFill>
                <a:latin typeface="TimesNewRoman"/>
                <a:ea typeface="TimesNewRoman"/>
                <a:cs typeface="TimesNewRoman"/>
                <a:sym typeface="TimesNewRoman"/>
              </a:rPr>
              <a:t>istance </a:t>
            </a:r>
            <a:r>
              <a:rPr lang="en-US" sz="1800" b="1" i="0">
                <a:solidFill>
                  <a:srgbClr val="063DE8"/>
                </a:solidFill>
                <a:latin typeface="TimesNewRoman"/>
                <a:ea typeface="TimesNewRoman"/>
                <a:cs typeface="TimesNewRoman"/>
                <a:sym typeface="TimesNewRoman"/>
              </a:rPr>
              <a:t>V</a:t>
            </a:r>
            <a:r>
              <a:rPr lang="en-US" sz="1800" b="0" i="0">
                <a:solidFill>
                  <a:srgbClr val="000000"/>
                </a:solidFill>
                <a:latin typeface="TimesNewRoman"/>
                <a:ea typeface="TimesNewRoman"/>
                <a:cs typeface="TimesNewRoman"/>
                <a:sym typeface="TimesNewRoman"/>
              </a:rPr>
              <a:t>ector Routing</a:t>
            </a:r>
            <a:br>
              <a:rPr lang="en-US" sz="1800" b="0" i="0">
                <a:solidFill>
                  <a:srgbClr val="000000"/>
                </a:solidFill>
                <a:latin typeface="TimesNewRoman"/>
                <a:ea typeface="TimesNewRoman"/>
                <a:cs typeface="TimesNewRoman"/>
                <a:sym typeface="TimesNewRoman"/>
              </a:rPr>
            </a:br>
            <a:r>
              <a:rPr lang="en-US" sz="1800" b="0" i="0">
                <a:solidFill>
                  <a:srgbClr val="063DE8"/>
                </a:solidFill>
                <a:latin typeface="Noto Sans Symbols"/>
                <a:ea typeface="Noto Sans Symbols"/>
                <a:cs typeface="Noto Sans Symbols"/>
                <a:sym typeface="Noto Sans Symbols"/>
              </a:rPr>
              <a:t>❑ </a:t>
            </a:r>
            <a:r>
              <a:rPr lang="en-US" sz="1800" b="0" i="0">
                <a:solidFill>
                  <a:srgbClr val="000000"/>
                </a:solidFill>
                <a:latin typeface="TimesNewRoman"/>
                <a:ea typeface="TimesNewRoman"/>
                <a:cs typeface="TimesNewRoman"/>
                <a:sym typeface="TimesNewRoman"/>
              </a:rPr>
              <a:t>On-demand </a:t>
            </a:r>
            <a:r>
              <a:rPr lang="en-US" sz="1800" b="0" i="0">
                <a:solidFill>
                  <a:srgbClr val="000000"/>
                </a:solidFill>
                <a:latin typeface="Noto Sans Symbols"/>
                <a:ea typeface="Noto Sans Symbols"/>
                <a:cs typeface="Noto Sans Symbols"/>
                <a:sym typeface="Noto Sans Symbols"/>
              </a:rPr>
              <a:t>⇒ </a:t>
            </a:r>
            <a:r>
              <a:rPr lang="en-US" sz="1800" b="0" i="0">
                <a:solidFill>
                  <a:srgbClr val="000000"/>
                </a:solidFill>
                <a:latin typeface="TimesNewRoman"/>
                <a:ea typeface="TimesNewRoman"/>
                <a:cs typeface="TimesNewRoman"/>
                <a:sym typeface="TimesNewRoman"/>
              </a:rPr>
              <a:t>Reactive </a:t>
            </a:r>
            <a:r>
              <a:rPr lang="en-US" sz="1800" b="0" i="0">
                <a:solidFill>
                  <a:srgbClr val="000000"/>
                </a:solidFill>
                <a:latin typeface="Noto Sans Symbols"/>
                <a:ea typeface="Noto Sans Symbols"/>
                <a:cs typeface="Noto Sans Symbols"/>
                <a:sym typeface="Noto Sans Symbols"/>
              </a:rPr>
              <a:t>⇒ </a:t>
            </a:r>
            <a:r>
              <a:rPr lang="en-US" sz="1800" b="0" i="0">
                <a:solidFill>
                  <a:srgbClr val="000000"/>
                </a:solidFill>
                <a:latin typeface="TimesNewRoman"/>
                <a:ea typeface="TimesNewRoman"/>
                <a:cs typeface="TimesNewRoman"/>
                <a:sym typeface="TimesNewRoman"/>
              </a:rPr>
              <a:t>Construct a route when needed</a:t>
            </a:r>
            <a:br>
              <a:rPr lang="en-US" sz="1800" b="0" i="0">
                <a:solidFill>
                  <a:srgbClr val="000000"/>
                </a:solidFill>
                <a:latin typeface="TimesNewRoman"/>
                <a:ea typeface="TimesNewRoman"/>
                <a:cs typeface="TimesNewRoman"/>
                <a:sym typeface="TimesNewRoman"/>
              </a:rPr>
            </a:br>
            <a:r>
              <a:rPr lang="en-US" sz="1800" b="0" i="0">
                <a:solidFill>
                  <a:srgbClr val="063DE8"/>
                </a:solidFill>
                <a:latin typeface="Noto Sans Symbols"/>
                <a:ea typeface="Noto Sans Symbols"/>
                <a:cs typeface="Noto Sans Symbols"/>
                <a:sym typeface="Noto Sans Symbols"/>
              </a:rPr>
              <a:t>❑ </a:t>
            </a:r>
            <a:r>
              <a:rPr lang="en-US" sz="1800" b="1" i="0">
                <a:solidFill>
                  <a:srgbClr val="063DE8"/>
                </a:solidFill>
                <a:latin typeface="TimesNewRoman"/>
                <a:ea typeface="TimesNewRoman"/>
                <a:cs typeface="TimesNewRoman"/>
                <a:sym typeface="TimesNewRoman"/>
              </a:rPr>
              <a:t>Routing Table</a:t>
            </a:r>
            <a:r>
              <a:rPr lang="en-US" sz="1800" b="0" i="0">
                <a:solidFill>
                  <a:srgbClr val="000000"/>
                </a:solidFill>
                <a:latin typeface="TimesNewRoman"/>
                <a:ea typeface="TimesNewRoman"/>
                <a:cs typeface="TimesNewRoman"/>
                <a:sym typeface="TimesNewRoman"/>
              </a:rPr>
              <a:t>: Path is not stored. Only next hop.</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Noto Sans Symbols"/>
                <a:ea typeface="Noto Sans Symbols"/>
                <a:cs typeface="Noto Sans Symbols"/>
                <a:sym typeface="Noto Sans Symbols"/>
              </a:rPr>
              <a:t>⮚ </a:t>
            </a:r>
            <a:r>
              <a:rPr lang="en-US" sz="1800" b="0" i="0">
                <a:solidFill>
                  <a:srgbClr val="000000"/>
                </a:solidFill>
                <a:latin typeface="TimesNewRoman"/>
                <a:ea typeface="TimesNewRoman"/>
                <a:cs typeface="TimesNewRoman"/>
                <a:sym typeface="TimesNewRoman"/>
              </a:rPr>
              <a:t>Entry = &lt;destination, next node, "sequence #" (timestamp)&gt;</a:t>
            </a:r>
            <a:br>
              <a:rPr lang="en-US" sz="1800" b="0" i="0">
                <a:solidFill>
                  <a:srgbClr val="000000"/>
                </a:solidFill>
                <a:latin typeface="TimesNewRoman"/>
                <a:ea typeface="TimesNewRoman"/>
                <a:cs typeface="TimesNewRoman"/>
                <a:sym typeface="TimesNewRoman"/>
              </a:rPr>
            </a:br>
            <a:r>
              <a:rPr lang="en-US" sz="1800" b="0" i="0">
                <a:solidFill>
                  <a:srgbClr val="063DE8"/>
                </a:solidFill>
                <a:latin typeface="Noto Sans Symbols"/>
                <a:ea typeface="Noto Sans Symbols"/>
                <a:cs typeface="Noto Sans Symbols"/>
                <a:sym typeface="Noto Sans Symbols"/>
              </a:rPr>
              <a:t>❑ </a:t>
            </a:r>
            <a:r>
              <a:rPr lang="en-US" sz="1800" b="1" i="0">
                <a:solidFill>
                  <a:srgbClr val="063DE8"/>
                </a:solidFill>
                <a:latin typeface="TimesNewRoman"/>
                <a:ea typeface="TimesNewRoman"/>
                <a:cs typeface="TimesNewRoman"/>
                <a:sym typeface="TimesNewRoman"/>
              </a:rPr>
              <a:t>Route Discovery</a:t>
            </a:r>
            <a:r>
              <a:rPr lang="en-US" sz="1800" b="0" i="0">
                <a:solidFill>
                  <a:srgbClr val="000000"/>
                </a:solidFill>
                <a:latin typeface="TimesNewRoman"/>
                <a:ea typeface="TimesNewRoman"/>
                <a:cs typeface="TimesNewRoman"/>
                <a:sym typeface="TimesNewRoman"/>
              </a:rPr>
              <a:t>: Flood a </a:t>
            </a:r>
            <a:r>
              <a:rPr lang="en-US" sz="1800" b="1" i="0">
                <a:solidFill>
                  <a:srgbClr val="063DE8"/>
                </a:solidFill>
                <a:latin typeface="TimesNewRoman"/>
                <a:ea typeface="TimesNewRoman"/>
                <a:cs typeface="TimesNewRoman"/>
                <a:sym typeface="TimesNewRoman"/>
              </a:rPr>
              <a:t>route request (RREQ) </a:t>
            </a:r>
            <a:r>
              <a:rPr lang="en-US" sz="1800" b="0" i="0">
                <a:solidFill>
                  <a:srgbClr val="000000"/>
                </a:solidFill>
                <a:latin typeface="TimesNewRoman"/>
                <a:ea typeface="TimesNewRoman"/>
                <a:cs typeface="TimesNewRoman"/>
                <a:sym typeface="TimesNewRoman"/>
              </a:rPr>
              <a:t>to all</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neighbors. Neighbors broadcast to their neighbors</a:t>
            </a:r>
            <a:br>
              <a:rPr lang="en-US" sz="1800" b="0" i="0">
                <a:solidFill>
                  <a:srgbClr val="000000"/>
                </a:solidFill>
                <a:latin typeface="TimesNewRoman"/>
                <a:ea typeface="TimesNewRoman"/>
                <a:cs typeface="TimesNewRoman"/>
                <a:sym typeface="TimesNewRoman"/>
              </a:rPr>
            </a:br>
            <a:r>
              <a:rPr lang="en-US" sz="1800" b="0" i="0">
                <a:solidFill>
                  <a:srgbClr val="063DE8"/>
                </a:solidFill>
                <a:latin typeface="Noto Sans Symbols"/>
                <a:ea typeface="Noto Sans Symbols"/>
                <a:cs typeface="Noto Sans Symbols"/>
                <a:sym typeface="Noto Sans Symbols"/>
              </a:rPr>
              <a:t>❑ </a:t>
            </a:r>
            <a:r>
              <a:rPr lang="en-US" sz="1800" b="0" i="0">
                <a:solidFill>
                  <a:srgbClr val="000000"/>
                </a:solidFill>
                <a:latin typeface="TimesNewRoman"/>
                <a:ea typeface="TimesNewRoman"/>
                <a:cs typeface="TimesNewRoman"/>
                <a:sym typeface="TimesNewRoman"/>
              </a:rPr>
              <a:t>Request ID is the RREQ serial number. Used to discard</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duplicates.</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Source sequence # is a clock counter incremented when RREQ</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is sent.</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Destination sequence # is the most recent sequence from the</a:t>
            </a:r>
            <a:br>
              <a:rPr lang="en-US" sz="1800" b="0" i="0">
                <a:solidFill>
                  <a:srgbClr val="000000"/>
                </a:solidFill>
                <a:latin typeface="TimesNewRoman"/>
                <a:ea typeface="TimesNewRoman"/>
                <a:cs typeface="TimesNewRoman"/>
                <a:sym typeface="TimesNewRoman"/>
              </a:rPr>
            </a:br>
            <a:r>
              <a:rPr lang="en-US" sz="1800" b="0" i="0">
                <a:solidFill>
                  <a:srgbClr val="000000"/>
                </a:solidFill>
                <a:latin typeface="TimesNewRoman"/>
                <a:ea typeface="TimesNewRoman"/>
                <a:cs typeface="TimesNewRoman"/>
                <a:sym typeface="TimesNewRoman"/>
              </a:rPr>
              <a:t>destination that the source has seen. Zero if unknown</a:t>
            </a:r>
            <a:r>
              <a:rPr lang="en-US"/>
              <a:t> </a:t>
            </a:r>
            <a:br>
              <a:rPr lang="en-US"/>
            </a:br>
            <a:endParaRPr/>
          </a:p>
        </p:txBody>
      </p:sp>
      <p:sp>
        <p:nvSpPr>
          <p:cNvPr id="1488" name="Google Shape;1488;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19dcaaf4cf9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19dcaaf4cf9_0_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7" name="Google Shape;1497;g19dcaaf4cf9_0_5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9dcaaf4cf9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9dcaaf4cf9_0_4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7" name="Google Shape;1507;g19dcaaf4cf9_0_4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4" name="Google Shape;1514;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3" name="Google Shape;1523;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 name="Google Shape;6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76200" algn="l" rtl="0">
              <a:spcBef>
                <a:spcPts val="0"/>
              </a:spcBef>
              <a:spcAft>
                <a:spcPts val="0"/>
              </a:spcAft>
              <a:buClr>
                <a:srgbClr val="222222"/>
              </a:buClr>
              <a:buSzPts val="1200"/>
              <a:buFont typeface="Arial"/>
              <a:buChar char="•"/>
            </a:pPr>
            <a:r>
              <a:rPr lang="en-US" b="0" i="0">
                <a:solidFill>
                  <a:srgbClr val="222222"/>
                </a:solidFill>
                <a:latin typeface="Verdana"/>
                <a:ea typeface="Verdana"/>
                <a:cs typeface="Verdana"/>
                <a:sym typeface="Verdana"/>
              </a:rPr>
              <a:t>KPN (The Netherlands), which announced the previously mentioned nationwide LoRa network in The Netherlands end June,</a:t>
            </a:r>
            <a:endParaRPr/>
          </a:p>
          <a:p>
            <a:pPr marL="0" lvl="0" indent="-76200" algn="l" rtl="0">
              <a:spcBef>
                <a:spcPts val="0"/>
              </a:spcBef>
              <a:spcAft>
                <a:spcPts val="0"/>
              </a:spcAft>
              <a:buClr>
                <a:srgbClr val="222222"/>
              </a:buClr>
              <a:buSzPts val="1200"/>
              <a:buFont typeface="Arial"/>
              <a:buChar char="•"/>
            </a:pPr>
            <a:r>
              <a:rPr lang="en-US" b="0" i="0">
                <a:solidFill>
                  <a:srgbClr val="222222"/>
                </a:solidFill>
                <a:latin typeface="Verdana"/>
                <a:ea typeface="Verdana"/>
                <a:cs typeface="Verdana"/>
                <a:sym typeface="Verdana"/>
              </a:rPr>
              <a:t>Proximus (Belgium), the incumbent operator which was known as Belgacom previously and promises nationwide LoRaWAN coverage in the country by end 2016,</a:t>
            </a:r>
            <a:endParaRPr/>
          </a:p>
          <a:p>
            <a:pPr marL="0" lvl="0" indent="-76200" algn="l" rtl="0">
              <a:spcBef>
                <a:spcPts val="0"/>
              </a:spcBef>
              <a:spcAft>
                <a:spcPts val="0"/>
              </a:spcAft>
              <a:buClr>
                <a:srgbClr val="222222"/>
              </a:buClr>
              <a:buSzPts val="1200"/>
              <a:buFont typeface="Arial"/>
              <a:buChar char="•"/>
            </a:pPr>
            <a:r>
              <a:rPr lang="en-US" b="0" i="0">
                <a:solidFill>
                  <a:srgbClr val="222222"/>
                </a:solidFill>
                <a:latin typeface="Verdana"/>
                <a:ea typeface="Verdana"/>
                <a:cs typeface="Verdana"/>
                <a:sym typeface="Verdana"/>
              </a:rPr>
              <a:t>Orange (France), which started with 18 urban areas in the first quarter of 2016 and is expected to offer nationwide coverage soon as well,</a:t>
            </a:r>
            <a:endParaRPr/>
          </a:p>
          <a:p>
            <a:pPr marL="0" lvl="0" indent="-76200" algn="l" rtl="0">
              <a:spcBef>
                <a:spcPts val="0"/>
              </a:spcBef>
              <a:spcAft>
                <a:spcPts val="0"/>
              </a:spcAft>
              <a:buClr>
                <a:srgbClr val="222222"/>
              </a:buClr>
              <a:buSzPts val="1200"/>
              <a:buFont typeface="Arial"/>
              <a:buChar char="•"/>
            </a:pPr>
            <a:r>
              <a:rPr lang="en-US" b="0" i="0">
                <a:solidFill>
                  <a:srgbClr val="222222"/>
                </a:solidFill>
                <a:latin typeface="Verdana"/>
                <a:ea typeface="Verdana"/>
                <a:cs typeface="Verdana"/>
                <a:sym typeface="Verdana"/>
              </a:rPr>
              <a:t>Bouygues Telecom (France), also promising nationwide LoRa coverage by end 2016 and offering IoT services with its subsidiary company Objenious.</a:t>
            </a:r>
            <a:endParaRPr/>
          </a:p>
          <a:p>
            <a:pPr marL="0" lvl="0" indent="-76200" algn="l" rtl="0">
              <a:spcBef>
                <a:spcPts val="0"/>
              </a:spcBef>
              <a:spcAft>
                <a:spcPts val="0"/>
              </a:spcAft>
              <a:buClr>
                <a:srgbClr val="222222"/>
              </a:buClr>
              <a:buSzPts val="1200"/>
              <a:buFont typeface="Arial"/>
              <a:buChar char="•"/>
            </a:pPr>
            <a:r>
              <a:rPr lang="en-US" b="0" i="0">
                <a:solidFill>
                  <a:srgbClr val="222222"/>
                </a:solidFill>
                <a:latin typeface="Verdana"/>
                <a:ea typeface="Verdana"/>
                <a:cs typeface="Verdana"/>
                <a:sym typeface="Verdana"/>
              </a:rPr>
              <a:t>Unidata, an Italian telecom company, which announced the roll out of a LoRaWan network on June 14th. Initially this will be done in Rome with the promise of a full coverage of the city by 2017.</a:t>
            </a:r>
            <a:endParaRPr/>
          </a:p>
          <a:p>
            <a:pPr marL="0" lvl="0" indent="-76200" algn="l" rtl="0">
              <a:spcBef>
                <a:spcPts val="0"/>
              </a:spcBef>
              <a:spcAft>
                <a:spcPts val="0"/>
              </a:spcAft>
              <a:buClr>
                <a:srgbClr val="222222"/>
              </a:buClr>
              <a:buSzPts val="1200"/>
              <a:buFont typeface="Arial"/>
              <a:buChar char="•"/>
            </a:pPr>
            <a:r>
              <a:rPr lang="en-US" b="0" i="0">
                <a:solidFill>
                  <a:srgbClr val="222222"/>
                </a:solidFill>
                <a:latin typeface="Verdana"/>
                <a:ea typeface="Verdana"/>
                <a:cs typeface="Verdana"/>
                <a:sym typeface="Verdana"/>
              </a:rPr>
              <a:t>Netzikon, not a telecom firm but the name of a LoRaWan network which is present already in Stuttgart and will be rolled out nationwide in Germany by 2018 according to an October 4 press release by LPWAN provider Actility.</a:t>
            </a:r>
            <a:endParaRPr/>
          </a:p>
          <a:p>
            <a:pPr marL="0" lvl="0" indent="0" algn="l" rtl="0">
              <a:spcBef>
                <a:spcPts val="0"/>
              </a:spcBef>
              <a:spcAft>
                <a:spcPts val="0"/>
              </a:spcAft>
              <a:buNone/>
            </a:pPr>
            <a:endParaRPr/>
          </a:p>
        </p:txBody>
      </p:sp>
      <p:sp>
        <p:nvSpPr>
          <p:cNvPr id="1537" name="Google Shape;153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
        <p:cNvGrpSpPr/>
        <p:nvPr/>
      </p:nvGrpSpPr>
      <p:grpSpPr>
        <a:xfrm>
          <a:off x="0" y="0"/>
          <a:ext cx="0" cy="0"/>
          <a:chOff x="0" y="0"/>
          <a:chExt cx="0" cy="0"/>
        </a:xfrm>
      </p:grpSpPr>
      <p:sp>
        <p:nvSpPr>
          <p:cNvPr id="1545" name="Google Shape;1545;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6" name="Google Shape;1546;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7" name="Google Shape;1547;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4" name="Google Shape;1554;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5" name="Google Shape;1555;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3" name="Google Shape;1563;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4" name="Google Shape;1564;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3" name="Google Shape;157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4" name="Google Shape;157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2"/>
        <p:cNvGrpSpPr/>
        <p:nvPr/>
      </p:nvGrpSpPr>
      <p:grpSpPr>
        <a:xfrm>
          <a:off x="0" y="0"/>
          <a:ext cx="0" cy="0"/>
          <a:chOff x="0" y="0"/>
          <a:chExt cx="0" cy="0"/>
        </a:xfrm>
      </p:grpSpPr>
      <p:sp>
        <p:nvSpPr>
          <p:cNvPr id="1583" name="Google Shape;1583;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4" name="Google Shape;1584;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5" name="Google Shape;1585;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4" name="Google Shape;1594;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5" name="Google Shape;1595;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4" name="Google Shape;1604;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5" name="Google Shape;1605;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3" name="Google Shape;1613;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4" name="Google Shape;1614;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1" name="Google Shape;1621;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2" name="Google Shape;1622;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 name="Google Shape;7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0" name="Google Shape;1630;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1" name="Google Shape;1631;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6"/>
        <p:cNvGrpSpPr/>
        <p:nvPr/>
      </p:nvGrpSpPr>
      <p:grpSpPr>
        <a:xfrm>
          <a:off x="0" y="0"/>
          <a:ext cx="0" cy="0"/>
          <a:chOff x="0" y="0"/>
          <a:chExt cx="0" cy="0"/>
        </a:xfrm>
      </p:grpSpPr>
      <p:sp>
        <p:nvSpPr>
          <p:cNvPr id="1637" name="Google Shape;163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8" name="Google Shape;1638;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9" name="Google Shape;1639;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3"/>
        <p:cNvGrpSpPr/>
        <p:nvPr/>
      </p:nvGrpSpPr>
      <p:grpSpPr>
        <a:xfrm>
          <a:off x="0" y="0"/>
          <a:ext cx="0" cy="0"/>
          <a:chOff x="0" y="0"/>
          <a:chExt cx="0" cy="0"/>
        </a:xfrm>
      </p:grpSpPr>
      <p:sp>
        <p:nvSpPr>
          <p:cNvPr id="1644" name="Google Shape;164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5" name="Google Shape;164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0"/>
        <p:cNvGrpSpPr/>
        <p:nvPr/>
      </p:nvGrpSpPr>
      <p:grpSpPr>
        <a:xfrm>
          <a:off x="0" y="0"/>
          <a:ext cx="0" cy="0"/>
          <a:chOff x="0" y="0"/>
          <a:chExt cx="0" cy="0"/>
        </a:xfrm>
      </p:grpSpPr>
      <p:sp>
        <p:nvSpPr>
          <p:cNvPr id="1651" name="Google Shape;1651;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2" name="Google Shape;1652;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6"/>
        <p:cNvGrpSpPr/>
        <p:nvPr/>
      </p:nvGrpSpPr>
      <p:grpSpPr>
        <a:xfrm>
          <a:off x="0" y="0"/>
          <a:ext cx="0" cy="0"/>
          <a:chOff x="0" y="0"/>
          <a:chExt cx="0" cy="0"/>
        </a:xfrm>
      </p:grpSpPr>
      <p:sp>
        <p:nvSpPr>
          <p:cNvPr id="1657" name="Google Shape;1657;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8" name="Google Shape;1658;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65" name="Google Shape;1665;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19dcaaf4cf9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1" name="Google Shape;1671;g19dcaaf4cf9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Okay so let’s move on to the next topic. In one word, is WiFi secure? The short answer is no. </a:t>
            </a:r>
            <a:endParaRPr/>
          </a:p>
          <a:p>
            <a:pPr marL="0" lvl="0" indent="0" algn="l" rtl="0">
              <a:spcBef>
                <a:spcPts val="0"/>
              </a:spcBef>
              <a:spcAft>
                <a:spcPts val="0"/>
              </a:spcAft>
              <a:buNone/>
            </a:pPr>
            <a:endParaRPr/>
          </a:p>
          <a:p>
            <a:pPr marL="0" lvl="0" indent="0" algn="l" rtl="0">
              <a:spcBef>
                <a:spcPts val="0"/>
              </a:spcBef>
              <a:spcAft>
                <a:spcPts val="0"/>
              </a:spcAft>
              <a:buNone/>
            </a:pPr>
            <a:r>
              <a:rPr lang="en-US"/>
              <a:t>First we will need to understand the WiFi connection establishment procedure. </a:t>
            </a:r>
            <a:r>
              <a:rPr lang="en-US" b="0" i="0">
                <a:solidFill>
                  <a:srgbClr val="232323"/>
                </a:solidFill>
                <a:latin typeface="Roboto"/>
                <a:ea typeface="Roboto"/>
                <a:cs typeface="Roboto"/>
                <a:sym typeface="Roboto"/>
              </a:rPr>
              <a:t>At the beginning of the 802.11 Authentication and Association process, the client scans all of the available frequencies in search of SSIDs to join. The client sends probe request frames which contain supported data rates and 802.11 capabilities. Access points in proximity reply with probe response frames that contain the SSID and BSSID, which corresponds to the access point’s MAC address. </a:t>
            </a:r>
            <a:endParaRPr/>
          </a:p>
          <a:p>
            <a:pPr marL="0" lvl="0" indent="0" algn="l" rtl="0">
              <a:spcBef>
                <a:spcPts val="0"/>
              </a:spcBef>
              <a:spcAft>
                <a:spcPts val="0"/>
              </a:spcAft>
              <a:buNone/>
            </a:pPr>
            <a:endParaRPr b="0" i="0">
              <a:solidFill>
                <a:srgbClr val="232323"/>
              </a:solidFill>
              <a:latin typeface="Roboto"/>
              <a:ea typeface="Roboto"/>
              <a:cs typeface="Roboto"/>
              <a:sym typeface="Roboto"/>
            </a:endParaRPr>
          </a:p>
          <a:p>
            <a:pPr marL="0" lvl="0" indent="0" algn="l" rtl="0">
              <a:spcBef>
                <a:spcPts val="0"/>
              </a:spcBef>
              <a:spcAft>
                <a:spcPts val="0"/>
              </a:spcAft>
              <a:buNone/>
            </a:pPr>
            <a:r>
              <a:rPr lang="en-US" b="0" i="0">
                <a:solidFill>
                  <a:srgbClr val="232323"/>
                </a:solidFill>
                <a:latin typeface="Roboto"/>
                <a:ea typeface="Roboto"/>
                <a:cs typeface="Roboto"/>
                <a:sym typeface="Roboto"/>
              </a:rPr>
              <a:t>When the client finds an SSID that matches its configuration, it will send an authentication request probe. Important to note is that the authentication request and response probes exchanged in this phase don’t provide encryption. That function is implemented by the 4-way handshake. Here, the authentication request and response exchange is only used to register the client’s MAC address on the WiFi AP. If the client is allowed to connect to the network, it will associate to the access point with the stronger signal.</a:t>
            </a:r>
            <a:endParaRPr/>
          </a:p>
          <a:p>
            <a:pPr marL="0" lvl="0" indent="0" algn="l" rtl="0">
              <a:spcBef>
                <a:spcPts val="0"/>
              </a:spcBef>
              <a:spcAft>
                <a:spcPts val="0"/>
              </a:spcAft>
              <a:buNone/>
            </a:pPr>
            <a:endParaRPr/>
          </a:p>
          <a:p>
            <a:pPr marL="0" lvl="0" indent="0" algn="l" rtl="0">
              <a:spcBef>
                <a:spcPts val="0"/>
              </a:spcBef>
              <a:spcAft>
                <a:spcPts val="0"/>
              </a:spcAft>
              <a:buNone/>
            </a:pPr>
            <a:r>
              <a:rPr lang="en-US"/>
              <a:t>So just now we mentioned SSID and BSSID. SSID is the WiFi ID for human to read. When you set up your WiFi routers, you need to give it a name that you will see again when you connect to it. The BSSID is for the machine to read. It is the MAC address of your WIFi router. </a:t>
            </a:r>
            <a:endParaRPr/>
          </a:p>
          <a:p>
            <a:pPr marL="0" lvl="0" indent="0" algn="l" rtl="0">
              <a:spcBef>
                <a:spcPts val="0"/>
              </a:spcBef>
              <a:spcAft>
                <a:spcPts val="0"/>
              </a:spcAft>
              <a:buNone/>
            </a:pPr>
            <a:endParaRPr/>
          </a:p>
          <a:p>
            <a:pPr marL="0" lvl="0" indent="0" algn="l" rtl="0">
              <a:spcBef>
                <a:spcPts val="0"/>
              </a:spcBef>
              <a:spcAft>
                <a:spcPts val="0"/>
              </a:spcAft>
              <a:buNone/>
            </a:pPr>
            <a:r>
              <a:rPr lang="en-US"/>
              <a:t>So here let’s take a look at the probe procedure demonstrated by some youtuber. Please pause this video, and click the link which will redirect you to Youtube. I also want to remind you that some network card provides you with the monitor mode, where you can listen to all signals being transmitted in the air. I worked on indoor localization 8 years ago and we need to capture all transmitted signals. At that time, some network card doesn’t fully support such mode. My experience is that, if your network card is made by Broadcom, it is very likely that you are able to try this function by yourself. </a:t>
            </a:r>
            <a:endParaRPr/>
          </a:p>
          <a:p>
            <a:pPr marL="0" lvl="0" indent="0" algn="l" rtl="0">
              <a:spcBef>
                <a:spcPts val="0"/>
              </a:spcBef>
              <a:spcAft>
                <a:spcPts val="0"/>
              </a:spcAft>
              <a:buNone/>
            </a:pPr>
            <a:endParaRPr/>
          </a:p>
          <a:p>
            <a:pPr marL="0" lvl="0" indent="0" algn="l" rtl="0">
              <a:spcBef>
                <a:spcPts val="0"/>
              </a:spcBef>
              <a:spcAft>
                <a:spcPts val="0"/>
              </a:spcAft>
              <a:buNone/>
            </a:pPr>
            <a:r>
              <a:rPr lang="en-US"/>
              <a:t>If you are interested to know more about the authentication and association procedure, you can take a look at the link below.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19dcaaf4cf9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8" name="Google Shape;1678;g19dcaaf4cf9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Okay now let’s take a look at the encryption procedure, which is called the </a:t>
            </a:r>
            <a:r>
              <a:rPr lang="en-US" b="0" i="0">
                <a:solidFill>
                  <a:srgbClr val="232323"/>
                </a:solidFill>
                <a:latin typeface="Roboto"/>
                <a:ea typeface="Roboto"/>
                <a:cs typeface="Roboto"/>
                <a:sym typeface="Roboto"/>
              </a:rPr>
              <a:t>4-Way Handshake. </a:t>
            </a:r>
            <a:endParaRPr/>
          </a:p>
          <a:p>
            <a:pPr marL="0" marR="0" lvl="0" indent="0" algn="l" rtl="0">
              <a:lnSpc>
                <a:spcPct val="100000"/>
              </a:lnSpc>
              <a:spcBef>
                <a:spcPts val="360"/>
              </a:spcBef>
              <a:spcAft>
                <a:spcPts val="0"/>
              </a:spcAft>
              <a:buClr>
                <a:schemeClr val="dk1"/>
              </a:buClr>
              <a:buSzPts val="1200"/>
              <a:buFont typeface="Calibri"/>
              <a:buNone/>
            </a:pPr>
            <a:endParaRPr b="0" i="0">
              <a:solidFill>
                <a:srgbClr val="232323"/>
              </a:solidFill>
              <a:latin typeface="Roboto"/>
              <a:ea typeface="Roboto"/>
              <a:cs typeface="Roboto"/>
              <a:sym typeface="Roboto"/>
            </a:endParaRPr>
          </a:p>
          <a:p>
            <a:pPr marL="0" marR="0" lvl="0" indent="0" algn="l" rtl="0">
              <a:lnSpc>
                <a:spcPct val="100000"/>
              </a:lnSpc>
              <a:spcBef>
                <a:spcPts val="360"/>
              </a:spcBef>
              <a:spcAft>
                <a:spcPts val="0"/>
              </a:spcAft>
              <a:buClr>
                <a:schemeClr val="dk1"/>
              </a:buClr>
              <a:buSzPts val="1200"/>
              <a:buFont typeface="Calibri"/>
              <a:buNone/>
            </a:pPr>
            <a:r>
              <a:rPr lang="en-US"/>
              <a:t>Here we use the the encryption procedure of WEP as an example. The full name of WEB is the </a:t>
            </a:r>
            <a:r>
              <a:rPr lang="en-US" b="0" i="0">
                <a:solidFill>
                  <a:srgbClr val="202124"/>
                </a:solidFill>
                <a:latin typeface="arial"/>
                <a:ea typeface="arial"/>
                <a:cs typeface="arial"/>
                <a:sym typeface="arial"/>
              </a:rPr>
              <a:t>Wired Equivalent Privacy protocol. It is the first widely used encryption standard in WiFi and it is the weakest in security level so far. We don’t see it quite often today as it can be cracked easily by some opensource tools. </a:t>
            </a:r>
            <a:endParaRPr/>
          </a:p>
          <a:p>
            <a:pPr marL="0" marR="0" lvl="0" indent="0" algn="l" rtl="0">
              <a:lnSpc>
                <a:spcPct val="100000"/>
              </a:lnSpc>
              <a:spcBef>
                <a:spcPts val="360"/>
              </a:spcBef>
              <a:spcAft>
                <a:spcPts val="0"/>
              </a:spcAft>
              <a:buClr>
                <a:schemeClr val="dk1"/>
              </a:buClr>
              <a:buSzPts val="1200"/>
              <a:buFont typeface="Calibri"/>
              <a:buNone/>
            </a:pPr>
            <a:endParaRPr b="0" i="0">
              <a:solidFill>
                <a:srgbClr val="202124"/>
              </a:solidFill>
              <a:latin typeface="arial"/>
              <a:ea typeface="arial"/>
              <a:cs typeface="arial"/>
              <a:sym typeface="arial"/>
            </a:endParaRPr>
          </a:p>
          <a:p>
            <a:pPr marL="0" marR="0" lvl="0" indent="0" algn="l" rtl="0">
              <a:lnSpc>
                <a:spcPct val="100000"/>
              </a:lnSpc>
              <a:spcBef>
                <a:spcPts val="360"/>
              </a:spcBef>
              <a:spcAft>
                <a:spcPts val="0"/>
              </a:spcAft>
              <a:buClr>
                <a:srgbClr val="202124"/>
              </a:buClr>
              <a:buSzPts val="1200"/>
              <a:buFont typeface="arial"/>
              <a:buNone/>
            </a:pPr>
            <a:r>
              <a:rPr lang="en-US" b="0" i="0">
                <a:solidFill>
                  <a:srgbClr val="202124"/>
                </a:solidFill>
                <a:latin typeface="arial"/>
                <a:ea typeface="arial"/>
                <a:cs typeface="arial"/>
                <a:sym typeface="arial"/>
              </a:rPr>
              <a:t>So first the client will send a WEP authentication request to the AP. Then, </a:t>
            </a:r>
            <a:r>
              <a:rPr lang="en-US" b="0" i="0">
                <a:solidFill>
                  <a:srgbClr val="202122"/>
                </a:solidFill>
                <a:latin typeface="Arial"/>
                <a:ea typeface="Arial"/>
                <a:cs typeface="Arial"/>
                <a:sym typeface="Arial"/>
              </a:rPr>
              <a:t>the Access Point </a:t>
            </a:r>
            <a:r>
              <a:rPr lang="en-US" sz="1200" b="0" i="0">
                <a:solidFill>
                  <a:srgbClr val="202122"/>
                </a:solidFill>
                <a:latin typeface="Arial"/>
                <a:ea typeface="Arial"/>
                <a:cs typeface="Arial"/>
                <a:sym typeface="Arial"/>
              </a:rPr>
              <a:t>replies with a </a:t>
            </a:r>
            <a:r>
              <a:rPr lang="en-US" sz="1200" b="0" i="0" u="sng">
                <a:solidFill>
                  <a:srgbClr val="202122"/>
                </a:solidFill>
                <a:latin typeface="Arial"/>
                <a:ea typeface="Arial"/>
                <a:cs typeface="Arial"/>
                <a:sym typeface="Arial"/>
                <a:hlinkClick r:id="rId3">
                  <a:extLst>
                    <a:ext uri="{A12FA001-AC4F-418D-AE19-62706E023703}">
                      <ahyp:hlinkClr xmlns:ahyp="http://schemas.microsoft.com/office/drawing/2018/hyperlinkcolor" val="tx"/>
                    </a:ext>
                  </a:extLst>
                </a:hlinkClick>
              </a:rPr>
              <a:t>clear-text</a:t>
            </a:r>
            <a:r>
              <a:rPr lang="en-US" sz="1200" b="0" i="0">
                <a:solidFill>
                  <a:srgbClr val="202122"/>
                </a:solidFill>
                <a:latin typeface="Arial"/>
                <a:ea typeface="Arial"/>
                <a:cs typeface="Arial"/>
                <a:sym typeface="Arial"/>
              </a:rPr>
              <a:t> challenge. The third step is, t</a:t>
            </a:r>
            <a:r>
              <a:rPr lang="en-US" b="0" i="0">
                <a:solidFill>
                  <a:srgbClr val="202122"/>
                </a:solidFill>
                <a:latin typeface="Arial"/>
                <a:ea typeface="Arial"/>
                <a:cs typeface="Arial"/>
                <a:sym typeface="Arial"/>
              </a:rPr>
              <a:t>he client encrypts the challenge-text using the configured WEP key and sends it back in another authentication request. Then, the Access Point decrypts the response. If this matches the challenge text, the Access Point sends back a positive reply.</a:t>
            </a:r>
            <a:endParaRPr/>
          </a:p>
          <a:p>
            <a:pPr marL="0" marR="0" lvl="0" indent="0" algn="l" rtl="0">
              <a:lnSpc>
                <a:spcPct val="100000"/>
              </a:lnSpc>
              <a:spcBef>
                <a:spcPts val="360"/>
              </a:spcBef>
              <a:spcAft>
                <a:spcPts val="0"/>
              </a:spcAft>
              <a:buClr>
                <a:schemeClr val="dk1"/>
              </a:buClr>
              <a:buSzPts val="1200"/>
              <a:buFont typeface="Calibri"/>
              <a:buNone/>
            </a:pPr>
            <a:endParaRPr/>
          </a:p>
          <a:p>
            <a:pPr marL="0" lvl="0" indent="0" algn="l" rtl="0">
              <a:spcBef>
                <a:spcPts val="0"/>
              </a:spcBef>
              <a:spcAft>
                <a:spcPts val="0"/>
              </a:spcAft>
              <a:buNone/>
            </a:pPr>
            <a:r>
              <a:rPr lang="en-US"/>
              <a:t>WEP is known to be insecure, as it has some flaws in its encryption procedure. Now we use WPA and WPA2 instead in most home networks when you setup your WiFi routers. I’d recommend you to check your WiFi settings, and switch to WPA2 if you are currently using WEP or WPA. Do some search you will find a lot of tools that can crack WEP or WPA. The underlying reasons are not the same. WEP has some design flaws while a network using WPA or WPA2 can only be cracked if you set some simply password turn on the wrong security settings. So if you follows the rules, do the correct security setup, and pick a complicated password for your home WiFi router, you should be safe. </a:t>
            </a:r>
            <a:endParaRPr/>
          </a:p>
          <a:p>
            <a:pPr marL="0" lvl="0" indent="0" algn="l" rtl="0">
              <a:spcBef>
                <a:spcPts val="0"/>
              </a:spcBef>
              <a:spcAft>
                <a:spcPts val="0"/>
              </a:spcAft>
              <a:buNone/>
            </a:pPr>
            <a:endParaRPr/>
          </a:p>
          <a:p>
            <a:pPr marL="0" lvl="0" indent="0" algn="l" rtl="0">
              <a:spcBef>
                <a:spcPts val="0"/>
              </a:spcBef>
              <a:spcAft>
                <a:spcPts val="0"/>
              </a:spcAft>
              <a:buNone/>
            </a:pPr>
            <a:r>
              <a:rPr lang="en-US"/>
              <a:t>The reason we still claim the WiFi to be insecure is, many of us are using the public WiFi networks. When you go to a coffee shop, a hotel, or a local restaurant, you may connect your phones to the WiFi provided by them. Without proper security settings, these networks can be extremely insecure. Please watch the video listed here, and it shows you how a hacker can find out your raw messages, when he lives in the same hotel as you and gets the password to connect to the WiFi just like you.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19dcaaf4cf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0" name="Google Shape;1700;g19dcaaf4cf9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video is pretty astonishing, right? Basically it means that without proper security mechanisms, your messages exchanged with the access points can be captured by other clients physically close to you. It can be someone sitting next to you in a restaurant, but you will never find out as the hacker no longer need to plug a cable to the hub you are using. So what should we do to protect ourselves?</a:t>
            </a:r>
            <a:endParaRPr/>
          </a:p>
          <a:p>
            <a:pPr marL="0" lvl="0" indent="0" algn="l" rtl="0">
              <a:spcBef>
                <a:spcPts val="0"/>
              </a:spcBef>
              <a:spcAft>
                <a:spcPts val="0"/>
              </a:spcAft>
              <a:buNone/>
            </a:pPr>
            <a:endParaRPr/>
          </a:p>
          <a:p>
            <a:pPr marL="0" lvl="0" indent="0" algn="l" rtl="0">
              <a:spcBef>
                <a:spcPts val="0"/>
              </a:spcBef>
              <a:spcAft>
                <a:spcPts val="0"/>
              </a:spcAft>
              <a:buNone/>
            </a:pPr>
            <a:r>
              <a:rPr lang="en-US"/>
              <a:t>The first thing is you don’t want to attack others. Then, in public networks, use VPN. The WiFi encryption can be considered as encryption for the link layer, while TSL and SSL that we introduced in the last course is the security mechanism for the transport layer, for port to port communications. SSL requires the server to implement the services, and is application specific. What if I want to make sure all my traffic are encrypted? Such security should be provided by the network layer, which means that all data sent from one entity, which is your machine, is hidden. </a:t>
            </a:r>
            <a:endParaRPr/>
          </a:p>
          <a:p>
            <a:pPr marL="0" lvl="0" indent="0" algn="l" rtl="0">
              <a:spcBef>
                <a:spcPts val="0"/>
              </a:spcBef>
              <a:spcAft>
                <a:spcPts val="0"/>
              </a:spcAft>
              <a:buNone/>
            </a:pPr>
            <a:endParaRPr/>
          </a:p>
          <a:p>
            <a:pPr marL="0" lvl="0" indent="0" algn="l" rtl="0">
              <a:spcBef>
                <a:spcPts val="0"/>
              </a:spcBef>
              <a:spcAft>
                <a:spcPts val="0"/>
              </a:spcAft>
              <a:buNone/>
            </a:pPr>
            <a:r>
              <a:rPr lang="en-US"/>
              <a:t>So VPN, the virtual private network is the right way of doing this.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4"/>
        <p:cNvGrpSpPr/>
        <p:nvPr/>
      </p:nvGrpSpPr>
      <p:grpSpPr>
        <a:xfrm>
          <a:off x="0" y="0"/>
          <a:ext cx="0" cy="0"/>
          <a:chOff x="0" y="0"/>
          <a:chExt cx="0" cy="0"/>
        </a:xfrm>
      </p:grpSpPr>
      <p:sp>
        <p:nvSpPr>
          <p:cNvPr id="1705" name="Google Shape;170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6" name="Google Shape;1706;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some background of VPN. Now many of us are working from home, and we are using public network infrastructures. Before, when we are at work, all data goes through the network of our companies, right? So if there are any data leakage, that’s not our fault. Now all our data goes through the public network. What if, let’s say, some one in comcast wants to capture some sensitive information sent by us? I know it is very unlikely to happen, but just assume that you company wants to purchase another company and you are working on that. Although you are very carefully about the security, and you use SSL and other security mechanism to send emails and exchange information with other, you may still Google the name of that company and search for public information about that company. If someone can capture your traffic, what will cause information leakage. </a:t>
            </a:r>
            <a:endParaRPr/>
          </a:p>
          <a:p>
            <a:pPr marL="0" lvl="0" indent="0" algn="l" rtl="0">
              <a:spcBef>
                <a:spcPts val="0"/>
              </a:spcBef>
              <a:spcAft>
                <a:spcPts val="0"/>
              </a:spcAft>
              <a:buNone/>
            </a:pPr>
            <a:endParaRPr/>
          </a:p>
          <a:p>
            <a:pPr marL="0" lvl="0" indent="0" algn="l" rtl="0">
              <a:spcBef>
                <a:spcPts val="0"/>
              </a:spcBef>
              <a:spcAft>
                <a:spcPts val="0"/>
              </a:spcAft>
              <a:buNone/>
            </a:pPr>
            <a:r>
              <a:rPr lang="en-US"/>
              <a:t>It is not possible that your company can build a dedicated private network for you to enhance security, because it is costly, and also because I think the pandemic will soon be gone as we already have the vaccine. So what they do instead is to require you to install a VPN. All outgoing traffics are encrypted before it enters public internet so that all the routers on the path cannot find out what you are transmitting. VPN are built upon IPSec. Basically VPN builds an encrypted tunnel from the client to the VPN server. Now you can re-route all your encrypted traffics to your company and your company will handle the security for you. </a:t>
            </a:r>
            <a:endParaRPr/>
          </a:p>
          <a:p>
            <a:pPr marL="0" lvl="0" indent="0" algn="l" rtl="0">
              <a:spcBef>
                <a:spcPts val="0"/>
              </a:spcBef>
              <a:spcAft>
                <a:spcPts val="0"/>
              </a:spcAft>
              <a:buNone/>
            </a:pPr>
            <a:endParaRPr/>
          </a:p>
          <a:p>
            <a:pPr marL="0" lvl="0" indent="0" algn="l" rtl="0">
              <a:spcBef>
                <a:spcPts val="0"/>
              </a:spcBef>
              <a:spcAft>
                <a:spcPts val="0"/>
              </a:spcAft>
              <a:buNone/>
            </a:pPr>
            <a:r>
              <a:rPr lang="en-US"/>
              <a:t>So we will take a break here. In this part, we learnt about the common wireless local area network standards including WiFi, Bluetooth, Zigbee, right? And we talked about the multi-access protocol used in WiFI, the CSMA/CA. We talked about the connection establishment procedure of WiFi and the encryption. We know WiFi is not secure so we can use VPN if we use public WIFi networks.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1"/>
        <p:cNvGrpSpPr/>
        <p:nvPr/>
      </p:nvGrpSpPr>
      <p:grpSpPr>
        <a:xfrm>
          <a:off x="0" y="0"/>
          <a:ext cx="0" cy="0"/>
          <a:chOff x="0" y="0"/>
          <a:chExt cx="0" cy="0"/>
        </a:xfrm>
      </p:grpSpPr>
      <p:sp>
        <p:nvSpPr>
          <p:cNvPr id="1712" name="Google Shape;1712;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70</a:t>
            </a:fld>
            <a:endParaRPr sz="1200">
              <a:solidFill>
                <a:schemeClr val="dk1"/>
              </a:solidFill>
              <a:latin typeface="Times New Roman"/>
              <a:ea typeface="Times New Roman"/>
              <a:cs typeface="Times New Roman"/>
              <a:sym typeface="Times New Roman"/>
            </a:endParaRPr>
          </a:p>
        </p:txBody>
      </p:sp>
      <p:sp>
        <p:nvSpPr>
          <p:cNvPr id="1713" name="Google Shape;1713;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14" name="Google Shape;1714;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So first we need to know the cellular network architecture. Theoretically, each cell tower covers a </a:t>
            </a:r>
            <a:r>
              <a:rPr lang="en-US"/>
              <a:t>hexagon /</a:t>
            </a:r>
            <a:r>
              <a:rPr lang="en-US" b="1" i="0">
                <a:solidFill>
                  <a:srgbClr val="3C4043"/>
                </a:solidFill>
                <a:latin typeface="arial"/>
                <a:ea typeface="arial"/>
                <a:cs typeface="arial"/>
                <a:sym typeface="arial"/>
              </a:rPr>
              <a:t>hek</a:t>
            </a:r>
            <a:r>
              <a:rPr lang="en-US" b="0" i="0">
                <a:solidFill>
                  <a:srgbClr val="3C4043"/>
                </a:solidFill>
                <a:latin typeface="arial"/>
                <a:ea typeface="arial"/>
                <a:cs typeface="arial"/>
                <a:sym typeface="arial"/>
              </a:rPr>
              <a:t>·suh·gaan/ region. These cell towers connect we the users to mobile switching centers. The switching centers are then connected to either the phone network or the Internet. </a:t>
            </a:r>
            <a:endParaRPr>
              <a:latin typeface="Times New Roman"/>
              <a:ea typeface="Times New Roman"/>
              <a:cs typeface="Times New Roman"/>
              <a:sym typeface="Times New Roman"/>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5"/>
        <p:cNvGrpSpPr/>
        <p:nvPr/>
      </p:nvGrpSpPr>
      <p:grpSpPr>
        <a:xfrm>
          <a:off x="0" y="0"/>
          <a:ext cx="0" cy="0"/>
          <a:chOff x="0" y="0"/>
          <a:chExt cx="0" cy="0"/>
        </a:xfrm>
      </p:grpSpPr>
      <p:sp>
        <p:nvSpPr>
          <p:cNvPr id="1906" name="Google Shape;1906;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7" name="Google Shape;1907;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Next let’s think about mobility. Consider that a passenger in a car sends an HTTP request. Then, he or she moves out of the range of the original AP when the response comes back. How does the cellular network help the user to get the response? </a:t>
            </a:r>
            <a:endParaRPr/>
          </a:p>
          <a:p>
            <a:pPr marL="0" lvl="0" indent="0" algn="l" rtl="0">
              <a:spcBef>
                <a:spcPts val="0"/>
              </a:spcBef>
              <a:spcAft>
                <a:spcPts val="0"/>
              </a:spcAft>
              <a:buNone/>
            </a:pPr>
            <a:endParaRPr/>
          </a:p>
          <a:p>
            <a:pPr marL="0" lvl="0" indent="0" algn="l" rtl="0">
              <a:spcBef>
                <a:spcPts val="0"/>
              </a:spcBef>
              <a:spcAft>
                <a:spcPts val="0"/>
              </a:spcAft>
              <a:buNone/>
            </a:pPr>
            <a:r>
              <a:rPr lang="en-US"/>
              <a:t>The short answer is the handoff </a:t>
            </a:r>
            <a:r>
              <a:rPr lang="en-US" b="0" i="0">
                <a:solidFill>
                  <a:srgbClr val="4D5156"/>
                </a:solidFill>
                <a:latin typeface="arial"/>
                <a:ea typeface="arial"/>
                <a:cs typeface="arial"/>
                <a:sym typeface="arial"/>
              </a:rPr>
              <a:t>management</a:t>
            </a:r>
            <a:r>
              <a:rPr lang="en-US"/>
              <a:t> strategy. </a:t>
            </a:r>
            <a:r>
              <a:rPr lang="en-US" b="0" i="0">
                <a:solidFill>
                  <a:srgbClr val="EA4335"/>
                </a:solidFill>
                <a:latin typeface="arial"/>
                <a:ea typeface="arial"/>
                <a:cs typeface="arial"/>
                <a:sym typeface="arial"/>
              </a:rPr>
              <a:t>Handoff</a:t>
            </a:r>
            <a:r>
              <a:rPr lang="en-US" b="0" i="0">
                <a:solidFill>
                  <a:srgbClr val="4D5156"/>
                </a:solidFill>
                <a:latin typeface="arial"/>
                <a:ea typeface="arial"/>
                <a:cs typeface="arial"/>
                <a:sym typeface="arial"/>
              </a:rPr>
              <a:t> management is the process by which a mobile node keeps its connection active when it moves from one access point to another. In general, there are two types of handoff problems. First is the micro handoff, or say the local handoff. Our example belongs to this category. The second is the macro handoff, or say wide area handoff. You can think of it as you hold a Verizon cell phone but travel in Japan now. I guess there is no Verizon network in Japan, so the local cellular network providers don’t know who you are, but still need to route the packet to you. </a:t>
            </a:r>
            <a:endParaRPr/>
          </a:p>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2"/>
        <p:cNvGrpSpPr/>
        <p:nvPr/>
      </p:nvGrpSpPr>
      <p:grpSpPr>
        <a:xfrm>
          <a:off x="0" y="0"/>
          <a:ext cx="0" cy="0"/>
          <a:chOff x="0" y="0"/>
          <a:chExt cx="0" cy="0"/>
        </a:xfrm>
      </p:grpSpPr>
      <p:sp>
        <p:nvSpPr>
          <p:cNvPr id="1913" name="Google Shape;1913;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4" name="Google Shape;1914;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first let’s consider the micro handoff. There are two types of micro handoff. The first is hard handoff, which means connect after break. When a mobile node moves from the coverage region of one cell tower to another cell tower, it first break the connection with the original cell tower and then connect to the new cell tower. In 2G and some 3G networks, we can only use the hard handoffs. </a:t>
            </a:r>
            <a:endParaRPr/>
          </a:p>
          <a:p>
            <a:pPr marL="0" lvl="0" indent="0" algn="l" rtl="0">
              <a:spcBef>
                <a:spcPts val="0"/>
              </a:spcBef>
              <a:spcAft>
                <a:spcPts val="0"/>
              </a:spcAft>
              <a:buNone/>
            </a:pPr>
            <a:endParaRPr/>
          </a:p>
          <a:p>
            <a:pPr marL="0" lvl="0" indent="0" algn="l" rtl="0">
              <a:spcBef>
                <a:spcPts val="0"/>
              </a:spcBef>
              <a:spcAft>
                <a:spcPts val="0"/>
              </a:spcAft>
              <a:buNone/>
            </a:pPr>
            <a:r>
              <a:rPr lang="en-US"/>
              <a:t>And then, the researchers and engineers developed soft handoff. Soft handoff means to establish connection to the new cell tower before breaking the connection to the former cell tower. It is possible today as the coverage regions of cell towers have more overlaps. Besides, our wireless network chips are optimized for this, so that it can connect to two cell towers simultaneously.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2"/>
        <p:cNvGrpSpPr/>
        <p:nvPr/>
      </p:nvGrpSpPr>
      <p:grpSpPr>
        <a:xfrm>
          <a:off x="0" y="0"/>
          <a:ext cx="0" cy="0"/>
          <a:chOff x="0" y="0"/>
          <a:chExt cx="0" cy="0"/>
        </a:xfrm>
      </p:grpSpPr>
      <p:sp>
        <p:nvSpPr>
          <p:cNvPr id="1923" name="Google Shape;1923;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4" name="Google Shape;1924;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Then let’s consider the macro handoff. Macro handoff is kind of like Facebook to us. You must have friends that frequently changes their addresses or locations. How do you find him or her? Thanks to the big tech companies, now we have mobile phones, facebook, and linkedin, right? You can always find out where he or she is via these contact information that won’t change. Then, if you want to send him or her some packages, you can ask for the address, and have the package delivered to the updated address. Many Macro handoff strategies are built upon the basic concept of Mobile IP.  </a:t>
            </a:r>
            <a:endParaRPr/>
          </a:p>
          <a:p>
            <a:pPr marL="0" lvl="0" indent="0" algn="l" rtl="0">
              <a:spcBef>
                <a:spcPts val="0"/>
              </a:spcBef>
              <a:spcAft>
                <a:spcPts val="0"/>
              </a:spcAft>
              <a:buNone/>
            </a:pPr>
            <a:endParaRPr/>
          </a:p>
          <a:p>
            <a:pPr marL="0" lvl="0" indent="0" algn="l" rtl="0">
              <a:spcBef>
                <a:spcPts val="0"/>
              </a:spcBef>
              <a:spcAft>
                <a:spcPts val="0"/>
              </a:spcAft>
              <a:buNone/>
            </a:pPr>
            <a:r>
              <a:rPr lang="en-US"/>
              <a:t>This is the basic idea behind mobile IP. In mobile network, if you want to find someone’s temporary address, you need to have some anchor to locate that person. Here the anchor is the home network address, or say the permanent address of the mobile device. You can understand it as, I am using the ISP of Verizon, so my home network is Verizon, or more precisely, a database table maintained by Verizon about where to find me. Then there are foreign networks. Foreign networks are like the cell towers you connect to. They only have the temporary address of you. Such temporary addresses are also called care of addresses.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7"/>
        <p:cNvGrpSpPr/>
        <p:nvPr/>
      </p:nvGrpSpPr>
      <p:grpSpPr>
        <a:xfrm>
          <a:off x="0" y="0"/>
          <a:ext cx="0" cy="0"/>
          <a:chOff x="0" y="0"/>
          <a:chExt cx="0" cy="0"/>
        </a:xfrm>
      </p:grpSpPr>
      <p:sp>
        <p:nvSpPr>
          <p:cNvPr id="1938" name="Google Shape;1938;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74</a:t>
            </a:fld>
            <a:endParaRPr sz="1200">
              <a:solidFill>
                <a:schemeClr val="dk1"/>
              </a:solidFill>
              <a:latin typeface="Times New Roman"/>
              <a:ea typeface="Times New Roman"/>
              <a:cs typeface="Times New Roman"/>
              <a:sym typeface="Times New Roman"/>
            </a:endParaRPr>
          </a:p>
        </p:txBody>
      </p:sp>
      <p:sp>
        <p:nvSpPr>
          <p:cNvPr id="1939" name="Google Shape;193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40" name="Google Shape;194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When a mobile node visits a foreign network, it needs to contact the foreign agent to first complete the registration procedure, so that the foreign agent knows about the mobile node and the home agent knows its current location. </a:t>
            </a:r>
            <a:endParaRPr/>
          </a:p>
          <a:p>
            <a:pPr marL="0" lvl="0" indent="0" algn="l" rtl="0">
              <a:spcBef>
                <a:spcPts val="0"/>
              </a:spcBef>
              <a:spcAft>
                <a:spcPts val="0"/>
              </a:spcAft>
              <a:buNone/>
            </a:pPr>
            <a:endParaRPr>
              <a:latin typeface="Times New Roman"/>
              <a:ea typeface="Times New Roman"/>
              <a:cs typeface="Times New Roman"/>
              <a:sym typeface="Times New Roman"/>
            </a:endParaRPr>
          </a:p>
          <a:p>
            <a:pPr marL="0" lvl="0" indent="0" algn="l" rtl="0">
              <a:spcBef>
                <a:spcPts val="0"/>
              </a:spcBef>
              <a:spcAft>
                <a:spcPts val="0"/>
              </a:spcAft>
              <a:buNone/>
            </a:pPr>
            <a:r>
              <a:rPr lang="en-US">
                <a:latin typeface="Times New Roman"/>
                <a:ea typeface="Times New Roman"/>
                <a:cs typeface="Times New Roman"/>
                <a:sym typeface="Times New Roman"/>
              </a:rPr>
              <a:t>You can think of the registration as, the Japan’s ISP contacts Verizon, saying that I find this cell phone in my service region, and he claims to know you. Do you know him? And then Verizon updates such information in the database, and tell the ISP in Japan to continue the mobile data service. </a:t>
            </a:r>
            <a:endParaRPr>
              <a:latin typeface="Times New Roman"/>
              <a:ea typeface="Times New Roman"/>
              <a:cs typeface="Times New Roman"/>
              <a:sym typeface="Times New Roman"/>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9"/>
        <p:cNvGrpSpPr/>
        <p:nvPr/>
      </p:nvGrpSpPr>
      <p:grpSpPr>
        <a:xfrm>
          <a:off x="0" y="0"/>
          <a:ext cx="0" cy="0"/>
          <a:chOff x="0" y="0"/>
          <a:chExt cx="0" cy="0"/>
        </a:xfrm>
      </p:grpSpPr>
      <p:sp>
        <p:nvSpPr>
          <p:cNvPr id="1980" name="Google Shape;1980;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75</a:t>
            </a:fld>
            <a:endParaRPr sz="1200">
              <a:solidFill>
                <a:schemeClr val="dk1"/>
              </a:solidFill>
              <a:latin typeface="Times New Roman"/>
              <a:ea typeface="Times New Roman"/>
              <a:cs typeface="Times New Roman"/>
              <a:sym typeface="Times New Roman"/>
            </a:endParaRPr>
          </a:p>
        </p:txBody>
      </p:sp>
      <p:sp>
        <p:nvSpPr>
          <p:cNvPr id="1981" name="Google Shape;1981;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2" name="Google Shape;1982;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There are two ways of routing the data back to the mobile node in a foreign network. The first is indirect routing. In such routing, when you travel in Japan, you will still use your permanent IP address assigned to you by your home network. When someone needs to send you a packet, it will be sent to your home network first, and then the home network will replace the designation IP address of that packet from your permanent IP to your current IP address in the foreign network, which is called care of address, and send that re-route that packet to your foreign network.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6"/>
        <p:cNvGrpSpPr/>
        <p:nvPr/>
      </p:nvGrpSpPr>
      <p:grpSpPr>
        <a:xfrm>
          <a:off x="0" y="0"/>
          <a:ext cx="0" cy="0"/>
          <a:chOff x="0" y="0"/>
          <a:chExt cx="0" cy="0"/>
        </a:xfrm>
      </p:grpSpPr>
      <p:sp>
        <p:nvSpPr>
          <p:cNvPr id="1987" name="Google Shape;1987;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Times New Roman"/>
                <a:ea typeface="Times New Roman"/>
                <a:cs typeface="Times New Roman"/>
                <a:sym typeface="Times New Roman"/>
              </a:rPr>
              <a:t>76</a:t>
            </a:fld>
            <a:endParaRPr sz="1200">
              <a:solidFill>
                <a:schemeClr val="dk1"/>
              </a:solidFill>
              <a:latin typeface="Times New Roman"/>
              <a:ea typeface="Times New Roman"/>
              <a:cs typeface="Times New Roman"/>
              <a:sym typeface="Times New Roman"/>
            </a:endParaRPr>
          </a:p>
        </p:txBody>
      </p:sp>
      <p:sp>
        <p:nvSpPr>
          <p:cNvPr id="1988" name="Google Shape;1988;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89" name="Google Shape;1989;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latin typeface="Times New Roman"/>
                <a:ea typeface="Times New Roman"/>
                <a:cs typeface="Times New Roman"/>
                <a:sym typeface="Times New Roman"/>
              </a:rPr>
              <a:t>The other is direct routing. Instead of always using the permanent address of the home network, the mobile node now uses the temporary address. Upon receiving a packet, the foreign network handles how to send that message to the node.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2" name="Google Shape;34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
        <p:cNvGrpSpPr/>
        <p:nvPr/>
      </p:nvGrpSpPr>
      <p:grpSpPr>
        <a:xfrm>
          <a:off x="0" y="0"/>
          <a:ext cx="0" cy="0"/>
          <a:chOff x="0" y="0"/>
          <a:chExt cx="0" cy="0"/>
        </a:xfrm>
      </p:grpSpPr>
      <p:sp>
        <p:nvSpPr>
          <p:cNvPr id="14" name="Google Shape;14;p7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7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 name="Google Shape;16;p75"/>
          <p:cNvSpPr txBox="1">
            <a:spLocks noGrp="1"/>
          </p:cNvSpPr>
          <p:nvPr>
            <p:ph type="sldNum" idx="12"/>
          </p:nvPr>
        </p:nvSpPr>
        <p:spPr>
          <a:xfrm>
            <a:off x="9633856" y="6443089"/>
            <a:ext cx="232895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Wireless and Mobile Networks: 7-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7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7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7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 name="Google Shape;21;p7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Wireless and Mobile Networks: 7-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77"/>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7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7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Wireless and Mobile Networks: 7-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7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78"/>
          <p:cNvSpPr txBox="1">
            <a:spLocks noGrp="1"/>
          </p:cNvSpPr>
          <p:nvPr>
            <p:ph type="ftr" idx="11"/>
          </p:nvPr>
        </p:nvSpPr>
        <p:spPr>
          <a:xfrm>
            <a:off x="7376584" y="6467475"/>
            <a:ext cx="3860800" cy="2873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78"/>
          <p:cNvSpPr txBox="1">
            <a:spLocks noGrp="1"/>
          </p:cNvSpPr>
          <p:nvPr>
            <p:ph type="sldNum" idx="12"/>
          </p:nvPr>
        </p:nvSpPr>
        <p:spPr>
          <a:xfrm>
            <a:off x="11099801" y="6462714"/>
            <a:ext cx="901700" cy="2762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100">
                <a:solidFill>
                  <a:srgbClr val="7F7F7F"/>
                </a:solidFill>
                <a:latin typeface="Calibri"/>
                <a:ea typeface="Calibri"/>
                <a:cs typeface="Calibri"/>
                <a:sym typeface="Calibri"/>
              </a:defRPr>
            </a:lvl1pPr>
            <a:lvl2pPr marL="0" marR="0" lvl="1" indent="0" algn="r">
              <a:spcBef>
                <a:spcPts val="0"/>
              </a:spcBef>
              <a:buNone/>
              <a:defRPr sz="1100">
                <a:solidFill>
                  <a:srgbClr val="7F7F7F"/>
                </a:solidFill>
                <a:latin typeface="Calibri"/>
                <a:ea typeface="Calibri"/>
                <a:cs typeface="Calibri"/>
                <a:sym typeface="Calibri"/>
              </a:defRPr>
            </a:lvl2pPr>
            <a:lvl3pPr marL="0" marR="0" lvl="2" indent="0" algn="r">
              <a:spcBef>
                <a:spcPts val="0"/>
              </a:spcBef>
              <a:buNone/>
              <a:defRPr sz="1100">
                <a:solidFill>
                  <a:srgbClr val="7F7F7F"/>
                </a:solidFill>
                <a:latin typeface="Calibri"/>
                <a:ea typeface="Calibri"/>
                <a:cs typeface="Calibri"/>
                <a:sym typeface="Calibri"/>
              </a:defRPr>
            </a:lvl3pPr>
            <a:lvl4pPr marL="0" marR="0" lvl="3" indent="0" algn="r">
              <a:spcBef>
                <a:spcPts val="0"/>
              </a:spcBef>
              <a:buNone/>
              <a:defRPr sz="1100">
                <a:solidFill>
                  <a:srgbClr val="7F7F7F"/>
                </a:solidFill>
                <a:latin typeface="Calibri"/>
                <a:ea typeface="Calibri"/>
                <a:cs typeface="Calibri"/>
                <a:sym typeface="Calibri"/>
              </a:defRPr>
            </a:lvl4pPr>
            <a:lvl5pPr marL="0" marR="0" lvl="4" indent="0" algn="r">
              <a:spcBef>
                <a:spcPts val="0"/>
              </a:spcBef>
              <a:buNone/>
              <a:defRPr sz="1100">
                <a:solidFill>
                  <a:srgbClr val="7F7F7F"/>
                </a:solidFill>
                <a:latin typeface="Calibri"/>
                <a:ea typeface="Calibri"/>
                <a:cs typeface="Calibri"/>
                <a:sym typeface="Calibri"/>
              </a:defRPr>
            </a:lvl5pPr>
            <a:lvl6pPr marL="0" marR="0" lvl="5" indent="0" algn="r">
              <a:spcBef>
                <a:spcPts val="0"/>
              </a:spcBef>
              <a:buNone/>
              <a:defRPr sz="1100">
                <a:solidFill>
                  <a:srgbClr val="7F7F7F"/>
                </a:solidFill>
                <a:latin typeface="Calibri"/>
                <a:ea typeface="Calibri"/>
                <a:cs typeface="Calibri"/>
                <a:sym typeface="Calibri"/>
              </a:defRPr>
            </a:lvl6pPr>
            <a:lvl7pPr marL="0" marR="0" lvl="6" indent="0" algn="r">
              <a:spcBef>
                <a:spcPts val="0"/>
              </a:spcBef>
              <a:buNone/>
              <a:defRPr sz="1100">
                <a:solidFill>
                  <a:srgbClr val="7F7F7F"/>
                </a:solidFill>
                <a:latin typeface="Calibri"/>
                <a:ea typeface="Calibri"/>
                <a:cs typeface="Calibri"/>
                <a:sym typeface="Calibri"/>
              </a:defRPr>
            </a:lvl7pPr>
            <a:lvl8pPr marL="0" marR="0" lvl="7" indent="0" algn="r">
              <a:spcBef>
                <a:spcPts val="0"/>
              </a:spcBef>
              <a:buNone/>
              <a:defRPr sz="1100">
                <a:solidFill>
                  <a:srgbClr val="7F7F7F"/>
                </a:solidFill>
                <a:latin typeface="Calibri"/>
                <a:ea typeface="Calibri"/>
                <a:cs typeface="Calibri"/>
                <a:sym typeface="Calibri"/>
              </a:defRPr>
            </a:lvl8pPr>
            <a:lvl9pPr marL="0" marR="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4-</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7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7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Wireless and Mobile Networks: 7- </a:t>
            </a:r>
            <a:fld id="{00000000-1234-1234-1234-123412341234}" type="slidenum">
              <a:rPr lang="en-US"/>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400"/>
              <a:buFont typeface="Calibri"/>
              <a:buNone/>
              <a:defRPr sz="44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74"/>
          <p:cNvSpPr txBox="1">
            <a:spLocks noGrp="1"/>
          </p:cNvSpPr>
          <p:nvPr>
            <p:ph type="sldNum" idx="12"/>
          </p:nvPr>
        </p:nvSpPr>
        <p:spPr>
          <a:xfrm>
            <a:off x="9633856" y="6443089"/>
            <a:ext cx="232895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Wireless and Mobile Networks: 7-</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11.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21.png"/><Relationship Id="rId12"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24.png"/><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8.pn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5.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www.youtube.com/watch?v=twnNCLWy4SE"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47.jpg"/><Relationship Id="rId5" Type="http://schemas.openxmlformats.org/officeDocument/2006/relationships/hyperlink" Target="http://www.youtube.com/watch?v=SAi24ctpyZQ" TargetMode="External"/><Relationship Id="rId4" Type="http://schemas.openxmlformats.org/officeDocument/2006/relationships/image" Target="../media/image46.jpg"/></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4.png"/><Relationship Id="rId5" Type="http://schemas.openxmlformats.org/officeDocument/2006/relationships/image" Target="../media/image50.png"/><Relationship Id="rId10" Type="http://schemas.openxmlformats.org/officeDocument/2006/relationships/image" Target="../media/image53.png"/><Relationship Id="rId4" Type="http://schemas.openxmlformats.org/officeDocument/2006/relationships/image" Target="../media/image7.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png"/><Relationship Id="rId9"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19.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youtube.com/watch?v=ReGofBrbuLU"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4.png"/><Relationship Id="rId4" Type="http://schemas.openxmlformats.org/officeDocument/2006/relationships/hyperlink" Target="https://www.youtube.com/watch?v=GEx_d0SjvS0"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www.youtube.com/watch?v=m05abdGSOxY"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5.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84.jpg"/><Relationship Id="rId4" Type="http://schemas.openxmlformats.org/officeDocument/2006/relationships/image" Target="../media/image83.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53.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8.jpg"/></Relationships>
</file>

<file path=ppt/slides/_rels/slide54.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hyperlink" Target="https://www.youtube.com/watch?v=5c0IhQ07Hfo" TargetMode="Externa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hyperlink" Target="https://www.youtube.com/watch?v=ixyVdmSdNxs"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6.png"/><Relationship Id="rId4" Type="http://schemas.openxmlformats.org/officeDocument/2006/relationships/image" Target="../media/image10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27.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7.xml"/><Relationship Id="rId16" Type="http://schemas.openxmlformats.org/officeDocument/2006/relationships/image" Target="../media/image17.png"/><Relationship Id="rId20" Type="http://schemas.openxmlformats.org/officeDocument/2006/relationships/image" Target="../media/image21.png"/><Relationship Id="rId29" Type="http://schemas.openxmlformats.org/officeDocument/2006/relationships/image" Target="../media/image30.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pn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png"/><Relationship Id="rId30" Type="http://schemas.openxmlformats.org/officeDocument/2006/relationships/image" Target="../media/image31.png"/></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0.xml"/><Relationship Id="rId1" Type="http://schemas.openxmlformats.org/officeDocument/2006/relationships/slideLayout" Target="../slideLayouts/slideLayout4.xml"/><Relationship Id="rId5" Type="http://schemas.openxmlformats.org/officeDocument/2006/relationships/image" Target="../media/image108.png"/><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72.xml"/><Relationship Id="rId1" Type="http://schemas.openxmlformats.org/officeDocument/2006/relationships/slideLayout" Target="../slideLayouts/slideLayout3.xml"/><Relationship Id="rId4" Type="http://schemas.openxmlformats.org/officeDocument/2006/relationships/image" Target="../media/image111.jp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26" Type="http://schemas.openxmlformats.org/officeDocument/2006/relationships/image" Target="../media/image33.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8.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notesSlide" Target="../notesSlides/notesSlide9.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24" Type="http://schemas.openxmlformats.org/officeDocument/2006/relationships/image" Target="../media/image25.png"/><Relationship Id="rId5" Type="http://schemas.openxmlformats.org/officeDocument/2006/relationships/image" Target="../media/image6.png"/><Relationship Id="rId15" Type="http://schemas.openxmlformats.org/officeDocument/2006/relationships/image" Target="../media/image16.png"/><Relationship Id="rId23" Type="http://schemas.openxmlformats.org/officeDocument/2006/relationships/image" Target="../media/image24.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7" name="Google Shape;37;p1"/>
          <p:cNvSpPr txBox="1">
            <a:spLocks noGrp="1"/>
          </p:cNvSpPr>
          <p:nvPr>
            <p:ph type="ctrTitle"/>
          </p:nvPr>
        </p:nvSpPr>
        <p:spPr>
          <a:xfrm>
            <a:off x="2209800" y="1400176"/>
            <a:ext cx="7772400" cy="202882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600"/>
              <a:buFont typeface="Calibri"/>
              <a:buNone/>
            </a:pPr>
            <a:r>
              <a:rPr lang="en-US" sz="3600">
                <a:solidFill>
                  <a:schemeClr val="dk1"/>
                </a:solidFill>
              </a:rPr>
              <a:t>CIS 427 Computer Networks </a:t>
            </a:r>
            <a:br>
              <a:rPr lang="en-US" sz="3600">
                <a:solidFill>
                  <a:schemeClr val="dk1"/>
                </a:solidFill>
              </a:rPr>
            </a:br>
            <a:br>
              <a:rPr lang="en-US" sz="3600">
                <a:solidFill>
                  <a:schemeClr val="dk1"/>
                </a:solidFill>
              </a:rPr>
            </a:br>
            <a:r>
              <a:rPr lang="en-US" sz="3200">
                <a:solidFill>
                  <a:schemeClr val="dk1"/>
                </a:solidFill>
              </a:rPr>
              <a:t>Mobile Network/Wireless Sensor Network</a:t>
            </a:r>
            <a:endParaRPr sz="3600">
              <a:solidFill>
                <a:schemeClr val="dk1"/>
              </a:solidFill>
            </a:endParaRPr>
          </a:p>
        </p:txBody>
      </p:sp>
      <p:sp>
        <p:nvSpPr>
          <p:cNvPr id="38" name="Google Shape;38;p1"/>
          <p:cNvSpPr txBox="1">
            <a:spLocks noGrp="1"/>
          </p:cNvSpPr>
          <p:nvPr>
            <p:ph type="subTitle" idx="1"/>
          </p:nvPr>
        </p:nvSpPr>
        <p:spPr>
          <a:xfrm>
            <a:off x="2895601" y="3886201"/>
            <a:ext cx="6461125" cy="2049463"/>
          </a:xfrm>
          <a:prstGeom prst="rect">
            <a:avLst/>
          </a:prstGeom>
          <a:noFill/>
          <a:ln>
            <a:noFill/>
          </a:ln>
        </p:spPr>
        <p:txBody>
          <a:bodyPr spcFirstLastPara="1" wrap="square" lIns="91425" tIns="45700" rIns="91425" bIns="45700" anchor="t" anchorCtr="0">
            <a:normAutofit lnSpcReduction="20000"/>
          </a:bodyPr>
          <a:lstStyle/>
          <a:p>
            <a:pPr marL="0" lvl="0" indent="0" algn="ctr" rtl="0">
              <a:lnSpc>
                <a:spcPct val="90000"/>
              </a:lnSpc>
              <a:spcBef>
                <a:spcPts val="0"/>
              </a:spcBef>
              <a:spcAft>
                <a:spcPts val="0"/>
              </a:spcAft>
              <a:buSzPts val="2400"/>
              <a:buNone/>
            </a:pPr>
            <a:endParaRPr/>
          </a:p>
          <a:p>
            <a:pPr marL="0" lvl="0" indent="0" algn="ctr" rtl="0">
              <a:lnSpc>
                <a:spcPct val="90000"/>
              </a:lnSpc>
              <a:spcBef>
                <a:spcPts val="1000"/>
              </a:spcBef>
              <a:spcAft>
                <a:spcPts val="0"/>
              </a:spcAft>
              <a:buSzPts val="2400"/>
              <a:buNone/>
            </a:pPr>
            <a:r>
              <a:rPr lang="en-US"/>
              <a:t>Fall 2022</a:t>
            </a:r>
            <a:endParaRPr/>
          </a:p>
          <a:p>
            <a:pPr marL="0" lvl="0" indent="0" algn="ctr" rtl="0">
              <a:lnSpc>
                <a:spcPct val="90000"/>
              </a:lnSpc>
              <a:spcBef>
                <a:spcPts val="1000"/>
              </a:spcBef>
              <a:spcAft>
                <a:spcPts val="0"/>
              </a:spcAft>
              <a:buSzPts val="2400"/>
              <a:buNone/>
            </a:pPr>
            <a:r>
              <a:rPr lang="en-US"/>
              <a:t>Zheng Song (Jason)</a:t>
            </a:r>
            <a:endParaRPr/>
          </a:p>
          <a:p>
            <a:pPr marL="0" lvl="0" indent="0" algn="ctr" rtl="0">
              <a:lnSpc>
                <a:spcPct val="90000"/>
              </a:lnSpc>
              <a:spcBef>
                <a:spcPts val="1000"/>
              </a:spcBef>
              <a:spcAft>
                <a:spcPts val="0"/>
              </a:spcAft>
              <a:buSzPts val="2400"/>
              <a:buNone/>
            </a:pPr>
            <a:r>
              <a:rPr lang="en-US"/>
              <a:t>CIS Department, UM-Dearborn</a:t>
            </a:r>
            <a:endParaRPr/>
          </a:p>
          <a:p>
            <a:pPr marL="0" lvl="0" indent="0" algn="ctr" rtl="0">
              <a:lnSpc>
                <a:spcPct val="90000"/>
              </a:lnSpc>
              <a:spcBef>
                <a:spcPts val="1000"/>
              </a:spcBef>
              <a:spcAft>
                <a:spcPts val="0"/>
              </a:spcAft>
              <a:buSzPts val="24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10"/>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Characteristics of selected wireless links</a:t>
            </a:r>
            <a:endParaRPr/>
          </a:p>
        </p:txBody>
      </p:sp>
      <p:sp>
        <p:nvSpPr>
          <p:cNvPr id="648" name="Google Shape;648;p10"/>
          <p:cNvSpPr/>
          <p:nvPr/>
        </p:nvSpPr>
        <p:spPr>
          <a:xfrm>
            <a:off x="2773087" y="1353412"/>
            <a:ext cx="7805489" cy="3730148"/>
          </a:xfrm>
          <a:prstGeom prst="rect">
            <a:avLst/>
          </a:prstGeom>
          <a:gradFill>
            <a:gsLst>
              <a:gs pos="0">
                <a:srgbClr val="DDEAF6"/>
              </a:gs>
              <a:gs pos="1000">
                <a:srgbClr val="DDEAF6"/>
              </a:gs>
              <a:gs pos="100000">
                <a:srgbClr val="FFFFFF"/>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49" name="Google Shape;649;p10"/>
          <p:cNvSpPr txBox="1"/>
          <p:nvPr/>
        </p:nvSpPr>
        <p:spPr>
          <a:xfrm>
            <a:off x="3200852" y="5119273"/>
            <a:ext cx="80983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Indoor</a:t>
            </a:r>
            <a:endParaRPr/>
          </a:p>
        </p:txBody>
      </p:sp>
      <p:sp>
        <p:nvSpPr>
          <p:cNvPr id="650" name="Google Shape;650;p10"/>
          <p:cNvSpPr txBox="1"/>
          <p:nvPr/>
        </p:nvSpPr>
        <p:spPr>
          <a:xfrm>
            <a:off x="5121770" y="5118959"/>
            <a:ext cx="981358"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Outdoor</a:t>
            </a:r>
            <a:endParaRPr/>
          </a:p>
        </p:txBody>
      </p:sp>
      <p:sp>
        <p:nvSpPr>
          <p:cNvPr id="651" name="Google Shape;651;p10"/>
          <p:cNvSpPr txBox="1"/>
          <p:nvPr/>
        </p:nvSpPr>
        <p:spPr>
          <a:xfrm>
            <a:off x="7150140" y="5118661"/>
            <a:ext cx="1093569" cy="64633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Midrange</a:t>
            </a:r>
            <a:endParaRPr/>
          </a:p>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outdoor</a:t>
            </a:r>
            <a:endParaRPr/>
          </a:p>
        </p:txBody>
      </p:sp>
      <p:sp>
        <p:nvSpPr>
          <p:cNvPr id="652" name="Google Shape;652;p10"/>
          <p:cNvSpPr txBox="1"/>
          <p:nvPr/>
        </p:nvSpPr>
        <p:spPr>
          <a:xfrm>
            <a:off x="9005314" y="5118343"/>
            <a:ext cx="1225015" cy="64633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Long range</a:t>
            </a:r>
            <a:endParaRPr/>
          </a:p>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outdoor</a:t>
            </a:r>
            <a:endParaRPr/>
          </a:p>
        </p:txBody>
      </p:sp>
      <p:sp>
        <p:nvSpPr>
          <p:cNvPr id="653" name="Google Shape;653;p10"/>
          <p:cNvSpPr txBox="1"/>
          <p:nvPr/>
        </p:nvSpPr>
        <p:spPr>
          <a:xfrm>
            <a:off x="3155486" y="5700942"/>
            <a:ext cx="907621"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10-30m</a:t>
            </a:r>
            <a:endParaRPr/>
          </a:p>
        </p:txBody>
      </p:sp>
      <p:sp>
        <p:nvSpPr>
          <p:cNvPr id="654" name="Google Shape;654;p10"/>
          <p:cNvSpPr txBox="1"/>
          <p:nvPr/>
        </p:nvSpPr>
        <p:spPr>
          <a:xfrm>
            <a:off x="5095454" y="5678478"/>
            <a:ext cx="1024640"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50-200m</a:t>
            </a:r>
            <a:endParaRPr/>
          </a:p>
        </p:txBody>
      </p:sp>
      <p:sp>
        <p:nvSpPr>
          <p:cNvPr id="655" name="Google Shape;655;p10"/>
          <p:cNvSpPr txBox="1"/>
          <p:nvPr/>
        </p:nvSpPr>
        <p:spPr>
          <a:xfrm>
            <a:off x="7102508" y="5700266"/>
            <a:ext cx="1212191"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200m-4Km</a:t>
            </a:r>
            <a:endParaRPr/>
          </a:p>
        </p:txBody>
      </p:sp>
      <p:sp>
        <p:nvSpPr>
          <p:cNvPr id="656" name="Google Shape;656;p10"/>
          <p:cNvSpPr txBox="1"/>
          <p:nvPr/>
        </p:nvSpPr>
        <p:spPr>
          <a:xfrm>
            <a:off x="9028727" y="5700266"/>
            <a:ext cx="1215396"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4Km-15Km</a:t>
            </a:r>
            <a:endParaRPr/>
          </a:p>
        </p:txBody>
      </p:sp>
      <p:cxnSp>
        <p:nvCxnSpPr>
          <p:cNvPr id="657" name="Google Shape;657;p10"/>
          <p:cNvCxnSpPr/>
          <p:nvPr/>
        </p:nvCxnSpPr>
        <p:spPr>
          <a:xfrm rot="10800000" flipH="1">
            <a:off x="2830067" y="5103388"/>
            <a:ext cx="8053833" cy="3898"/>
          </a:xfrm>
          <a:prstGeom prst="straightConnector1">
            <a:avLst/>
          </a:prstGeom>
          <a:noFill/>
          <a:ln w="12700" cap="flat" cmpd="sng">
            <a:solidFill>
              <a:srgbClr val="000000"/>
            </a:solidFill>
            <a:prstDash val="solid"/>
            <a:round/>
            <a:headEnd type="none" w="sm" len="sm"/>
            <a:tailEnd type="stealth" w="med" len="med"/>
          </a:ln>
        </p:spPr>
      </p:cxnSp>
      <p:sp>
        <p:nvSpPr>
          <p:cNvPr id="658" name="Google Shape;658;p10"/>
          <p:cNvSpPr txBox="1"/>
          <p:nvPr/>
        </p:nvSpPr>
        <p:spPr>
          <a:xfrm>
            <a:off x="1268349" y="4745282"/>
            <a:ext cx="885178" cy="646331"/>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2 Mbps</a:t>
            </a:r>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9" name="Google Shape;659;p10"/>
          <p:cNvSpPr/>
          <p:nvPr/>
        </p:nvSpPr>
        <p:spPr>
          <a:xfrm>
            <a:off x="2840676" y="3588594"/>
            <a:ext cx="4845968" cy="489381"/>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60" name="Google Shape;660;p10"/>
          <p:cNvSpPr/>
          <p:nvPr/>
        </p:nvSpPr>
        <p:spPr>
          <a:xfrm>
            <a:off x="2840679" y="3683322"/>
            <a:ext cx="7045618" cy="299515"/>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61" name="Google Shape;661;p10"/>
          <p:cNvSpPr txBox="1"/>
          <p:nvPr/>
        </p:nvSpPr>
        <p:spPr>
          <a:xfrm>
            <a:off x="8729724" y="3654195"/>
            <a:ext cx="89159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4G LTE</a:t>
            </a:r>
            <a:endParaRPr sz="2400" b="0" i="0" u="none" strike="noStrike" cap="none">
              <a:solidFill>
                <a:srgbClr val="000000"/>
              </a:solidFill>
              <a:latin typeface="Calibri"/>
              <a:ea typeface="Calibri"/>
              <a:cs typeface="Calibri"/>
              <a:sym typeface="Calibri"/>
            </a:endParaRPr>
          </a:p>
        </p:txBody>
      </p:sp>
      <p:grpSp>
        <p:nvGrpSpPr>
          <p:cNvPr id="662" name="Google Shape;662;p10"/>
          <p:cNvGrpSpPr/>
          <p:nvPr/>
        </p:nvGrpSpPr>
        <p:grpSpPr>
          <a:xfrm>
            <a:off x="2826866" y="2958920"/>
            <a:ext cx="2502239" cy="400111"/>
            <a:chOff x="1532480" y="2933848"/>
            <a:chExt cx="1331008" cy="327410"/>
          </a:xfrm>
        </p:grpSpPr>
        <p:sp>
          <p:nvSpPr>
            <p:cNvPr id="663" name="Google Shape;663;p10"/>
            <p:cNvSpPr/>
            <p:nvPr/>
          </p:nvSpPr>
          <p:spPr>
            <a:xfrm>
              <a:off x="1532480" y="2966630"/>
              <a:ext cx="1331008" cy="254000"/>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64" name="Google Shape;664;p10"/>
            <p:cNvSpPr txBox="1"/>
            <p:nvPr/>
          </p:nvSpPr>
          <p:spPr>
            <a:xfrm>
              <a:off x="1770300" y="2933848"/>
              <a:ext cx="601310" cy="3274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802.11ac</a:t>
              </a:r>
              <a:endParaRPr sz="2400" b="0" i="0" u="none" strike="noStrike" cap="none">
                <a:solidFill>
                  <a:srgbClr val="000000"/>
                </a:solidFill>
                <a:latin typeface="Calibri"/>
                <a:ea typeface="Calibri"/>
                <a:cs typeface="Calibri"/>
                <a:sym typeface="Calibri"/>
              </a:endParaRPr>
            </a:p>
          </p:txBody>
        </p:sp>
      </p:grpSp>
      <p:grpSp>
        <p:nvGrpSpPr>
          <p:cNvPr id="665" name="Google Shape;665;p10"/>
          <p:cNvGrpSpPr/>
          <p:nvPr/>
        </p:nvGrpSpPr>
        <p:grpSpPr>
          <a:xfrm>
            <a:off x="2826866" y="3430306"/>
            <a:ext cx="2502239" cy="400110"/>
            <a:chOff x="1532480" y="2929994"/>
            <a:chExt cx="1331008" cy="355992"/>
          </a:xfrm>
        </p:grpSpPr>
        <p:sp>
          <p:nvSpPr>
            <p:cNvPr id="666" name="Google Shape;666;p10"/>
            <p:cNvSpPr/>
            <p:nvPr/>
          </p:nvSpPr>
          <p:spPr>
            <a:xfrm>
              <a:off x="1532480" y="2966630"/>
              <a:ext cx="1331008" cy="254000"/>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67" name="Google Shape;667;p10"/>
            <p:cNvSpPr txBox="1"/>
            <p:nvPr/>
          </p:nvSpPr>
          <p:spPr>
            <a:xfrm>
              <a:off x="1876434" y="2929994"/>
              <a:ext cx="549297" cy="355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802.11n</a:t>
              </a:r>
              <a:endParaRPr sz="2400" b="0" i="0" u="none" strike="noStrike" cap="none">
                <a:solidFill>
                  <a:srgbClr val="000000"/>
                </a:solidFill>
                <a:latin typeface="Calibri"/>
                <a:ea typeface="Calibri"/>
                <a:cs typeface="Calibri"/>
                <a:sym typeface="Calibri"/>
              </a:endParaRPr>
            </a:p>
          </p:txBody>
        </p:sp>
      </p:grpSp>
      <p:grpSp>
        <p:nvGrpSpPr>
          <p:cNvPr id="668" name="Google Shape;668;p10"/>
          <p:cNvGrpSpPr/>
          <p:nvPr/>
        </p:nvGrpSpPr>
        <p:grpSpPr>
          <a:xfrm>
            <a:off x="2827930" y="4080433"/>
            <a:ext cx="1569608" cy="400110"/>
            <a:chOff x="1532480" y="2918323"/>
            <a:chExt cx="1331008" cy="355992"/>
          </a:xfrm>
        </p:grpSpPr>
        <p:sp>
          <p:nvSpPr>
            <p:cNvPr id="669" name="Google Shape;669;p10"/>
            <p:cNvSpPr/>
            <p:nvPr/>
          </p:nvSpPr>
          <p:spPr>
            <a:xfrm>
              <a:off x="1532480" y="2966630"/>
              <a:ext cx="1331008" cy="254000"/>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70" name="Google Shape;670;p10"/>
            <p:cNvSpPr txBox="1"/>
            <p:nvPr/>
          </p:nvSpPr>
          <p:spPr>
            <a:xfrm>
              <a:off x="1649067" y="2918323"/>
              <a:ext cx="863444" cy="355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802.11g</a:t>
              </a:r>
              <a:endParaRPr sz="2400" b="0" i="0" u="none" strike="noStrike" cap="none">
                <a:solidFill>
                  <a:srgbClr val="000000"/>
                </a:solidFill>
                <a:latin typeface="Calibri"/>
                <a:ea typeface="Calibri"/>
                <a:cs typeface="Calibri"/>
                <a:sym typeface="Calibri"/>
              </a:endParaRPr>
            </a:p>
          </p:txBody>
        </p:sp>
      </p:grpSp>
      <p:grpSp>
        <p:nvGrpSpPr>
          <p:cNvPr id="671" name="Google Shape;671;p10"/>
          <p:cNvGrpSpPr/>
          <p:nvPr/>
        </p:nvGrpSpPr>
        <p:grpSpPr>
          <a:xfrm>
            <a:off x="2827932" y="4377291"/>
            <a:ext cx="1578709" cy="400110"/>
            <a:chOff x="1532480" y="2921428"/>
            <a:chExt cx="917147" cy="355992"/>
          </a:xfrm>
        </p:grpSpPr>
        <p:sp>
          <p:nvSpPr>
            <p:cNvPr id="672" name="Google Shape;672;p10"/>
            <p:cNvSpPr/>
            <p:nvPr/>
          </p:nvSpPr>
          <p:spPr>
            <a:xfrm>
              <a:off x="1532480" y="2966630"/>
              <a:ext cx="917147" cy="254000"/>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73" name="Google Shape;673;p10"/>
            <p:cNvSpPr txBox="1"/>
            <p:nvPr/>
          </p:nvSpPr>
          <p:spPr>
            <a:xfrm>
              <a:off x="1614325" y="2921428"/>
              <a:ext cx="599918" cy="355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802.11b</a:t>
              </a:r>
              <a:endParaRPr sz="2400" b="0" i="0" u="none" strike="noStrike" cap="none">
                <a:solidFill>
                  <a:srgbClr val="000000"/>
                </a:solidFill>
                <a:latin typeface="Calibri"/>
                <a:ea typeface="Calibri"/>
                <a:cs typeface="Calibri"/>
                <a:sym typeface="Calibri"/>
              </a:endParaRPr>
            </a:p>
          </p:txBody>
        </p:sp>
      </p:grpSp>
      <p:sp>
        <p:nvSpPr>
          <p:cNvPr id="674" name="Google Shape;674;p10"/>
          <p:cNvSpPr txBox="1"/>
          <p:nvPr/>
        </p:nvSpPr>
        <p:spPr>
          <a:xfrm>
            <a:off x="1303853" y="2947357"/>
            <a:ext cx="1008609"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3.5 Gbps</a:t>
            </a:r>
            <a:endParaRPr/>
          </a:p>
        </p:txBody>
      </p:sp>
      <p:sp>
        <p:nvSpPr>
          <p:cNvPr id="675" name="Google Shape;675;p10"/>
          <p:cNvSpPr txBox="1"/>
          <p:nvPr/>
        </p:nvSpPr>
        <p:spPr>
          <a:xfrm>
            <a:off x="1291168" y="3433503"/>
            <a:ext cx="1119217"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600 Mbps</a:t>
            </a:r>
            <a:endParaRPr/>
          </a:p>
        </p:txBody>
      </p:sp>
      <p:sp>
        <p:nvSpPr>
          <p:cNvPr id="676" name="Google Shape;676;p10"/>
          <p:cNvSpPr txBox="1"/>
          <p:nvPr/>
        </p:nvSpPr>
        <p:spPr>
          <a:xfrm>
            <a:off x="1265819" y="4077973"/>
            <a:ext cx="1002198"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54 Mbps</a:t>
            </a:r>
            <a:endParaRPr/>
          </a:p>
        </p:txBody>
      </p:sp>
      <p:sp>
        <p:nvSpPr>
          <p:cNvPr id="677" name="Google Shape;677;p10"/>
          <p:cNvSpPr txBox="1"/>
          <p:nvPr/>
        </p:nvSpPr>
        <p:spPr>
          <a:xfrm>
            <a:off x="1265819" y="4380813"/>
            <a:ext cx="1002198"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11 Mbps</a:t>
            </a:r>
            <a:endParaRPr/>
          </a:p>
        </p:txBody>
      </p:sp>
      <p:grpSp>
        <p:nvGrpSpPr>
          <p:cNvPr id="678" name="Google Shape;678;p10"/>
          <p:cNvGrpSpPr/>
          <p:nvPr/>
        </p:nvGrpSpPr>
        <p:grpSpPr>
          <a:xfrm>
            <a:off x="2816146" y="4727041"/>
            <a:ext cx="1231538" cy="400110"/>
            <a:chOff x="1521586" y="2918342"/>
            <a:chExt cx="1138679" cy="355992"/>
          </a:xfrm>
        </p:grpSpPr>
        <p:sp>
          <p:nvSpPr>
            <p:cNvPr id="679" name="Google Shape;679;p10"/>
            <p:cNvSpPr/>
            <p:nvPr/>
          </p:nvSpPr>
          <p:spPr>
            <a:xfrm>
              <a:off x="1532480" y="2966630"/>
              <a:ext cx="1127785" cy="254000"/>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80" name="Google Shape;680;p10"/>
            <p:cNvSpPr txBox="1"/>
            <p:nvPr/>
          </p:nvSpPr>
          <p:spPr>
            <a:xfrm>
              <a:off x="1521586" y="2918342"/>
              <a:ext cx="1131169" cy="355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Bluetooth</a:t>
              </a:r>
              <a:endParaRPr sz="2400" b="0" i="0" u="none" strike="noStrike" cap="none">
                <a:solidFill>
                  <a:srgbClr val="000000"/>
                </a:solidFill>
                <a:latin typeface="Calibri"/>
                <a:ea typeface="Calibri"/>
                <a:cs typeface="Calibri"/>
                <a:sym typeface="Calibri"/>
              </a:endParaRPr>
            </a:p>
          </p:txBody>
        </p:sp>
      </p:grpSp>
      <p:grpSp>
        <p:nvGrpSpPr>
          <p:cNvPr id="681" name="Google Shape;681;p10"/>
          <p:cNvGrpSpPr/>
          <p:nvPr/>
        </p:nvGrpSpPr>
        <p:grpSpPr>
          <a:xfrm>
            <a:off x="2840692" y="1990874"/>
            <a:ext cx="2488414" cy="400110"/>
            <a:chOff x="1532480" y="2933848"/>
            <a:chExt cx="1331008" cy="344437"/>
          </a:xfrm>
        </p:grpSpPr>
        <p:sp>
          <p:nvSpPr>
            <p:cNvPr id="682" name="Google Shape;682;p10"/>
            <p:cNvSpPr/>
            <p:nvPr/>
          </p:nvSpPr>
          <p:spPr>
            <a:xfrm>
              <a:off x="1532480" y="2966630"/>
              <a:ext cx="1331008" cy="254000"/>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83" name="Google Shape;683;p10"/>
            <p:cNvSpPr txBox="1"/>
            <p:nvPr/>
          </p:nvSpPr>
          <p:spPr>
            <a:xfrm>
              <a:off x="1839189" y="2933848"/>
              <a:ext cx="605508" cy="344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802.11ax</a:t>
              </a:r>
              <a:endParaRPr sz="2400" b="0" i="0" u="none" strike="noStrike" cap="none">
                <a:solidFill>
                  <a:srgbClr val="000000"/>
                </a:solidFill>
                <a:latin typeface="Calibri"/>
                <a:ea typeface="Calibri"/>
                <a:cs typeface="Calibri"/>
                <a:sym typeface="Calibri"/>
              </a:endParaRPr>
            </a:p>
          </p:txBody>
        </p:sp>
      </p:grpSp>
      <p:sp>
        <p:nvSpPr>
          <p:cNvPr id="684" name="Google Shape;684;p10"/>
          <p:cNvSpPr txBox="1"/>
          <p:nvPr/>
        </p:nvSpPr>
        <p:spPr>
          <a:xfrm>
            <a:off x="1317677" y="1990877"/>
            <a:ext cx="950901" cy="369332"/>
          </a:xfrm>
          <a:prstGeom prst="rect">
            <a:avLst/>
          </a:prstGeom>
          <a:solidFill>
            <a:srgbClr val="FFFFFF"/>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14 Gbps</a:t>
            </a:r>
            <a:endParaRPr/>
          </a:p>
        </p:txBody>
      </p:sp>
      <p:sp>
        <p:nvSpPr>
          <p:cNvPr id="685" name="Google Shape;685;p10"/>
          <p:cNvSpPr/>
          <p:nvPr/>
        </p:nvSpPr>
        <p:spPr>
          <a:xfrm>
            <a:off x="2840678" y="2348407"/>
            <a:ext cx="4526141" cy="264901"/>
          </a:xfrm>
          <a:prstGeom prst="rect">
            <a:avLst/>
          </a:prstGeom>
          <a:solidFill>
            <a:srgbClr val="8CB3E3"/>
          </a:solidFill>
          <a:ln w="1905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Calibri"/>
              <a:buNone/>
            </a:pPr>
            <a:endParaRPr sz="2800" b="0" i="0" u="none" strike="noStrike" cap="none">
              <a:solidFill>
                <a:srgbClr val="FFFFFF"/>
              </a:solidFill>
              <a:latin typeface="Calibri"/>
              <a:ea typeface="Calibri"/>
              <a:cs typeface="Calibri"/>
              <a:sym typeface="Calibri"/>
            </a:endParaRPr>
          </a:p>
        </p:txBody>
      </p:sp>
      <p:sp>
        <p:nvSpPr>
          <p:cNvPr id="686" name="Google Shape;686;p10"/>
          <p:cNvSpPr txBox="1"/>
          <p:nvPr/>
        </p:nvSpPr>
        <p:spPr>
          <a:xfrm>
            <a:off x="6658504" y="2297321"/>
            <a:ext cx="47641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5G</a:t>
            </a:r>
            <a:endParaRPr sz="2400" b="0" i="0" u="none" strike="noStrike" cap="none">
              <a:solidFill>
                <a:srgbClr val="000000"/>
              </a:solidFill>
              <a:latin typeface="Calibri"/>
              <a:ea typeface="Calibri"/>
              <a:cs typeface="Calibri"/>
              <a:sym typeface="Calibri"/>
            </a:endParaRPr>
          </a:p>
        </p:txBody>
      </p:sp>
      <p:sp>
        <p:nvSpPr>
          <p:cNvPr id="687" name="Google Shape;687;p10"/>
          <p:cNvSpPr txBox="1"/>
          <p:nvPr/>
        </p:nvSpPr>
        <p:spPr>
          <a:xfrm>
            <a:off x="1311995" y="2301465"/>
            <a:ext cx="95090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10 Gbps</a:t>
            </a:r>
            <a:endParaRPr/>
          </a:p>
        </p:txBody>
      </p:sp>
      <p:sp>
        <p:nvSpPr>
          <p:cNvPr id="688" name="Google Shape;688;p10"/>
          <p:cNvSpPr txBox="1"/>
          <p:nvPr/>
        </p:nvSpPr>
        <p:spPr>
          <a:xfrm>
            <a:off x="6112771" y="3162137"/>
            <a:ext cx="147989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802.11 af,ah</a:t>
            </a:r>
            <a:endParaRPr sz="2400" b="0" i="0" u="none" strike="noStrike" cap="none">
              <a:solidFill>
                <a:srgbClr val="000000"/>
              </a:solidFill>
              <a:latin typeface="Calibri"/>
              <a:ea typeface="Calibri"/>
              <a:cs typeface="Calibri"/>
              <a:sym typeface="Calibri"/>
            </a:endParaRPr>
          </a:p>
        </p:txBody>
      </p:sp>
      <p:cxnSp>
        <p:nvCxnSpPr>
          <p:cNvPr id="689" name="Google Shape;689;p10"/>
          <p:cNvCxnSpPr/>
          <p:nvPr/>
        </p:nvCxnSpPr>
        <p:spPr>
          <a:xfrm flipH="1">
            <a:off x="6745831" y="3458924"/>
            <a:ext cx="2" cy="180642"/>
          </a:xfrm>
          <a:prstGeom prst="straightConnector1">
            <a:avLst/>
          </a:prstGeom>
          <a:noFill/>
          <a:ln w="12700" cap="flat" cmpd="sng">
            <a:solidFill>
              <a:srgbClr val="000000"/>
            </a:solidFill>
            <a:prstDash val="solid"/>
            <a:round/>
            <a:headEnd type="none" w="sm" len="sm"/>
            <a:tailEnd type="none" w="sm" len="sm"/>
          </a:ln>
        </p:spPr>
      </p:cxnSp>
      <p:cxnSp>
        <p:nvCxnSpPr>
          <p:cNvPr id="690" name="Google Shape;690;p10"/>
          <p:cNvCxnSpPr/>
          <p:nvPr/>
        </p:nvCxnSpPr>
        <p:spPr>
          <a:xfrm rot="10800000">
            <a:off x="2822750" y="1878388"/>
            <a:ext cx="0" cy="3230556"/>
          </a:xfrm>
          <a:prstGeom prst="straightConnector1">
            <a:avLst/>
          </a:prstGeom>
          <a:noFill/>
          <a:ln w="12700" cap="flat" cmpd="sng">
            <a:solidFill>
              <a:srgbClr val="000000"/>
            </a:solidFill>
            <a:prstDash val="solid"/>
            <a:round/>
            <a:headEnd type="none" w="sm" len="sm"/>
            <a:tailEnd type="stealth" w="med" len="med"/>
          </a:ln>
        </p:spPr>
      </p:cxnSp>
      <p:sp>
        <p:nvSpPr>
          <p:cNvPr id="691" name="Google Shape;691;p10"/>
          <p:cNvSpPr/>
          <p:nvPr/>
        </p:nvSpPr>
        <p:spPr>
          <a:xfrm>
            <a:off x="2965417" y="6240513"/>
            <a:ext cx="7652892" cy="48158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2100"/>
              <a:buFont typeface="Noto Sans Symbols"/>
              <a:buNone/>
            </a:pPr>
            <a:r>
              <a:rPr lang="en-US" sz="2800">
                <a:solidFill>
                  <a:schemeClr val="dk1"/>
                </a:solidFill>
                <a:latin typeface="Calibri"/>
                <a:ea typeface="Calibri"/>
                <a:cs typeface="Calibri"/>
                <a:sym typeface="Calibri"/>
              </a:rPr>
              <a:t>Hidden: Energy Consumption/Deployment Cost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11"/>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Elements of a wireless network</a:t>
            </a:r>
            <a:endParaRPr/>
          </a:p>
        </p:txBody>
      </p:sp>
      <p:sp>
        <p:nvSpPr>
          <p:cNvPr id="698" name="Google Shape;698;p11"/>
          <p:cNvSpPr/>
          <p:nvPr/>
        </p:nvSpPr>
        <p:spPr>
          <a:xfrm>
            <a:off x="4816475" y="4378325"/>
            <a:ext cx="2152650" cy="2093913"/>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99" name="Google Shape;699;p11"/>
          <p:cNvSpPr/>
          <p:nvPr/>
        </p:nvSpPr>
        <p:spPr>
          <a:xfrm>
            <a:off x="650875" y="1290638"/>
            <a:ext cx="2252663" cy="2286000"/>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700" name="Google Shape;700;p11"/>
          <p:cNvCxnSpPr/>
          <p:nvPr/>
        </p:nvCxnSpPr>
        <p:spPr>
          <a:xfrm>
            <a:off x="1798638" y="2447925"/>
            <a:ext cx="1277937" cy="655638"/>
          </a:xfrm>
          <a:prstGeom prst="straightConnector1">
            <a:avLst/>
          </a:prstGeom>
          <a:noFill/>
          <a:ln w="9525" cap="flat" cmpd="sng">
            <a:solidFill>
              <a:srgbClr val="000000"/>
            </a:solidFill>
            <a:prstDash val="solid"/>
            <a:round/>
            <a:headEnd type="none" w="med" len="med"/>
            <a:tailEnd type="none" w="med" len="med"/>
          </a:ln>
        </p:spPr>
      </p:cxnSp>
      <p:sp>
        <p:nvSpPr>
          <p:cNvPr id="701" name="Google Shape;701;p11"/>
          <p:cNvSpPr/>
          <p:nvPr/>
        </p:nvSpPr>
        <p:spPr>
          <a:xfrm>
            <a:off x="1524000" y="4033838"/>
            <a:ext cx="1038225" cy="100488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02" name="Google Shape;702;p11"/>
          <p:cNvSpPr/>
          <p:nvPr/>
        </p:nvSpPr>
        <p:spPr>
          <a:xfrm>
            <a:off x="3108325" y="4440238"/>
            <a:ext cx="2278063" cy="2052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703" name="Google Shape;703;p11"/>
          <p:cNvCxnSpPr/>
          <p:nvPr/>
        </p:nvCxnSpPr>
        <p:spPr>
          <a:xfrm>
            <a:off x="5360988" y="5424488"/>
            <a:ext cx="304800" cy="0"/>
          </a:xfrm>
          <a:prstGeom prst="straightConnector1">
            <a:avLst/>
          </a:prstGeom>
          <a:noFill/>
          <a:ln w="9525" cap="flat" cmpd="sng">
            <a:solidFill>
              <a:srgbClr val="000000"/>
            </a:solidFill>
            <a:prstDash val="solid"/>
            <a:round/>
            <a:headEnd type="none" w="med" len="med"/>
            <a:tailEnd type="triangle" w="med" len="med"/>
          </a:ln>
        </p:spPr>
      </p:cxnSp>
      <p:cxnSp>
        <p:nvCxnSpPr>
          <p:cNvPr id="704" name="Google Shape;704;p11"/>
          <p:cNvCxnSpPr/>
          <p:nvPr/>
        </p:nvCxnSpPr>
        <p:spPr>
          <a:xfrm rot="10800000">
            <a:off x="4873625" y="53276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705" name="Google Shape;705;p11"/>
          <p:cNvCxnSpPr/>
          <p:nvPr/>
        </p:nvCxnSpPr>
        <p:spPr>
          <a:xfrm rot="10800000">
            <a:off x="4887913" y="54038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706" name="Google Shape;706;p11"/>
          <p:cNvCxnSpPr/>
          <p:nvPr/>
        </p:nvCxnSpPr>
        <p:spPr>
          <a:xfrm rot="10800000">
            <a:off x="4830763" y="5470525"/>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707" name="Google Shape;707;p11"/>
          <p:cNvCxnSpPr/>
          <p:nvPr/>
        </p:nvCxnSpPr>
        <p:spPr>
          <a:xfrm rot="10800000" flipH="1">
            <a:off x="4308475" y="4144963"/>
            <a:ext cx="50800" cy="1117600"/>
          </a:xfrm>
          <a:prstGeom prst="straightConnector1">
            <a:avLst/>
          </a:prstGeom>
          <a:noFill/>
          <a:ln w="9525" cap="flat" cmpd="sng">
            <a:solidFill>
              <a:srgbClr val="000000"/>
            </a:solidFill>
            <a:prstDash val="solid"/>
            <a:round/>
            <a:headEnd type="none" w="med" len="med"/>
            <a:tailEnd type="none" w="med" len="med"/>
          </a:ln>
        </p:spPr>
      </p:cxnSp>
      <p:grpSp>
        <p:nvGrpSpPr>
          <p:cNvPr id="708" name="Google Shape;708;p11"/>
          <p:cNvGrpSpPr/>
          <p:nvPr/>
        </p:nvGrpSpPr>
        <p:grpSpPr>
          <a:xfrm>
            <a:off x="6442075" y="4867275"/>
            <a:ext cx="331788" cy="368300"/>
            <a:chOff x="313" y="1497"/>
            <a:chExt cx="1152" cy="1014"/>
          </a:xfrm>
        </p:grpSpPr>
        <p:pic>
          <p:nvPicPr>
            <p:cNvPr id="709" name="Google Shape;709;p11"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710" name="Google Shape;710;p11"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711" name="Google Shape;711;p11"/>
          <p:cNvGrpSpPr/>
          <p:nvPr/>
        </p:nvGrpSpPr>
        <p:grpSpPr>
          <a:xfrm>
            <a:off x="2071688" y="4195763"/>
            <a:ext cx="396875" cy="388937"/>
            <a:chOff x="2967" y="478"/>
            <a:chExt cx="788" cy="625"/>
          </a:xfrm>
        </p:grpSpPr>
        <p:pic>
          <p:nvPicPr>
            <p:cNvPr id="712" name="Google Shape;712;p11"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713" name="Google Shape;713;p11" descr="antenna_radiation_stylized"/>
            <p:cNvPicPr preferRelativeResize="0"/>
            <p:nvPr/>
          </p:nvPicPr>
          <p:blipFill rotWithShape="1">
            <a:blip r:embed="rId6">
              <a:alphaModFix/>
            </a:blip>
            <a:srcRect/>
            <a:stretch/>
          </p:blipFill>
          <p:spPr>
            <a:xfrm>
              <a:off x="2967" y="478"/>
              <a:ext cx="788" cy="188"/>
            </a:xfrm>
            <a:prstGeom prst="rect">
              <a:avLst/>
            </a:prstGeom>
            <a:noFill/>
            <a:ln>
              <a:noFill/>
            </a:ln>
          </p:spPr>
        </p:pic>
      </p:grpSp>
      <p:grpSp>
        <p:nvGrpSpPr>
          <p:cNvPr id="714" name="Google Shape;714;p11"/>
          <p:cNvGrpSpPr/>
          <p:nvPr/>
        </p:nvGrpSpPr>
        <p:grpSpPr>
          <a:xfrm>
            <a:off x="5668963" y="4957763"/>
            <a:ext cx="458787" cy="620712"/>
            <a:chOff x="5955030" y="3031808"/>
            <a:chExt cx="914400" cy="1398587"/>
          </a:xfrm>
        </p:grpSpPr>
        <p:grpSp>
          <p:nvGrpSpPr>
            <p:cNvPr id="715" name="Google Shape;715;p11"/>
            <p:cNvGrpSpPr/>
            <p:nvPr/>
          </p:nvGrpSpPr>
          <p:grpSpPr>
            <a:xfrm>
              <a:off x="6097905" y="3403283"/>
              <a:ext cx="596900" cy="1027112"/>
              <a:chOff x="3130" y="3288"/>
              <a:chExt cx="410" cy="742"/>
            </a:xfrm>
          </p:grpSpPr>
          <p:cxnSp>
            <p:nvCxnSpPr>
              <p:cNvPr id="716" name="Google Shape;716;p11"/>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717" name="Google Shape;717;p11"/>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718" name="Google Shape;718;p11"/>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719" name="Google Shape;719;p11"/>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720" name="Google Shape;720;p11"/>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721" name="Google Shape;721;p11"/>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722" name="Google Shape;722;p11"/>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723" name="Google Shape;723;p11"/>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724" name="Google Shape;724;p11"/>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725" name="Google Shape;725;p11"/>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726" name="Google Shape;726;p11"/>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727" name="Google Shape;727;p11"/>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728" name="Google Shape;728;p11"/>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729" name="Google Shape;729;p11"/>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730" name="Google Shape;730;p11"/>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731" name="Google Shape;731;p11"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732" name="Google Shape;732;p11"/>
          <p:cNvGrpSpPr/>
          <p:nvPr/>
        </p:nvGrpSpPr>
        <p:grpSpPr>
          <a:xfrm>
            <a:off x="3403600" y="5354638"/>
            <a:ext cx="527050" cy="392112"/>
            <a:chOff x="2751" y="1851"/>
            <a:chExt cx="462" cy="478"/>
          </a:xfrm>
        </p:grpSpPr>
        <p:pic>
          <p:nvPicPr>
            <p:cNvPr id="733" name="Google Shape;733;p11"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734" name="Google Shape;734;p11"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735" name="Google Shape;735;p11"/>
          <p:cNvGrpSpPr/>
          <p:nvPr/>
        </p:nvGrpSpPr>
        <p:grpSpPr>
          <a:xfrm>
            <a:off x="4094163" y="4987925"/>
            <a:ext cx="458787" cy="620713"/>
            <a:chOff x="5955030" y="3031808"/>
            <a:chExt cx="914400" cy="1398587"/>
          </a:xfrm>
        </p:grpSpPr>
        <p:grpSp>
          <p:nvGrpSpPr>
            <p:cNvPr id="736" name="Google Shape;736;p11"/>
            <p:cNvGrpSpPr/>
            <p:nvPr/>
          </p:nvGrpSpPr>
          <p:grpSpPr>
            <a:xfrm>
              <a:off x="6097905" y="3403283"/>
              <a:ext cx="596900" cy="1027112"/>
              <a:chOff x="3130" y="3288"/>
              <a:chExt cx="410" cy="742"/>
            </a:xfrm>
          </p:grpSpPr>
          <p:cxnSp>
            <p:nvCxnSpPr>
              <p:cNvPr id="737" name="Google Shape;737;p11"/>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738" name="Google Shape;738;p11"/>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739" name="Google Shape;739;p11"/>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740" name="Google Shape;740;p11"/>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741" name="Google Shape;741;p11"/>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742" name="Google Shape;742;p11"/>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743" name="Google Shape;743;p11"/>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744" name="Google Shape;744;p11"/>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745" name="Google Shape;745;p11"/>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746" name="Google Shape;746;p11"/>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747" name="Google Shape;747;p11"/>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748" name="Google Shape;748;p11"/>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749" name="Google Shape;749;p11"/>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750" name="Google Shape;750;p11"/>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751" name="Google Shape;751;p11"/>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752" name="Google Shape;752;p11"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753" name="Google Shape;753;p11"/>
          <p:cNvGrpSpPr/>
          <p:nvPr/>
        </p:nvGrpSpPr>
        <p:grpSpPr>
          <a:xfrm>
            <a:off x="5781675" y="5791200"/>
            <a:ext cx="361950" cy="338138"/>
            <a:chOff x="313" y="1497"/>
            <a:chExt cx="1152" cy="1014"/>
          </a:xfrm>
        </p:grpSpPr>
        <p:pic>
          <p:nvPicPr>
            <p:cNvPr id="754" name="Google Shape;754;p11" descr="laptop_stylized_small"/>
            <p:cNvPicPr preferRelativeResize="0"/>
            <p:nvPr/>
          </p:nvPicPr>
          <p:blipFill rotWithShape="1">
            <a:blip r:embed="rId10">
              <a:alphaModFix/>
            </a:blip>
            <a:srcRect/>
            <a:stretch/>
          </p:blipFill>
          <p:spPr>
            <a:xfrm>
              <a:off x="313" y="1727"/>
              <a:ext cx="1152" cy="784"/>
            </a:xfrm>
            <a:prstGeom prst="rect">
              <a:avLst/>
            </a:prstGeom>
            <a:noFill/>
            <a:ln>
              <a:noFill/>
            </a:ln>
          </p:spPr>
        </p:pic>
        <p:pic>
          <p:nvPicPr>
            <p:cNvPr id="755" name="Google Shape;755;p11" descr="antenna_stylized"/>
            <p:cNvPicPr preferRelativeResize="0"/>
            <p:nvPr/>
          </p:nvPicPr>
          <p:blipFill rotWithShape="1">
            <a:blip r:embed="rId11">
              <a:alphaModFix/>
            </a:blip>
            <a:srcRect/>
            <a:stretch/>
          </p:blipFill>
          <p:spPr>
            <a:xfrm>
              <a:off x="334" y="1497"/>
              <a:ext cx="1113" cy="650"/>
            </a:xfrm>
            <a:prstGeom prst="rect">
              <a:avLst/>
            </a:prstGeom>
            <a:noFill/>
            <a:ln>
              <a:noFill/>
            </a:ln>
          </p:spPr>
        </p:pic>
      </p:grpSp>
      <p:grpSp>
        <p:nvGrpSpPr>
          <p:cNvPr id="756" name="Google Shape;756;p11"/>
          <p:cNvGrpSpPr/>
          <p:nvPr/>
        </p:nvGrpSpPr>
        <p:grpSpPr>
          <a:xfrm>
            <a:off x="4551363" y="5811838"/>
            <a:ext cx="376237" cy="347662"/>
            <a:chOff x="313" y="1497"/>
            <a:chExt cx="1152" cy="1014"/>
          </a:xfrm>
        </p:grpSpPr>
        <p:pic>
          <p:nvPicPr>
            <p:cNvPr id="757" name="Google Shape;757;p11"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758" name="Google Shape;758;p11"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759" name="Google Shape;759;p11"/>
          <p:cNvGrpSpPr/>
          <p:nvPr/>
        </p:nvGrpSpPr>
        <p:grpSpPr>
          <a:xfrm>
            <a:off x="3830638" y="5832475"/>
            <a:ext cx="382587" cy="436563"/>
            <a:chOff x="313" y="1497"/>
            <a:chExt cx="1152" cy="1014"/>
          </a:xfrm>
        </p:grpSpPr>
        <p:pic>
          <p:nvPicPr>
            <p:cNvPr id="760" name="Google Shape;760;p11" descr="laptop_stylized_small"/>
            <p:cNvPicPr preferRelativeResize="0"/>
            <p:nvPr/>
          </p:nvPicPr>
          <p:blipFill rotWithShape="1">
            <a:blip r:embed="rId14">
              <a:alphaModFix/>
            </a:blip>
            <a:srcRect/>
            <a:stretch/>
          </p:blipFill>
          <p:spPr>
            <a:xfrm>
              <a:off x="313" y="1727"/>
              <a:ext cx="1152" cy="784"/>
            </a:xfrm>
            <a:prstGeom prst="rect">
              <a:avLst/>
            </a:prstGeom>
            <a:noFill/>
            <a:ln>
              <a:noFill/>
            </a:ln>
          </p:spPr>
        </p:pic>
        <p:pic>
          <p:nvPicPr>
            <p:cNvPr id="761" name="Google Shape;761;p11" descr="antenna_stylized"/>
            <p:cNvPicPr preferRelativeResize="0"/>
            <p:nvPr/>
          </p:nvPicPr>
          <p:blipFill rotWithShape="1">
            <a:blip r:embed="rId15">
              <a:alphaModFix/>
            </a:blip>
            <a:srcRect/>
            <a:stretch/>
          </p:blipFill>
          <p:spPr>
            <a:xfrm>
              <a:off x="334" y="1497"/>
              <a:ext cx="1113" cy="650"/>
            </a:xfrm>
            <a:prstGeom prst="rect">
              <a:avLst/>
            </a:prstGeom>
            <a:noFill/>
            <a:ln>
              <a:noFill/>
            </a:ln>
          </p:spPr>
        </p:pic>
      </p:grpSp>
      <p:grpSp>
        <p:nvGrpSpPr>
          <p:cNvPr id="762" name="Google Shape;762;p11"/>
          <p:cNvGrpSpPr/>
          <p:nvPr/>
        </p:nvGrpSpPr>
        <p:grpSpPr>
          <a:xfrm>
            <a:off x="3729038" y="4673600"/>
            <a:ext cx="485775" cy="403225"/>
            <a:chOff x="2751" y="1851"/>
            <a:chExt cx="462" cy="478"/>
          </a:xfrm>
        </p:grpSpPr>
        <p:pic>
          <p:nvPicPr>
            <p:cNvPr id="763" name="Google Shape;763;p11" descr="iphone_stylized_small"/>
            <p:cNvPicPr preferRelativeResize="0"/>
            <p:nvPr/>
          </p:nvPicPr>
          <p:blipFill rotWithShape="1">
            <a:blip r:embed="rId16">
              <a:alphaModFix/>
            </a:blip>
            <a:srcRect/>
            <a:stretch/>
          </p:blipFill>
          <p:spPr>
            <a:xfrm>
              <a:off x="2928" y="1922"/>
              <a:ext cx="152" cy="407"/>
            </a:xfrm>
            <a:prstGeom prst="rect">
              <a:avLst/>
            </a:prstGeom>
            <a:noFill/>
            <a:ln>
              <a:noFill/>
            </a:ln>
          </p:spPr>
        </p:pic>
        <p:pic>
          <p:nvPicPr>
            <p:cNvPr id="764" name="Google Shape;764;p11" descr="antenna_radiation_stylized"/>
            <p:cNvPicPr preferRelativeResize="0"/>
            <p:nvPr/>
          </p:nvPicPr>
          <p:blipFill rotWithShape="1">
            <a:blip r:embed="rId17">
              <a:alphaModFix/>
            </a:blip>
            <a:srcRect/>
            <a:stretch/>
          </p:blipFill>
          <p:spPr>
            <a:xfrm>
              <a:off x="2751" y="1851"/>
              <a:ext cx="462" cy="110"/>
            </a:xfrm>
            <a:prstGeom prst="rect">
              <a:avLst/>
            </a:prstGeom>
            <a:noFill/>
            <a:ln>
              <a:noFill/>
            </a:ln>
          </p:spPr>
        </p:pic>
      </p:grpSp>
      <p:grpSp>
        <p:nvGrpSpPr>
          <p:cNvPr id="765" name="Google Shape;765;p11"/>
          <p:cNvGrpSpPr/>
          <p:nvPr/>
        </p:nvGrpSpPr>
        <p:grpSpPr>
          <a:xfrm>
            <a:off x="6289675" y="5334000"/>
            <a:ext cx="525463" cy="392113"/>
            <a:chOff x="2751" y="1851"/>
            <a:chExt cx="462" cy="478"/>
          </a:xfrm>
        </p:grpSpPr>
        <p:pic>
          <p:nvPicPr>
            <p:cNvPr id="766" name="Google Shape;766;p11"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767" name="Google Shape;767;p11"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768" name="Google Shape;768;p11"/>
          <p:cNvGrpSpPr/>
          <p:nvPr/>
        </p:nvGrpSpPr>
        <p:grpSpPr>
          <a:xfrm>
            <a:off x="4987925" y="5191125"/>
            <a:ext cx="376238" cy="349250"/>
            <a:chOff x="313" y="1497"/>
            <a:chExt cx="1152" cy="1014"/>
          </a:xfrm>
        </p:grpSpPr>
        <p:pic>
          <p:nvPicPr>
            <p:cNvPr id="769" name="Google Shape;769;p11"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770" name="Google Shape;770;p11"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771" name="Google Shape;771;p11"/>
          <p:cNvGrpSpPr/>
          <p:nvPr/>
        </p:nvGrpSpPr>
        <p:grpSpPr>
          <a:xfrm>
            <a:off x="1909763" y="4643438"/>
            <a:ext cx="282575" cy="344487"/>
            <a:chOff x="313" y="1497"/>
            <a:chExt cx="1152" cy="1014"/>
          </a:xfrm>
        </p:grpSpPr>
        <p:pic>
          <p:nvPicPr>
            <p:cNvPr id="772" name="Google Shape;772;p11"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773" name="Google Shape;773;p11"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774" name="Google Shape;774;p11"/>
          <p:cNvGrpSpPr/>
          <p:nvPr/>
        </p:nvGrpSpPr>
        <p:grpSpPr>
          <a:xfrm>
            <a:off x="1616075" y="4308475"/>
            <a:ext cx="444500" cy="381000"/>
            <a:chOff x="2751" y="1851"/>
            <a:chExt cx="462" cy="478"/>
          </a:xfrm>
        </p:grpSpPr>
        <p:pic>
          <p:nvPicPr>
            <p:cNvPr id="775" name="Google Shape;775;p11"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776" name="Google Shape;776;p11"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777" name="Google Shape;777;p11"/>
          <p:cNvGrpSpPr/>
          <p:nvPr/>
        </p:nvGrpSpPr>
        <p:grpSpPr>
          <a:xfrm>
            <a:off x="1574800" y="1971675"/>
            <a:ext cx="458788" cy="619125"/>
            <a:chOff x="5955030" y="3031808"/>
            <a:chExt cx="914400" cy="1398587"/>
          </a:xfrm>
        </p:grpSpPr>
        <p:grpSp>
          <p:nvGrpSpPr>
            <p:cNvPr id="778" name="Google Shape;778;p11"/>
            <p:cNvGrpSpPr/>
            <p:nvPr/>
          </p:nvGrpSpPr>
          <p:grpSpPr>
            <a:xfrm>
              <a:off x="6097905" y="3403283"/>
              <a:ext cx="596900" cy="1027112"/>
              <a:chOff x="3130" y="3288"/>
              <a:chExt cx="410" cy="742"/>
            </a:xfrm>
          </p:grpSpPr>
          <p:cxnSp>
            <p:nvCxnSpPr>
              <p:cNvPr id="779" name="Google Shape;779;p11"/>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780" name="Google Shape;780;p11"/>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781" name="Google Shape;781;p11"/>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782" name="Google Shape;782;p11"/>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783" name="Google Shape;783;p11"/>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784" name="Google Shape;784;p11"/>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785" name="Google Shape;785;p11"/>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786" name="Google Shape;786;p11"/>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787" name="Google Shape;787;p11"/>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788" name="Google Shape;788;p11"/>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789" name="Google Shape;789;p11"/>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790" name="Google Shape;790;p11"/>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791" name="Google Shape;791;p11"/>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792" name="Google Shape;792;p11"/>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793" name="Google Shape;793;p11"/>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794" name="Google Shape;794;p11"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795" name="Google Shape;795;p11"/>
          <p:cNvGrpSpPr/>
          <p:nvPr/>
        </p:nvGrpSpPr>
        <p:grpSpPr>
          <a:xfrm>
            <a:off x="2112963" y="2103438"/>
            <a:ext cx="465137" cy="481012"/>
            <a:chOff x="313" y="1497"/>
            <a:chExt cx="1152" cy="1014"/>
          </a:xfrm>
        </p:grpSpPr>
        <p:pic>
          <p:nvPicPr>
            <p:cNvPr id="796" name="Google Shape;796;p11" descr="laptop_stylized_small"/>
            <p:cNvPicPr preferRelativeResize="0"/>
            <p:nvPr/>
          </p:nvPicPr>
          <p:blipFill rotWithShape="1">
            <a:blip r:embed="rId22">
              <a:alphaModFix/>
            </a:blip>
            <a:srcRect/>
            <a:stretch/>
          </p:blipFill>
          <p:spPr>
            <a:xfrm>
              <a:off x="313" y="1727"/>
              <a:ext cx="1152" cy="784"/>
            </a:xfrm>
            <a:prstGeom prst="rect">
              <a:avLst/>
            </a:prstGeom>
            <a:noFill/>
            <a:ln>
              <a:noFill/>
            </a:ln>
          </p:spPr>
        </p:pic>
        <p:pic>
          <p:nvPicPr>
            <p:cNvPr id="797" name="Google Shape;797;p11" descr="antenna_stylized"/>
            <p:cNvPicPr preferRelativeResize="0"/>
            <p:nvPr/>
          </p:nvPicPr>
          <p:blipFill rotWithShape="1">
            <a:blip r:embed="rId23">
              <a:alphaModFix/>
            </a:blip>
            <a:srcRect/>
            <a:stretch/>
          </p:blipFill>
          <p:spPr>
            <a:xfrm>
              <a:off x="334" y="1497"/>
              <a:ext cx="1113" cy="650"/>
            </a:xfrm>
            <a:prstGeom prst="rect">
              <a:avLst/>
            </a:prstGeom>
            <a:noFill/>
            <a:ln>
              <a:noFill/>
            </a:ln>
          </p:spPr>
        </p:pic>
      </p:grpSp>
      <p:grpSp>
        <p:nvGrpSpPr>
          <p:cNvPr id="798" name="Google Shape;798;p11"/>
          <p:cNvGrpSpPr/>
          <p:nvPr/>
        </p:nvGrpSpPr>
        <p:grpSpPr>
          <a:xfrm>
            <a:off x="2005013" y="2901950"/>
            <a:ext cx="333375" cy="368300"/>
            <a:chOff x="313" y="1497"/>
            <a:chExt cx="1152" cy="1014"/>
          </a:xfrm>
        </p:grpSpPr>
        <p:pic>
          <p:nvPicPr>
            <p:cNvPr id="799" name="Google Shape;799;p11"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800" name="Google Shape;800;p11"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801" name="Google Shape;801;p11"/>
          <p:cNvGrpSpPr/>
          <p:nvPr/>
        </p:nvGrpSpPr>
        <p:grpSpPr>
          <a:xfrm>
            <a:off x="1482725" y="2987675"/>
            <a:ext cx="282575" cy="344488"/>
            <a:chOff x="313" y="1497"/>
            <a:chExt cx="1152" cy="1014"/>
          </a:xfrm>
        </p:grpSpPr>
        <p:pic>
          <p:nvPicPr>
            <p:cNvPr id="802" name="Google Shape;802;p11"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803" name="Google Shape;803;p11"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804" name="Google Shape;804;p11"/>
          <p:cNvGrpSpPr/>
          <p:nvPr/>
        </p:nvGrpSpPr>
        <p:grpSpPr>
          <a:xfrm>
            <a:off x="1189038" y="2651125"/>
            <a:ext cx="444500" cy="382588"/>
            <a:chOff x="2751" y="1851"/>
            <a:chExt cx="462" cy="478"/>
          </a:xfrm>
        </p:grpSpPr>
        <p:pic>
          <p:nvPicPr>
            <p:cNvPr id="805" name="Google Shape;805;p11"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806" name="Google Shape;806;p11"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807" name="Google Shape;807;p11"/>
          <p:cNvGrpSpPr/>
          <p:nvPr/>
        </p:nvGrpSpPr>
        <p:grpSpPr>
          <a:xfrm>
            <a:off x="1565275" y="1401763"/>
            <a:ext cx="446088" cy="385762"/>
            <a:chOff x="313" y="1497"/>
            <a:chExt cx="1152" cy="1014"/>
          </a:xfrm>
        </p:grpSpPr>
        <p:pic>
          <p:nvPicPr>
            <p:cNvPr id="808" name="Google Shape;808;p11" descr="laptop_stylized_small"/>
            <p:cNvPicPr preferRelativeResize="0"/>
            <p:nvPr/>
          </p:nvPicPr>
          <p:blipFill rotWithShape="1">
            <a:blip r:embed="rId24">
              <a:alphaModFix/>
            </a:blip>
            <a:srcRect/>
            <a:stretch/>
          </p:blipFill>
          <p:spPr>
            <a:xfrm>
              <a:off x="313" y="1727"/>
              <a:ext cx="1152" cy="784"/>
            </a:xfrm>
            <a:prstGeom prst="rect">
              <a:avLst/>
            </a:prstGeom>
            <a:noFill/>
            <a:ln>
              <a:noFill/>
            </a:ln>
          </p:spPr>
        </p:pic>
        <p:pic>
          <p:nvPicPr>
            <p:cNvPr id="809" name="Google Shape;809;p11" descr="antenna_stylized"/>
            <p:cNvPicPr preferRelativeResize="0"/>
            <p:nvPr/>
          </p:nvPicPr>
          <p:blipFill rotWithShape="1">
            <a:blip r:embed="rId25">
              <a:alphaModFix/>
            </a:blip>
            <a:srcRect/>
            <a:stretch/>
          </p:blipFill>
          <p:spPr>
            <a:xfrm>
              <a:off x="334" y="1497"/>
              <a:ext cx="1113" cy="650"/>
            </a:xfrm>
            <a:prstGeom prst="rect">
              <a:avLst/>
            </a:prstGeom>
            <a:noFill/>
            <a:ln>
              <a:noFill/>
            </a:ln>
          </p:spPr>
        </p:pic>
      </p:grpSp>
      <p:grpSp>
        <p:nvGrpSpPr>
          <p:cNvPr id="810" name="Google Shape;810;p11"/>
          <p:cNvGrpSpPr/>
          <p:nvPr/>
        </p:nvGrpSpPr>
        <p:grpSpPr>
          <a:xfrm>
            <a:off x="762000" y="2530475"/>
            <a:ext cx="446088" cy="381000"/>
            <a:chOff x="2751" y="1851"/>
            <a:chExt cx="462" cy="478"/>
          </a:xfrm>
        </p:grpSpPr>
        <p:pic>
          <p:nvPicPr>
            <p:cNvPr id="811" name="Google Shape;811;p11"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812" name="Google Shape;812;p11"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cxnSp>
        <p:nvCxnSpPr>
          <p:cNvPr id="813" name="Google Shape;813;p11"/>
          <p:cNvCxnSpPr/>
          <p:nvPr/>
        </p:nvCxnSpPr>
        <p:spPr>
          <a:xfrm rot="10800000">
            <a:off x="4867275" y="4105275"/>
            <a:ext cx="949325" cy="1293813"/>
          </a:xfrm>
          <a:prstGeom prst="straightConnector1">
            <a:avLst/>
          </a:prstGeom>
          <a:noFill/>
          <a:ln w="9525" cap="flat" cmpd="sng">
            <a:solidFill>
              <a:srgbClr val="000000"/>
            </a:solidFill>
            <a:prstDash val="solid"/>
            <a:round/>
            <a:headEnd type="none" w="med" len="med"/>
            <a:tailEnd type="none" w="med" len="med"/>
          </a:ln>
        </p:spPr>
      </p:cxnSp>
      <p:cxnSp>
        <p:nvCxnSpPr>
          <p:cNvPr id="814" name="Google Shape;814;p11"/>
          <p:cNvCxnSpPr/>
          <p:nvPr/>
        </p:nvCxnSpPr>
        <p:spPr>
          <a:xfrm rot="10800000" flipH="1">
            <a:off x="2197100" y="3636963"/>
            <a:ext cx="1257300" cy="809625"/>
          </a:xfrm>
          <a:prstGeom prst="straightConnector1">
            <a:avLst/>
          </a:prstGeom>
          <a:noFill/>
          <a:ln w="9525" cap="flat" cmpd="sng">
            <a:solidFill>
              <a:srgbClr val="000000"/>
            </a:solidFill>
            <a:prstDash val="solid"/>
            <a:round/>
            <a:headEnd type="none" w="med" len="med"/>
            <a:tailEnd type="none" w="med" len="med"/>
          </a:ln>
        </p:spPr>
      </p:cxnSp>
      <p:grpSp>
        <p:nvGrpSpPr>
          <p:cNvPr id="815" name="Google Shape;815;p11"/>
          <p:cNvGrpSpPr/>
          <p:nvPr/>
        </p:nvGrpSpPr>
        <p:grpSpPr>
          <a:xfrm>
            <a:off x="3038475" y="2557463"/>
            <a:ext cx="2362200" cy="1762125"/>
            <a:chOff x="3839" y="1737"/>
            <a:chExt cx="1488" cy="1110"/>
          </a:xfrm>
        </p:grpSpPr>
        <p:sp>
          <p:nvSpPr>
            <p:cNvPr id="816" name="Google Shape;816;p11"/>
            <p:cNvSpPr/>
            <p:nvPr/>
          </p:nvSpPr>
          <p:spPr>
            <a:xfrm>
              <a:off x="3839" y="1737"/>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7" name="Google Shape;817;p11"/>
            <p:cNvSpPr txBox="1"/>
            <p:nvPr/>
          </p:nvSpPr>
          <p:spPr>
            <a:xfrm>
              <a:off x="4086" y="2030"/>
              <a:ext cx="1086" cy="4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wired network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infrastructure</a:t>
              </a:r>
              <a:endParaRPr/>
            </a:p>
          </p:txBody>
        </p:sp>
      </p:grpSp>
      <p:cxnSp>
        <p:nvCxnSpPr>
          <p:cNvPr id="818" name="Google Shape;818;p11"/>
          <p:cNvCxnSpPr/>
          <p:nvPr/>
        </p:nvCxnSpPr>
        <p:spPr>
          <a:xfrm flipH="1">
            <a:off x="5905500" y="3769102"/>
            <a:ext cx="1447800" cy="1524000"/>
          </a:xfrm>
          <a:prstGeom prst="straightConnector1">
            <a:avLst/>
          </a:prstGeom>
          <a:noFill/>
          <a:ln w="9525" cap="flat" cmpd="sng">
            <a:solidFill>
              <a:srgbClr val="C00000"/>
            </a:solidFill>
            <a:prstDash val="solid"/>
            <a:round/>
            <a:headEnd type="none" w="med" len="med"/>
            <a:tailEnd type="triangle" w="med" len="med"/>
          </a:ln>
        </p:spPr>
      </p:cxnSp>
      <p:cxnSp>
        <p:nvCxnSpPr>
          <p:cNvPr id="819" name="Google Shape;819;p11"/>
          <p:cNvCxnSpPr/>
          <p:nvPr/>
        </p:nvCxnSpPr>
        <p:spPr>
          <a:xfrm flipH="1">
            <a:off x="5372097" y="3768025"/>
            <a:ext cx="1981202" cy="1447799"/>
          </a:xfrm>
          <a:prstGeom prst="straightConnector1">
            <a:avLst/>
          </a:prstGeom>
          <a:noFill/>
          <a:ln w="9525" cap="flat" cmpd="sng">
            <a:solidFill>
              <a:srgbClr val="C00000"/>
            </a:solidFill>
            <a:prstDash val="solid"/>
            <a:round/>
            <a:headEnd type="none" w="med" len="med"/>
            <a:tailEnd type="triangle" w="med" len="med"/>
          </a:ln>
        </p:spPr>
      </p:cxnSp>
      <p:cxnSp>
        <p:nvCxnSpPr>
          <p:cNvPr id="820" name="Google Shape;820;p11"/>
          <p:cNvCxnSpPr/>
          <p:nvPr/>
        </p:nvCxnSpPr>
        <p:spPr>
          <a:xfrm flipH="1">
            <a:off x="4386448" y="3764151"/>
            <a:ext cx="2959101" cy="1485900"/>
          </a:xfrm>
          <a:prstGeom prst="straightConnector1">
            <a:avLst/>
          </a:prstGeom>
          <a:noFill/>
          <a:ln w="9525" cap="flat" cmpd="sng">
            <a:solidFill>
              <a:srgbClr val="C00000"/>
            </a:solidFill>
            <a:prstDash val="solid"/>
            <a:round/>
            <a:headEnd type="none" w="med" len="med"/>
            <a:tailEnd type="triangle" w="med" len="med"/>
          </a:ln>
        </p:spPr>
      </p:cxnSp>
      <p:sp>
        <p:nvSpPr>
          <p:cNvPr id="821" name="Google Shape;821;p11"/>
          <p:cNvSpPr/>
          <p:nvPr/>
        </p:nvSpPr>
        <p:spPr>
          <a:xfrm>
            <a:off x="6284912" y="1582738"/>
            <a:ext cx="5462587" cy="2176462"/>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11"/>
          <p:cNvSpPr/>
          <p:nvPr/>
        </p:nvSpPr>
        <p:spPr>
          <a:xfrm>
            <a:off x="6364289" y="1447800"/>
            <a:ext cx="3262312" cy="182563"/>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11"/>
          <p:cNvSpPr/>
          <p:nvPr/>
        </p:nvSpPr>
        <p:spPr>
          <a:xfrm>
            <a:off x="6362699" y="1336675"/>
            <a:ext cx="5397501" cy="257968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1800"/>
              <a:buFont typeface="Noto Sans Symbols"/>
              <a:buNone/>
            </a:pPr>
            <a:r>
              <a:rPr lang="en-US" sz="24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infrastructure mode</a:t>
            </a:r>
            <a:endParaRPr/>
          </a:p>
          <a:p>
            <a:pPr marL="393700" marR="0" lvl="0" indent="-228600"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base station connects mobiles into wired network</a:t>
            </a:r>
            <a:endParaRPr/>
          </a:p>
          <a:p>
            <a:pPr marL="393700" marR="0" lvl="0" indent="-228600"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handoff: mobile changes base station providing connection into wired network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2"/>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Elements of a wireless network</a:t>
            </a:r>
            <a:endParaRPr/>
          </a:p>
        </p:txBody>
      </p:sp>
      <p:sp>
        <p:nvSpPr>
          <p:cNvPr id="830" name="Google Shape;830;p12"/>
          <p:cNvSpPr/>
          <p:nvPr/>
        </p:nvSpPr>
        <p:spPr>
          <a:xfrm>
            <a:off x="5345112" y="1595439"/>
            <a:ext cx="5132387" cy="3294062"/>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12"/>
          <p:cNvSpPr/>
          <p:nvPr/>
        </p:nvSpPr>
        <p:spPr>
          <a:xfrm>
            <a:off x="5562600" y="1447800"/>
            <a:ext cx="2184400" cy="317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12"/>
          <p:cNvSpPr/>
          <p:nvPr/>
        </p:nvSpPr>
        <p:spPr>
          <a:xfrm>
            <a:off x="1460500" y="1438275"/>
            <a:ext cx="1755775" cy="1625600"/>
          </a:xfrm>
          <a:prstGeom prst="ellipse">
            <a:avLst/>
          </a:prstGeom>
          <a:gradFill>
            <a:gsLst>
              <a:gs pos="0">
                <a:srgbClr val="2E75B5"/>
              </a:gs>
              <a:gs pos="100000">
                <a:srgbClr val="DDEAF6">
                  <a:alpha val="49803"/>
                </a:srgbClr>
              </a:gs>
            </a:gsLst>
            <a:path path="circle">
              <a:fillToRect l="50000" t="50000" r="50000" b="50000"/>
            </a:path>
            <a:tileRect/>
          </a:gradFill>
          <a:ln w="127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12"/>
          <p:cNvSpPr/>
          <p:nvPr/>
        </p:nvSpPr>
        <p:spPr>
          <a:xfrm>
            <a:off x="5537200" y="1362075"/>
            <a:ext cx="4787900" cy="257968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2100"/>
              <a:buFont typeface="Noto Sans Symbols"/>
              <a:buNone/>
            </a:pPr>
            <a:r>
              <a:rPr lang="en-US" sz="2800">
                <a:solidFill>
                  <a:schemeClr val="dk1"/>
                </a:solidFill>
                <a:latin typeface="Calibri"/>
                <a:ea typeface="Calibri"/>
                <a:cs typeface="Calibri"/>
                <a:sym typeface="Calibri"/>
              </a:rPr>
              <a:t>ad hoc mode</a:t>
            </a:r>
            <a:endParaRPr/>
          </a:p>
          <a:p>
            <a:pPr marL="277813" marR="0" lvl="0" indent="-277813" algn="l" rtl="0">
              <a:lnSpc>
                <a:spcPct val="90000"/>
              </a:lnSpc>
              <a:spcBef>
                <a:spcPts val="56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no base stations</a:t>
            </a:r>
            <a:endParaRPr/>
          </a:p>
          <a:p>
            <a:pPr marL="277813" marR="0" lvl="0" indent="-277813" algn="l" rtl="0">
              <a:lnSpc>
                <a:spcPct val="90000"/>
              </a:lnSpc>
              <a:spcBef>
                <a:spcPts val="56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nodes can only transmit to other nodes within link coverage</a:t>
            </a:r>
            <a:endParaRPr/>
          </a:p>
          <a:p>
            <a:pPr marL="277813" marR="0" lvl="0" indent="-277813" algn="l" rtl="0">
              <a:lnSpc>
                <a:spcPct val="90000"/>
              </a:lnSpc>
              <a:spcBef>
                <a:spcPts val="56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nodes organize themselves into a network: route among themselves</a:t>
            </a:r>
            <a:endParaRPr/>
          </a:p>
        </p:txBody>
      </p:sp>
      <p:sp>
        <p:nvSpPr>
          <p:cNvPr id="834" name="Google Shape;834;p12"/>
          <p:cNvSpPr/>
          <p:nvPr/>
        </p:nvSpPr>
        <p:spPr>
          <a:xfrm>
            <a:off x="2740025" y="2749550"/>
            <a:ext cx="1755775" cy="1625600"/>
          </a:xfrm>
          <a:prstGeom prst="ellipse">
            <a:avLst/>
          </a:prstGeom>
          <a:gradFill>
            <a:gsLst>
              <a:gs pos="0">
                <a:srgbClr val="2E75B5"/>
              </a:gs>
              <a:gs pos="100000">
                <a:srgbClr val="DDEAF6"/>
              </a:gs>
            </a:gsLst>
            <a:path path="circle">
              <a:fillToRect l="50000" t="50000" r="50000" b="50000"/>
            </a:path>
            <a:tileRect/>
          </a:gradFill>
          <a:ln w="127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12"/>
          <p:cNvSpPr/>
          <p:nvPr/>
        </p:nvSpPr>
        <p:spPr>
          <a:xfrm>
            <a:off x="2492375" y="4457700"/>
            <a:ext cx="1755775" cy="1625600"/>
          </a:xfrm>
          <a:prstGeom prst="ellipse">
            <a:avLst/>
          </a:prstGeom>
          <a:gradFill>
            <a:gsLst>
              <a:gs pos="0">
                <a:srgbClr val="2E75B5"/>
              </a:gs>
              <a:gs pos="100000">
                <a:srgbClr val="DDEAF6">
                  <a:alpha val="38823"/>
                </a:srgbClr>
              </a:gs>
            </a:gsLst>
            <a:path path="circle">
              <a:fillToRect l="50000" t="50000" r="50000" b="50000"/>
            </a:path>
            <a:tileRect/>
          </a:gradFill>
          <a:ln w="127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12"/>
          <p:cNvSpPr/>
          <p:nvPr/>
        </p:nvSpPr>
        <p:spPr>
          <a:xfrm>
            <a:off x="1581150" y="2139950"/>
            <a:ext cx="1755775" cy="1625600"/>
          </a:xfrm>
          <a:prstGeom prst="ellipse">
            <a:avLst/>
          </a:prstGeom>
          <a:gradFill>
            <a:gsLst>
              <a:gs pos="0">
                <a:srgbClr val="2E75B5"/>
              </a:gs>
              <a:gs pos="100000">
                <a:srgbClr val="DDEAF6">
                  <a:alpha val="49803"/>
                </a:srgbClr>
              </a:gs>
            </a:gsLst>
            <a:path path="circle">
              <a:fillToRect l="50000" t="50000" r="50000" b="50000"/>
            </a:path>
            <a:tileRect/>
          </a:gradFill>
          <a:ln w="127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12"/>
          <p:cNvSpPr/>
          <p:nvPr/>
        </p:nvSpPr>
        <p:spPr>
          <a:xfrm>
            <a:off x="2205038" y="2474913"/>
            <a:ext cx="1755775" cy="1625600"/>
          </a:xfrm>
          <a:prstGeom prst="ellipse">
            <a:avLst/>
          </a:prstGeom>
          <a:gradFill>
            <a:gsLst>
              <a:gs pos="0">
                <a:srgbClr val="2E75B5"/>
              </a:gs>
              <a:gs pos="100000">
                <a:srgbClr val="DDEAF6">
                  <a:alpha val="46666"/>
                </a:srgbClr>
              </a:gs>
            </a:gsLst>
            <a:path path="circle">
              <a:fillToRect l="50000" t="50000" r="50000" b="50000"/>
            </a:path>
            <a:tileRect/>
          </a:gradFill>
          <a:ln w="12700" cap="flat" cmpd="sng">
            <a:solidFill>
              <a:srgbClr val="3333CC"/>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38" name="Google Shape;838;p12"/>
          <p:cNvGrpSpPr/>
          <p:nvPr/>
        </p:nvGrpSpPr>
        <p:grpSpPr>
          <a:xfrm>
            <a:off x="2100263" y="1943100"/>
            <a:ext cx="465137" cy="481013"/>
            <a:chOff x="313" y="1497"/>
            <a:chExt cx="1152" cy="1014"/>
          </a:xfrm>
        </p:grpSpPr>
        <p:pic>
          <p:nvPicPr>
            <p:cNvPr id="839" name="Google Shape;839;p12"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840" name="Google Shape;840;p12"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841" name="Google Shape;841;p12"/>
          <p:cNvGrpSpPr/>
          <p:nvPr/>
        </p:nvGrpSpPr>
        <p:grpSpPr>
          <a:xfrm>
            <a:off x="3076575" y="5032375"/>
            <a:ext cx="463550" cy="479425"/>
            <a:chOff x="313" y="1497"/>
            <a:chExt cx="1152" cy="1014"/>
          </a:xfrm>
        </p:grpSpPr>
        <p:pic>
          <p:nvPicPr>
            <p:cNvPr id="842" name="Google Shape;842;p12"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843" name="Google Shape;843;p12"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844" name="Google Shape;844;p12"/>
          <p:cNvGrpSpPr/>
          <p:nvPr/>
        </p:nvGrpSpPr>
        <p:grpSpPr>
          <a:xfrm>
            <a:off x="3360738" y="3335338"/>
            <a:ext cx="465137" cy="481012"/>
            <a:chOff x="313" y="1497"/>
            <a:chExt cx="1152" cy="1014"/>
          </a:xfrm>
        </p:grpSpPr>
        <p:pic>
          <p:nvPicPr>
            <p:cNvPr id="845" name="Google Shape;845;p12"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846" name="Google Shape;846;p12"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847" name="Google Shape;847;p12"/>
          <p:cNvGrpSpPr/>
          <p:nvPr/>
        </p:nvGrpSpPr>
        <p:grpSpPr>
          <a:xfrm>
            <a:off x="2201863" y="2695575"/>
            <a:ext cx="465137" cy="479425"/>
            <a:chOff x="313" y="1497"/>
            <a:chExt cx="1152" cy="1014"/>
          </a:xfrm>
        </p:grpSpPr>
        <p:pic>
          <p:nvPicPr>
            <p:cNvPr id="848" name="Google Shape;848;p12"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849" name="Google Shape;849;p12"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850" name="Google Shape;850;p12"/>
          <p:cNvGrpSpPr/>
          <p:nvPr/>
        </p:nvGrpSpPr>
        <p:grpSpPr>
          <a:xfrm>
            <a:off x="2841625" y="3019425"/>
            <a:ext cx="465138" cy="481013"/>
            <a:chOff x="313" y="1497"/>
            <a:chExt cx="1152" cy="1014"/>
          </a:xfrm>
        </p:grpSpPr>
        <p:pic>
          <p:nvPicPr>
            <p:cNvPr id="851" name="Google Shape;851;p12"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852" name="Google Shape;852;p12"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network taxonomy</a:t>
            </a:r>
            <a:endParaRPr/>
          </a:p>
        </p:txBody>
      </p:sp>
      <p:sp>
        <p:nvSpPr>
          <p:cNvPr id="859" name="Google Shape;859;p13"/>
          <p:cNvSpPr txBox="1"/>
          <p:nvPr/>
        </p:nvSpPr>
        <p:spPr>
          <a:xfrm>
            <a:off x="4378325" y="1546225"/>
            <a:ext cx="1673856"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0099"/>
                </a:solidFill>
                <a:latin typeface="Calibri"/>
                <a:ea typeface="Calibri"/>
                <a:cs typeface="Calibri"/>
                <a:sym typeface="Calibri"/>
              </a:rPr>
              <a:t>single hop</a:t>
            </a:r>
            <a:endParaRPr/>
          </a:p>
        </p:txBody>
      </p:sp>
      <p:sp>
        <p:nvSpPr>
          <p:cNvPr id="860" name="Google Shape;860;p13"/>
          <p:cNvSpPr txBox="1"/>
          <p:nvPr/>
        </p:nvSpPr>
        <p:spPr>
          <a:xfrm>
            <a:off x="7505700" y="1565275"/>
            <a:ext cx="218187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000099"/>
                </a:solidFill>
                <a:latin typeface="Calibri"/>
                <a:ea typeface="Calibri"/>
                <a:cs typeface="Calibri"/>
                <a:sym typeface="Calibri"/>
              </a:rPr>
              <a:t>multiple hops</a:t>
            </a:r>
            <a:endParaRPr/>
          </a:p>
        </p:txBody>
      </p:sp>
      <p:sp>
        <p:nvSpPr>
          <p:cNvPr id="861" name="Google Shape;861;p13"/>
          <p:cNvSpPr txBox="1"/>
          <p:nvPr/>
        </p:nvSpPr>
        <p:spPr>
          <a:xfrm>
            <a:off x="1118316" y="2387600"/>
            <a:ext cx="2182970"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rgbClr val="000099"/>
                </a:solidFill>
                <a:latin typeface="Calibri"/>
                <a:ea typeface="Calibri"/>
                <a:cs typeface="Calibri"/>
                <a:sym typeface="Calibri"/>
              </a:rPr>
              <a:t>infrastructure</a:t>
            </a:r>
            <a:endParaRPr/>
          </a:p>
          <a:p>
            <a:pPr marL="0" marR="0" lvl="0" indent="0" algn="ctr" rtl="0">
              <a:spcBef>
                <a:spcPts val="0"/>
              </a:spcBef>
              <a:spcAft>
                <a:spcPts val="0"/>
              </a:spcAft>
              <a:buNone/>
            </a:pPr>
            <a:r>
              <a:rPr lang="en-US" sz="2800">
                <a:solidFill>
                  <a:srgbClr val="000099"/>
                </a:solidFill>
                <a:latin typeface="Calibri"/>
                <a:ea typeface="Calibri"/>
                <a:cs typeface="Calibri"/>
                <a:sym typeface="Calibri"/>
              </a:rPr>
              <a:t>(e.g., APs)</a:t>
            </a:r>
            <a:endParaRPr/>
          </a:p>
        </p:txBody>
      </p:sp>
      <p:sp>
        <p:nvSpPr>
          <p:cNvPr id="862" name="Google Shape;862;p13"/>
          <p:cNvSpPr txBox="1"/>
          <p:nvPr/>
        </p:nvSpPr>
        <p:spPr>
          <a:xfrm>
            <a:off x="1269963" y="4057650"/>
            <a:ext cx="1898726"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i="1">
                <a:solidFill>
                  <a:srgbClr val="000099"/>
                </a:solidFill>
                <a:latin typeface="Calibri"/>
                <a:ea typeface="Calibri"/>
                <a:cs typeface="Calibri"/>
                <a:sym typeface="Calibri"/>
              </a:rPr>
              <a:t>no</a:t>
            </a:r>
            <a:endParaRPr/>
          </a:p>
          <a:p>
            <a:pPr marL="0" marR="0" lvl="0" indent="0" algn="ctr" rtl="0">
              <a:spcBef>
                <a:spcPts val="0"/>
              </a:spcBef>
              <a:spcAft>
                <a:spcPts val="0"/>
              </a:spcAft>
              <a:buNone/>
            </a:pPr>
            <a:r>
              <a:rPr lang="en-US" sz="2400" i="1">
                <a:solidFill>
                  <a:srgbClr val="000099"/>
                </a:solidFill>
                <a:latin typeface="Calibri"/>
                <a:ea typeface="Calibri"/>
                <a:cs typeface="Calibri"/>
                <a:sym typeface="Calibri"/>
              </a:rPr>
              <a:t>infrastructure</a:t>
            </a:r>
            <a:endParaRPr/>
          </a:p>
        </p:txBody>
      </p:sp>
      <p:sp>
        <p:nvSpPr>
          <p:cNvPr id="863" name="Google Shape;863;p13"/>
          <p:cNvSpPr txBox="1"/>
          <p:nvPr/>
        </p:nvSpPr>
        <p:spPr>
          <a:xfrm>
            <a:off x="3543300" y="2243138"/>
            <a:ext cx="3022599" cy="14219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host connects to  base station (WiFi, cellular) which connects to  larger Internet</a:t>
            </a:r>
            <a:endParaRPr/>
          </a:p>
        </p:txBody>
      </p:sp>
      <p:sp>
        <p:nvSpPr>
          <p:cNvPr id="864" name="Google Shape;864;p13"/>
          <p:cNvSpPr txBox="1"/>
          <p:nvPr/>
        </p:nvSpPr>
        <p:spPr>
          <a:xfrm>
            <a:off x="3517900" y="3854450"/>
            <a:ext cx="3365500" cy="14219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no base station, no connection to larger  Internet (Bluetooth, ad hoc nets)</a:t>
            </a:r>
            <a:endParaRPr/>
          </a:p>
        </p:txBody>
      </p:sp>
      <p:sp>
        <p:nvSpPr>
          <p:cNvPr id="865" name="Google Shape;865;p13"/>
          <p:cNvSpPr txBox="1"/>
          <p:nvPr/>
        </p:nvSpPr>
        <p:spPr>
          <a:xfrm>
            <a:off x="7083114" y="2247900"/>
            <a:ext cx="3826186" cy="14219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host may have to relay through several wireless nodes to connect to larger </a:t>
            </a:r>
            <a:endParaRPr/>
          </a:p>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Internet: </a:t>
            </a:r>
            <a:r>
              <a:rPr lang="en-US" sz="2400" i="1">
                <a:solidFill>
                  <a:schemeClr val="dk1"/>
                </a:solidFill>
                <a:latin typeface="Calibri"/>
                <a:ea typeface="Calibri"/>
                <a:cs typeface="Calibri"/>
                <a:sym typeface="Calibri"/>
              </a:rPr>
              <a:t>mesh net</a:t>
            </a:r>
            <a:endParaRPr/>
          </a:p>
        </p:txBody>
      </p:sp>
      <p:sp>
        <p:nvSpPr>
          <p:cNvPr id="866" name="Google Shape;866;p13"/>
          <p:cNvSpPr txBox="1"/>
          <p:nvPr/>
        </p:nvSpPr>
        <p:spPr>
          <a:xfrm>
            <a:off x="7082411" y="3856038"/>
            <a:ext cx="4004689" cy="1421928"/>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2400">
                <a:solidFill>
                  <a:schemeClr val="dk1"/>
                </a:solidFill>
                <a:latin typeface="Calibri"/>
                <a:ea typeface="Calibri"/>
                <a:cs typeface="Calibri"/>
                <a:sym typeface="Calibri"/>
              </a:rPr>
              <a:t>no base station, no connection to larger  Internet. May have to relay to reach other  a given wireless node MANET, VANET</a:t>
            </a:r>
            <a:endParaRPr sz="2400" i="1">
              <a:solidFill>
                <a:schemeClr val="dk1"/>
              </a:solidFill>
              <a:latin typeface="Calibri"/>
              <a:ea typeface="Calibri"/>
              <a:cs typeface="Calibri"/>
              <a:sym typeface="Calibri"/>
            </a:endParaRPr>
          </a:p>
        </p:txBody>
      </p:sp>
      <p:sp>
        <p:nvSpPr>
          <p:cNvPr id="867" name="Google Shape;867;p13"/>
          <p:cNvSpPr/>
          <p:nvPr/>
        </p:nvSpPr>
        <p:spPr>
          <a:xfrm>
            <a:off x="1041400" y="1568450"/>
            <a:ext cx="10172700" cy="3849688"/>
          </a:xfrm>
          <a:prstGeom prst="rect">
            <a:avLst/>
          </a:prstGeom>
          <a:noFill/>
          <a:ln w="19050"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868" name="Google Shape;868;p13"/>
          <p:cNvCxnSpPr/>
          <p:nvPr/>
        </p:nvCxnSpPr>
        <p:spPr>
          <a:xfrm>
            <a:off x="3390900" y="1592263"/>
            <a:ext cx="0" cy="3817937"/>
          </a:xfrm>
          <a:prstGeom prst="straightConnector1">
            <a:avLst/>
          </a:prstGeom>
          <a:noFill/>
          <a:ln w="19050" cap="flat" cmpd="sng">
            <a:solidFill>
              <a:srgbClr val="000099"/>
            </a:solidFill>
            <a:prstDash val="solid"/>
            <a:round/>
            <a:headEnd type="none" w="med" len="med"/>
            <a:tailEnd type="none" w="med" len="med"/>
          </a:ln>
        </p:spPr>
      </p:cxnSp>
      <p:cxnSp>
        <p:nvCxnSpPr>
          <p:cNvPr id="869" name="Google Shape;869;p13"/>
          <p:cNvCxnSpPr/>
          <p:nvPr/>
        </p:nvCxnSpPr>
        <p:spPr>
          <a:xfrm>
            <a:off x="6916738" y="1592263"/>
            <a:ext cx="30162" cy="3843337"/>
          </a:xfrm>
          <a:prstGeom prst="straightConnector1">
            <a:avLst/>
          </a:prstGeom>
          <a:noFill/>
          <a:ln w="19050" cap="flat" cmpd="sng">
            <a:solidFill>
              <a:srgbClr val="000099"/>
            </a:solidFill>
            <a:prstDash val="solid"/>
            <a:round/>
            <a:headEnd type="none" w="med" len="med"/>
            <a:tailEnd type="none" w="med" len="med"/>
          </a:ln>
        </p:spPr>
      </p:cxnSp>
      <p:cxnSp>
        <p:nvCxnSpPr>
          <p:cNvPr id="870" name="Google Shape;870;p13"/>
          <p:cNvCxnSpPr/>
          <p:nvPr/>
        </p:nvCxnSpPr>
        <p:spPr>
          <a:xfrm>
            <a:off x="1028700" y="2058194"/>
            <a:ext cx="10185400" cy="0"/>
          </a:xfrm>
          <a:prstGeom prst="straightConnector1">
            <a:avLst/>
          </a:prstGeom>
          <a:noFill/>
          <a:ln w="22225" cap="flat" cmpd="sng">
            <a:solidFill>
              <a:srgbClr val="0000A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4"/>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link characteristics </a:t>
            </a:r>
            <a:r>
              <a:rPr lang="en-US" sz="3600"/>
              <a:t>(1)</a:t>
            </a:r>
            <a:endParaRPr/>
          </a:p>
        </p:txBody>
      </p:sp>
      <p:sp>
        <p:nvSpPr>
          <p:cNvPr id="877" name="Google Shape;877;p14"/>
          <p:cNvSpPr txBox="1"/>
          <p:nvPr/>
        </p:nvSpPr>
        <p:spPr>
          <a:xfrm>
            <a:off x="745674" y="1310821"/>
            <a:ext cx="10744200" cy="692149"/>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80000"/>
              </a:lnSpc>
              <a:spcBef>
                <a:spcPts val="0"/>
              </a:spcBef>
              <a:spcAft>
                <a:spcPts val="0"/>
              </a:spcAft>
              <a:buClr>
                <a:srgbClr val="0000A3"/>
              </a:buClr>
              <a:buSzPts val="3200"/>
              <a:buFont typeface="Noto Sans Symbols"/>
              <a:buNone/>
            </a:pPr>
            <a:r>
              <a:rPr lang="en-US" sz="3200" i="1">
                <a:solidFill>
                  <a:srgbClr val="0000A8"/>
                </a:solidFill>
                <a:latin typeface="Calibri"/>
                <a:ea typeface="Calibri"/>
                <a:cs typeface="Calibri"/>
                <a:sym typeface="Calibri"/>
              </a:rPr>
              <a:t>important</a:t>
            </a:r>
            <a:r>
              <a:rPr lang="en-US" sz="3200" i="1">
                <a:solidFill>
                  <a:srgbClr val="C00000"/>
                </a:solidFill>
                <a:latin typeface="Calibri"/>
                <a:ea typeface="Calibri"/>
                <a:cs typeface="Calibri"/>
                <a:sym typeface="Calibri"/>
              </a:rPr>
              <a:t> </a:t>
            </a:r>
            <a:r>
              <a:rPr lang="en-US" sz="3200">
                <a:solidFill>
                  <a:schemeClr val="dk1"/>
                </a:solidFill>
                <a:latin typeface="Calibri"/>
                <a:ea typeface="Calibri"/>
                <a:cs typeface="Calibri"/>
                <a:sym typeface="Calibri"/>
              </a:rPr>
              <a:t>differences from wired link ….</a:t>
            </a:r>
            <a:endParaRPr sz="2800">
              <a:solidFill>
                <a:schemeClr val="dk1"/>
              </a:solidFill>
              <a:latin typeface="Calibri"/>
              <a:ea typeface="Calibri"/>
              <a:cs typeface="Calibri"/>
              <a:sym typeface="Calibri"/>
            </a:endParaRPr>
          </a:p>
        </p:txBody>
      </p:sp>
      <p:sp>
        <p:nvSpPr>
          <p:cNvPr id="878" name="Google Shape;878;p14"/>
          <p:cNvSpPr txBox="1"/>
          <p:nvPr/>
        </p:nvSpPr>
        <p:spPr>
          <a:xfrm>
            <a:off x="658593" y="1894115"/>
            <a:ext cx="8354785" cy="3744686"/>
          </a:xfrm>
          <a:prstGeom prst="rect">
            <a:avLst/>
          </a:prstGeom>
          <a:noFill/>
          <a:ln>
            <a:noFill/>
          </a:ln>
        </p:spPr>
        <p:txBody>
          <a:bodyPr spcFirstLastPara="1" wrap="square" lIns="91425" tIns="45700" rIns="91425" bIns="45700" anchor="t" anchorCtr="0">
            <a:normAutofit/>
          </a:bodyPr>
          <a:lstStyle/>
          <a:p>
            <a:pPr marL="695325" marR="0" lvl="1" indent="-287338" algn="l" rtl="0">
              <a:lnSpc>
                <a:spcPct val="100000"/>
              </a:lnSpc>
              <a:spcBef>
                <a:spcPts val="0"/>
              </a:spcBef>
              <a:spcAft>
                <a:spcPts val="0"/>
              </a:spcAft>
              <a:buClr>
                <a:srgbClr val="0000A8"/>
              </a:buClr>
              <a:buSzPts val="2800"/>
              <a:buFont typeface="Noto Sans Symbols"/>
              <a:buChar char="▪"/>
            </a:pPr>
            <a:r>
              <a:rPr lang="en-US" sz="2800" b="0" i="0" u="none" strike="noStrike" cap="none">
                <a:solidFill>
                  <a:srgbClr val="C00000"/>
                </a:solidFill>
                <a:latin typeface="Calibri"/>
                <a:ea typeface="Calibri"/>
                <a:cs typeface="Calibri"/>
                <a:sym typeface="Calibri"/>
              </a:rPr>
              <a:t>decreased signal strength</a:t>
            </a:r>
            <a:r>
              <a:rPr lang="en-US" sz="2800" b="0" i="1" u="none" strike="noStrike" cap="none">
                <a:solidFill>
                  <a:srgbClr val="C00000"/>
                </a:solidFill>
                <a:latin typeface="Calibri"/>
                <a:ea typeface="Calibri"/>
                <a:cs typeface="Calibri"/>
                <a:sym typeface="Calibri"/>
              </a:rPr>
              <a:t>: </a:t>
            </a:r>
            <a:r>
              <a:rPr lang="en-US" sz="2800" b="0" i="0" u="none" strike="noStrike" cap="none">
                <a:solidFill>
                  <a:schemeClr val="dk1"/>
                </a:solidFill>
                <a:latin typeface="Calibri"/>
                <a:ea typeface="Calibri"/>
                <a:cs typeface="Calibri"/>
                <a:sym typeface="Calibri"/>
              </a:rPr>
              <a:t>radio signal attenuates as it propagates through matter (path loss)</a:t>
            </a:r>
            <a:endParaRPr/>
          </a:p>
          <a:p>
            <a:pPr marL="695325" marR="0" lvl="1" indent="-287338" algn="l" rtl="0">
              <a:lnSpc>
                <a:spcPct val="100000"/>
              </a:lnSpc>
              <a:spcBef>
                <a:spcPts val="600"/>
              </a:spcBef>
              <a:spcAft>
                <a:spcPts val="0"/>
              </a:spcAft>
              <a:buClr>
                <a:srgbClr val="0000A8"/>
              </a:buClr>
              <a:buSzPts val="2800"/>
              <a:buFont typeface="Noto Sans Symbols"/>
              <a:buChar char="▪"/>
            </a:pPr>
            <a:r>
              <a:rPr lang="en-US" sz="2800" b="0" i="0" u="none" strike="noStrike" cap="none">
                <a:solidFill>
                  <a:srgbClr val="C00000"/>
                </a:solidFill>
                <a:latin typeface="Calibri"/>
                <a:ea typeface="Calibri"/>
                <a:cs typeface="Calibri"/>
                <a:sym typeface="Calibri"/>
              </a:rPr>
              <a:t>interference from other sources: </a:t>
            </a:r>
            <a:r>
              <a:rPr lang="en-US" sz="2800" b="0" i="0" u="none" strike="noStrike" cap="none">
                <a:solidFill>
                  <a:schemeClr val="dk1"/>
                </a:solidFill>
                <a:latin typeface="Calibri"/>
                <a:ea typeface="Calibri"/>
                <a:cs typeface="Calibri"/>
                <a:sym typeface="Calibri"/>
              </a:rPr>
              <a:t>wireless network frequencies (e.g., 2.4 GHz) shared by many devices (e.g., WiFi, cellular, motors): interference </a:t>
            </a:r>
            <a:endParaRPr/>
          </a:p>
          <a:p>
            <a:pPr marL="695325" marR="0" lvl="1" indent="-287338" algn="l" rtl="0">
              <a:lnSpc>
                <a:spcPct val="100000"/>
              </a:lnSpc>
              <a:spcBef>
                <a:spcPts val="600"/>
              </a:spcBef>
              <a:spcAft>
                <a:spcPts val="0"/>
              </a:spcAft>
              <a:buClr>
                <a:srgbClr val="0000A8"/>
              </a:buClr>
              <a:buSzPts val="2800"/>
              <a:buFont typeface="Noto Sans Symbols"/>
              <a:buChar char="▪"/>
            </a:pPr>
            <a:r>
              <a:rPr lang="en-US" sz="2800" b="0" i="0" u="none" strike="noStrike" cap="none">
                <a:solidFill>
                  <a:srgbClr val="C00000"/>
                </a:solidFill>
                <a:latin typeface="Calibri"/>
                <a:ea typeface="Calibri"/>
                <a:cs typeface="Calibri"/>
                <a:sym typeface="Calibri"/>
              </a:rPr>
              <a:t>multipath propagation: </a:t>
            </a:r>
            <a:r>
              <a:rPr lang="en-US" sz="2800" b="0" i="0" u="none" strike="noStrike" cap="none">
                <a:solidFill>
                  <a:schemeClr val="dk1"/>
                </a:solidFill>
                <a:latin typeface="Calibri"/>
                <a:ea typeface="Calibri"/>
                <a:cs typeface="Calibri"/>
                <a:sym typeface="Calibri"/>
              </a:rPr>
              <a:t>radio signal reflects off objects ground, arriving at destination at slightly different times</a:t>
            </a:r>
            <a:endParaRPr sz="2400" b="0" i="0" u="none" strike="noStrike" cap="none">
              <a:solidFill>
                <a:schemeClr val="dk1"/>
              </a:solidFill>
              <a:latin typeface="Gill Sans"/>
              <a:ea typeface="Gill Sans"/>
              <a:cs typeface="Gill Sans"/>
              <a:sym typeface="Gill Sans"/>
            </a:endParaRPr>
          </a:p>
        </p:txBody>
      </p:sp>
      <p:sp>
        <p:nvSpPr>
          <p:cNvPr id="879" name="Google Shape;879;p14"/>
          <p:cNvSpPr txBox="1"/>
          <p:nvPr/>
        </p:nvSpPr>
        <p:spPr>
          <a:xfrm>
            <a:off x="903514" y="5730422"/>
            <a:ext cx="10744200" cy="90986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80000"/>
              </a:lnSpc>
              <a:spcBef>
                <a:spcPts val="0"/>
              </a:spcBef>
              <a:spcAft>
                <a:spcPts val="0"/>
              </a:spcAft>
              <a:buClr>
                <a:srgbClr val="0000A3"/>
              </a:buClr>
              <a:buSzPts val="2800"/>
              <a:buFont typeface="Noto Sans Symbols"/>
              <a:buNone/>
            </a:pPr>
            <a:r>
              <a:rPr lang="en-US" sz="2800">
                <a:solidFill>
                  <a:schemeClr val="dk1"/>
                </a:solidFill>
                <a:latin typeface="Calibri"/>
                <a:ea typeface="Calibri"/>
                <a:cs typeface="Calibri"/>
                <a:sym typeface="Calibri"/>
              </a:rPr>
              <a:t>…. make communication across (even a point to point) wireless link much more “difficult” </a:t>
            </a:r>
            <a:endParaRPr/>
          </a:p>
          <a:p>
            <a:pPr marL="352425" marR="0" lvl="0" indent="-69850" algn="l" rtl="0">
              <a:lnSpc>
                <a:spcPct val="80000"/>
              </a:lnSpc>
              <a:spcBef>
                <a:spcPts val="1000"/>
              </a:spcBef>
              <a:spcAft>
                <a:spcPts val="0"/>
              </a:spcAft>
              <a:buClr>
                <a:srgbClr val="0000A3"/>
              </a:buClr>
              <a:buSzPts val="2400"/>
              <a:buFont typeface="Noto Sans Symbols"/>
              <a:buNone/>
            </a:pPr>
            <a:endParaRPr sz="2400">
              <a:solidFill>
                <a:schemeClr val="dk1"/>
              </a:solidFill>
              <a:latin typeface="Gill Sans"/>
              <a:ea typeface="Gill Sans"/>
              <a:cs typeface="Gill Sans"/>
              <a:sym typeface="Gill Sans"/>
            </a:endParaRPr>
          </a:p>
        </p:txBody>
      </p:sp>
      <p:sp>
        <p:nvSpPr>
          <p:cNvPr id="880" name="Google Shape;880;p14"/>
          <p:cNvSpPr/>
          <p:nvPr/>
        </p:nvSpPr>
        <p:spPr>
          <a:xfrm>
            <a:off x="10080171" y="3641953"/>
            <a:ext cx="1038225" cy="100488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881" name="Google Shape;881;p14"/>
          <p:cNvGrpSpPr/>
          <p:nvPr/>
        </p:nvGrpSpPr>
        <p:grpSpPr>
          <a:xfrm>
            <a:off x="10627859" y="3803878"/>
            <a:ext cx="396875" cy="388937"/>
            <a:chOff x="2967" y="478"/>
            <a:chExt cx="788" cy="625"/>
          </a:xfrm>
        </p:grpSpPr>
        <p:pic>
          <p:nvPicPr>
            <p:cNvPr id="882" name="Google Shape;882;p14"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883" name="Google Shape;883;p14"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884" name="Google Shape;884;p14"/>
          <p:cNvGrpSpPr/>
          <p:nvPr/>
        </p:nvGrpSpPr>
        <p:grpSpPr>
          <a:xfrm>
            <a:off x="10465934" y="4251553"/>
            <a:ext cx="282575" cy="344487"/>
            <a:chOff x="313" y="1497"/>
            <a:chExt cx="1152" cy="1014"/>
          </a:xfrm>
        </p:grpSpPr>
        <p:pic>
          <p:nvPicPr>
            <p:cNvPr id="885" name="Google Shape;885;p14"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886" name="Google Shape;886;p14"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887" name="Google Shape;887;p14"/>
          <p:cNvGrpSpPr/>
          <p:nvPr/>
        </p:nvGrpSpPr>
        <p:grpSpPr>
          <a:xfrm>
            <a:off x="10172246" y="3916590"/>
            <a:ext cx="444500" cy="381000"/>
            <a:chOff x="2751" y="1851"/>
            <a:chExt cx="462" cy="478"/>
          </a:xfrm>
        </p:grpSpPr>
        <p:pic>
          <p:nvPicPr>
            <p:cNvPr id="888" name="Google Shape;888;p14"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889" name="Google Shape;889;p14"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nvGrpSpPr>
          <p:cNvPr id="890" name="Google Shape;890;p14"/>
          <p:cNvGrpSpPr/>
          <p:nvPr/>
        </p:nvGrpSpPr>
        <p:grpSpPr>
          <a:xfrm>
            <a:off x="9446533" y="920525"/>
            <a:ext cx="2252663" cy="2286000"/>
            <a:chOff x="9207046" y="898753"/>
            <a:chExt cx="2252663" cy="2286000"/>
          </a:xfrm>
        </p:grpSpPr>
        <p:sp>
          <p:nvSpPr>
            <p:cNvPr id="891" name="Google Shape;891;p14"/>
            <p:cNvSpPr/>
            <p:nvPr/>
          </p:nvSpPr>
          <p:spPr>
            <a:xfrm>
              <a:off x="9207046" y="898753"/>
              <a:ext cx="2252663" cy="2286000"/>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892" name="Google Shape;892;p14"/>
            <p:cNvGrpSpPr/>
            <p:nvPr/>
          </p:nvGrpSpPr>
          <p:grpSpPr>
            <a:xfrm>
              <a:off x="10130971" y="1579790"/>
              <a:ext cx="458788" cy="619125"/>
              <a:chOff x="5955030" y="3031808"/>
              <a:chExt cx="914400" cy="1398587"/>
            </a:xfrm>
          </p:grpSpPr>
          <p:grpSp>
            <p:nvGrpSpPr>
              <p:cNvPr id="893" name="Google Shape;893;p14"/>
              <p:cNvGrpSpPr/>
              <p:nvPr/>
            </p:nvGrpSpPr>
            <p:grpSpPr>
              <a:xfrm>
                <a:off x="6097905" y="3403283"/>
                <a:ext cx="596900" cy="1027112"/>
                <a:chOff x="3130" y="3288"/>
                <a:chExt cx="410" cy="742"/>
              </a:xfrm>
            </p:grpSpPr>
            <p:cxnSp>
              <p:nvCxnSpPr>
                <p:cNvPr id="894" name="Google Shape;894;p14"/>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895" name="Google Shape;895;p14"/>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896" name="Google Shape;896;p14"/>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897" name="Google Shape;897;p14"/>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898" name="Google Shape;898;p14"/>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899" name="Google Shape;899;p14"/>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900" name="Google Shape;900;p14"/>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901" name="Google Shape;901;p14"/>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902" name="Google Shape;902;p14"/>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903" name="Google Shape;903;p14"/>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904" name="Google Shape;904;p14"/>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905" name="Google Shape;905;p14"/>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906" name="Google Shape;906;p14"/>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907" name="Google Shape;907;p14"/>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908" name="Google Shape;908;p14"/>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909" name="Google Shape;909;p14" descr="cell_tower_radiation copy"/>
              <p:cNvPicPr preferRelativeResize="0"/>
              <p:nvPr/>
            </p:nvPicPr>
            <p:blipFill rotWithShape="1">
              <a:blip r:embed="rId9">
                <a:alphaModFix/>
              </a:blip>
              <a:srcRect/>
              <a:stretch/>
            </p:blipFill>
            <p:spPr>
              <a:xfrm>
                <a:off x="5955030" y="3031808"/>
                <a:ext cx="914400" cy="736600"/>
              </a:xfrm>
              <a:prstGeom prst="rect">
                <a:avLst/>
              </a:prstGeom>
              <a:noFill/>
              <a:ln>
                <a:noFill/>
              </a:ln>
            </p:spPr>
          </p:pic>
        </p:grpSp>
        <p:grpSp>
          <p:nvGrpSpPr>
            <p:cNvPr id="910" name="Google Shape;910;p14"/>
            <p:cNvGrpSpPr/>
            <p:nvPr/>
          </p:nvGrpSpPr>
          <p:grpSpPr>
            <a:xfrm>
              <a:off x="10669134" y="1711553"/>
              <a:ext cx="465137" cy="481012"/>
              <a:chOff x="313" y="1497"/>
              <a:chExt cx="1152" cy="1014"/>
            </a:xfrm>
          </p:grpSpPr>
          <p:pic>
            <p:nvPicPr>
              <p:cNvPr id="911" name="Google Shape;911;p14" descr="laptop_stylized_small"/>
              <p:cNvPicPr preferRelativeResize="0"/>
              <p:nvPr/>
            </p:nvPicPr>
            <p:blipFill rotWithShape="1">
              <a:blip r:embed="rId10">
                <a:alphaModFix/>
              </a:blip>
              <a:srcRect/>
              <a:stretch/>
            </p:blipFill>
            <p:spPr>
              <a:xfrm>
                <a:off x="313" y="1727"/>
                <a:ext cx="1152" cy="784"/>
              </a:xfrm>
              <a:prstGeom prst="rect">
                <a:avLst/>
              </a:prstGeom>
              <a:noFill/>
              <a:ln>
                <a:noFill/>
              </a:ln>
            </p:spPr>
          </p:pic>
          <p:pic>
            <p:nvPicPr>
              <p:cNvPr id="912" name="Google Shape;912;p14" descr="antenna_stylized"/>
              <p:cNvPicPr preferRelativeResize="0"/>
              <p:nvPr/>
            </p:nvPicPr>
            <p:blipFill rotWithShape="1">
              <a:blip r:embed="rId11">
                <a:alphaModFix/>
              </a:blip>
              <a:srcRect/>
              <a:stretch/>
            </p:blipFill>
            <p:spPr>
              <a:xfrm>
                <a:off x="334" y="1497"/>
                <a:ext cx="1113" cy="650"/>
              </a:xfrm>
              <a:prstGeom prst="rect">
                <a:avLst/>
              </a:prstGeom>
              <a:noFill/>
              <a:ln>
                <a:noFill/>
              </a:ln>
            </p:spPr>
          </p:pic>
        </p:grpSp>
        <p:grpSp>
          <p:nvGrpSpPr>
            <p:cNvPr id="913" name="Google Shape;913;p14"/>
            <p:cNvGrpSpPr/>
            <p:nvPr/>
          </p:nvGrpSpPr>
          <p:grpSpPr>
            <a:xfrm>
              <a:off x="10561184" y="2510065"/>
              <a:ext cx="333375" cy="368300"/>
              <a:chOff x="313" y="1497"/>
              <a:chExt cx="1152" cy="1014"/>
            </a:xfrm>
          </p:grpSpPr>
          <p:pic>
            <p:nvPicPr>
              <p:cNvPr id="914" name="Google Shape;914;p14"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915" name="Google Shape;915;p14"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916" name="Google Shape;916;p14"/>
            <p:cNvGrpSpPr/>
            <p:nvPr/>
          </p:nvGrpSpPr>
          <p:grpSpPr>
            <a:xfrm>
              <a:off x="10038896" y="2595790"/>
              <a:ext cx="282575" cy="344488"/>
              <a:chOff x="313" y="1497"/>
              <a:chExt cx="1152" cy="1014"/>
            </a:xfrm>
          </p:grpSpPr>
          <p:pic>
            <p:nvPicPr>
              <p:cNvPr id="917" name="Google Shape;917;p14"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918" name="Google Shape;918;p14"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919" name="Google Shape;919;p14"/>
            <p:cNvGrpSpPr/>
            <p:nvPr/>
          </p:nvGrpSpPr>
          <p:grpSpPr>
            <a:xfrm>
              <a:off x="9745209" y="2259240"/>
              <a:ext cx="444500" cy="382588"/>
              <a:chOff x="2751" y="1851"/>
              <a:chExt cx="462" cy="478"/>
            </a:xfrm>
          </p:grpSpPr>
          <p:pic>
            <p:nvPicPr>
              <p:cNvPr id="920" name="Google Shape;920;p14"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921" name="Google Shape;921;p14"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nvGrpSpPr>
            <p:cNvPr id="922" name="Google Shape;922;p14"/>
            <p:cNvGrpSpPr/>
            <p:nvPr/>
          </p:nvGrpSpPr>
          <p:grpSpPr>
            <a:xfrm>
              <a:off x="10121446" y="1009878"/>
              <a:ext cx="446088" cy="385762"/>
              <a:chOff x="313" y="1497"/>
              <a:chExt cx="1152" cy="1014"/>
            </a:xfrm>
          </p:grpSpPr>
          <p:pic>
            <p:nvPicPr>
              <p:cNvPr id="923" name="Google Shape;923;p14" descr="laptop_stylized_small"/>
              <p:cNvPicPr preferRelativeResize="0"/>
              <p:nvPr/>
            </p:nvPicPr>
            <p:blipFill rotWithShape="1">
              <a:blip r:embed="rId14">
                <a:alphaModFix/>
              </a:blip>
              <a:srcRect/>
              <a:stretch/>
            </p:blipFill>
            <p:spPr>
              <a:xfrm>
                <a:off x="313" y="1727"/>
                <a:ext cx="1152" cy="784"/>
              </a:xfrm>
              <a:prstGeom prst="rect">
                <a:avLst/>
              </a:prstGeom>
              <a:noFill/>
              <a:ln>
                <a:noFill/>
              </a:ln>
            </p:spPr>
          </p:pic>
          <p:pic>
            <p:nvPicPr>
              <p:cNvPr id="924" name="Google Shape;924;p14" descr="antenna_stylized"/>
              <p:cNvPicPr preferRelativeResize="0"/>
              <p:nvPr/>
            </p:nvPicPr>
            <p:blipFill rotWithShape="1">
              <a:blip r:embed="rId15">
                <a:alphaModFix/>
              </a:blip>
              <a:srcRect/>
              <a:stretch/>
            </p:blipFill>
            <p:spPr>
              <a:xfrm>
                <a:off x="334" y="1497"/>
                <a:ext cx="1113" cy="650"/>
              </a:xfrm>
              <a:prstGeom prst="rect">
                <a:avLst/>
              </a:prstGeom>
              <a:noFill/>
              <a:ln>
                <a:noFill/>
              </a:ln>
            </p:spPr>
          </p:pic>
        </p:grpSp>
        <p:grpSp>
          <p:nvGrpSpPr>
            <p:cNvPr id="925" name="Google Shape;925;p14"/>
            <p:cNvGrpSpPr/>
            <p:nvPr/>
          </p:nvGrpSpPr>
          <p:grpSpPr>
            <a:xfrm>
              <a:off x="9318171" y="2138590"/>
              <a:ext cx="446088" cy="381000"/>
              <a:chOff x="2751" y="1851"/>
              <a:chExt cx="462" cy="478"/>
            </a:xfrm>
          </p:grpSpPr>
          <p:pic>
            <p:nvPicPr>
              <p:cNvPr id="926" name="Google Shape;926;p14"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927" name="Google Shape;927;p14"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
                                            <p:txEl>
                                              <p:pRg st="0" end="0"/>
                                            </p:txEl>
                                          </p:spTgt>
                                        </p:tgtEl>
                                        <p:attrNameLst>
                                          <p:attrName>style.visibility</p:attrName>
                                        </p:attrNameLst>
                                      </p:cBhvr>
                                      <p:to>
                                        <p:strVal val="visible"/>
                                      </p:to>
                                    </p:set>
                                    <p:animEffect transition="in" filter="fade">
                                      <p:cBhvr>
                                        <p:cTn id="7" dur="500"/>
                                        <p:tgtEl>
                                          <p:spTgt spid="8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78">
                                            <p:txEl>
                                              <p:pRg st="1" end="1"/>
                                            </p:txEl>
                                          </p:spTgt>
                                        </p:tgtEl>
                                        <p:attrNameLst>
                                          <p:attrName>style.visibility</p:attrName>
                                        </p:attrNameLst>
                                      </p:cBhvr>
                                      <p:to>
                                        <p:strVal val="visible"/>
                                      </p:to>
                                    </p:set>
                                    <p:animEffect transition="in" filter="fade">
                                      <p:cBhvr>
                                        <p:cTn id="12" dur="500"/>
                                        <p:tgtEl>
                                          <p:spTgt spid="8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8">
                                            <p:txEl>
                                              <p:pRg st="2" end="2"/>
                                            </p:txEl>
                                          </p:spTgt>
                                        </p:tgtEl>
                                        <p:attrNameLst>
                                          <p:attrName>style.visibility</p:attrName>
                                        </p:attrNameLst>
                                      </p:cBhvr>
                                      <p:to>
                                        <p:strVal val="visible"/>
                                      </p:to>
                                    </p:set>
                                    <p:animEffect transition="in" filter="fade">
                                      <p:cBhvr>
                                        <p:cTn id="17" dur="500"/>
                                        <p:tgtEl>
                                          <p:spTgt spid="8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9">
                                            <p:txEl>
                                              <p:pRg st="0" end="0"/>
                                            </p:txEl>
                                          </p:spTgt>
                                        </p:tgtEl>
                                        <p:attrNameLst>
                                          <p:attrName>style.visibility</p:attrName>
                                        </p:attrNameLst>
                                      </p:cBhvr>
                                      <p:to>
                                        <p:strVal val="visible"/>
                                      </p:to>
                                    </p:set>
                                    <p:animEffect transition="in" filter="fade">
                                      <p:cBhvr>
                                        <p:cTn id="22" dur="500"/>
                                        <p:tgtEl>
                                          <p:spTgt spid="87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79">
                                            <p:txEl>
                                              <p:pRg st="1" end="1"/>
                                            </p:txEl>
                                          </p:spTgt>
                                        </p:tgtEl>
                                        <p:attrNameLst>
                                          <p:attrName>style.visibility</p:attrName>
                                        </p:attrNameLst>
                                      </p:cBhvr>
                                      <p:to>
                                        <p:strVal val="visible"/>
                                      </p:to>
                                    </p:set>
                                    <p:animEffect transition="in" filter="fade">
                                      <p:cBhvr>
                                        <p:cTn id="27" dur="500"/>
                                        <p:tgtEl>
                                          <p:spTgt spid="87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5"/>
          <p:cNvSpPr txBox="1">
            <a:spLocks noGrp="1"/>
          </p:cNvSpPr>
          <p:nvPr>
            <p:ph type="title"/>
          </p:nvPr>
        </p:nvSpPr>
        <p:spPr>
          <a:xfrm>
            <a:off x="2057400" y="136525"/>
            <a:ext cx="77724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Wireless Link Characteristics</a:t>
            </a:r>
            <a:endParaRPr/>
          </a:p>
        </p:txBody>
      </p:sp>
      <p:sp>
        <p:nvSpPr>
          <p:cNvPr id="934" name="Google Shape;934;p15"/>
          <p:cNvSpPr txBox="1">
            <a:spLocks noGrp="1"/>
          </p:cNvSpPr>
          <p:nvPr>
            <p:ph type="body" idx="1"/>
          </p:nvPr>
        </p:nvSpPr>
        <p:spPr>
          <a:xfrm>
            <a:off x="1828800" y="1398845"/>
            <a:ext cx="8534400" cy="5197475"/>
          </a:xfrm>
          <a:prstGeom prst="rect">
            <a:avLst/>
          </a:prstGeom>
          <a:noFill/>
          <a:ln>
            <a:noFill/>
          </a:ln>
        </p:spPr>
        <p:txBody>
          <a:bodyPr spcFirstLastPara="1" wrap="square" lIns="91425" tIns="45700" rIns="91425" bIns="45700" anchor="t" anchorCtr="0">
            <a:normAutofit/>
          </a:bodyPr>
          <a:lstStyle/>
          <a:p>
            <a:pPr marL="352425" lvl="0" indent="-222250" algn="l" rtl="0">
              <a:lnSpc>
                <a:spcPct val="80000"/>
              </a:lnSpc>
              <a:spcBef>
                <a:spcPts val="0"/>
              </a:spcBef>
              <a:spcAft>
                <a:spcPts val="0"/>
              </a:spcAft>
              <a:buSzPts val="2800"/>
              <a:buFont typeface="Noto Sans Symbols"/>
              <a:buNone/>
            </a:pPr>
            <a:r>
              <a:rPr lang="en-US" i="1">
                <a:solidFill>
                  <a:srgbClr val="C00000"/>
                </a:solidFill>
                <a:latin typeface="Gill Sans"/>
                <a:ea typeface="Gill Sans"/>
                <a:cs typeface="Gill Sans"/>
                <a:sym typeface="Gill Sans"/>
              </a:rPr>
              <a:t>important </a:t>
            </a:r>
            <a:r>
              <a:rPr lang="en-US">
                <a:latin typeface="Gill Sans"/>
                <a:ea typeface="Gill Sans"/>
                <a:cs typeface="Gill Sans"/>
                <a:sym typeface="Gill Sans"/>
              </a:rPr>
              <a:t>differences from wired link ….</a:t>
            </a:r>
            <a:endParaRPr/>
          </a:p>
          <a:p>
            <a:pPr marL="352425" lvl="0" indent="-222250" algn="l" rtl="0">
              <a:lnSpc>
                <a:spcPct val="80000"/>
              </a:lnSpc>
              <a:spcBef>
                <a:spcPts val="1000"/>
              </a:spcBef>
              <a:spcAft>
                <a:spcPts val="0"/>
              </a:spcAft>
              <a:buSzPts val="2400"/>
              <a:buFont typeface="Noto Sans Symbols"/>
              <a:buNone/>
            </a:pPr>
            <a:endParaRPr sz="2400">
              <a:latin typeface="Gill Sans"/>
              <a:ea typeface="Gill Sans"/>
              <a:cs typeface="Gill Sans"/>
              <a:sym typeface="Gill Sans"/>
            </a:endParaRPr>
          </a:p>
          <a:p>
            <a:pPr marL="695325" lvl="1" indent="-231775" algn="l" rtl="0">
              <a:lnSpc>
                <a:spcPct val="80000"/>
              </a:lnSpc>
              <a:spcBef>
                <a:spcPts val="500"/>
              </a:spcBef>
              <a:spcAft>
                <a:spcPts val="0"/>
              </a:spcAft>
              <a:buSzPts val="2600"/>
              <a:buFont typeface="Noto Sans Symbols"/>
              <a:buChar char="▪"/>
            </a:pPr>
            <a:r>
              <a:rPr lang="en-US" sz="2600" i="1">
                <a:solidFill>
                  <a:srgbClr val="C00000"/>
                </a:solidFill>
                <a:latin typeface="Gill Sans"/>
                <a:ea typeface="Gill Sans"/>
                <a:cs typeface="Gill Sans"/>
                <a:sym typeface="Gill Sans"/>
              </a:rPr>
              <a:t>decreased signal strength: </a:t>
            </a:r>
            <a:r>
              <a:rPr lang="en-US" sz="2600">
                <a:latin typeface="Gill Sans"/>
                <a:ea typeface="Gill Sans"/>
                <a:cs typeface="Gill Sans"/>
                <a:sym typeface="Gill Sans"/>
              </a:rPr>
              <a:t>radio signal attenuates as it propagates through matter (path loss)</a:t>
            </a:r>
            <a:endParaRPr/>
          </a:p>
          <a:p>
            <a:pPr marL="695325" lvl="1" indent="-231775" algn="l" rtl="0">
              <a:lnSpc>
                <a:spcPct val="80000"/>
              </a:lnSpc>
              <a:spcBef>
                <a:spcPts val="500"/>
              </a:spcBef>
              <a:spcAft>
                <a:spcPts val="0"/>
              </a:spcAft>
              <a:buSzPts val="2600"/>
              <a:buFont typeface="Noto Sans Symbols"/>
              <a:buChar char="▪"/>
            </a:pPr>
            <a:r>
              <a:rPr lang="en-US" sz="2600" i="1">
                <a:solidFill>
                  <a:srgbClr val="C00000"/>
                </a:solidFill>
                <a:latin typeface="Gill Sans"/>
                <a:ea typeface="Gill Sans"/>
                <a:cs typeface="Gill Sans"/>
                <a:sym typeface="Gill Sans"/>
              </a:rPr>
              <a:t>High frequency </a:t>
            </a:r>
            <a:r>
              <a:rPr lang="en-US" sz="2600">
                <a:latin typeface="Gill Sans"/>
                <a:ea typeface="Gill Sans"/>
                <a:cs typeface="Gill Sans"/>
                <a:sym typeface="Gill Sans"/>
              </a:rPr>
              <a:t>🡪 low wavelength 🡪 </a:t>
            </a:r>
            <a:r>
              <a:rPr lang="en-US" sz="2600" i="1">
                <a:solidFill>
                  <a:srgbClr val="C00000"/>
                </a:solidFill>
                <a:latin typeface="Gill Sans"/>
                <a:ea typeface="Gill Sans"/>
                <a:cs typeface="Gill Sans"/>
                <a:sym typeface="Gill Sans"/>
              </a:rPr>
              <a:t>High Path Loss</a:t>
            </a:r>
            <a:endParaRPr/>
          </a:p>
          <a:p>
            <a:pPr marL="695325" lvl="1" indent="-66675" algn="l" rtl="0">
              <a:lnSpc>
                <a:spcPct val="80000"/>
              </a:lnSpc>
              <a:spcBef>
                <a:spcPts val="500"/>
              </a:spcBef>
              <a:spcAft>
                <a:spcPts val="0"/>
              </a:spcAft>
              <a:buSzPts val="2600"/>
              <a:buFont typeface="Noto Sans Symbols"/>
              <a:buNone/>
            </a:pPr>
            <a:endParaRPr sz="2600">
              <a:latin typeface="Gill Sans"/>
              <a:ea typeface="Gill Sans"/>
              <a:cs typeface="Gill Sans"/>
              <a:sym typeface="Gill Sans"/>
            </a:endParaRPr>
          </a:p>
          <a:p>
            <a:pPr marL="352425" lvl="0" indent="-69850" algn="l" rtl="0">
              <a:lnSpc>
                <a:spcPct val="80000"/>
              </a:lnSpc>
              <a:spcBef>
                <a:spcPts val="1000"/>
              </a:spcBef>
              <a:spcAft>
                <a:spcPts val="0"/>
              </a:spcAft>
              <a:buSzPts val="2400"/>
              <a:buNone/>
            </a:pPr>
            <a:endParaRPr sz="2400">
              <a:latin typeface="Gill Sans"/>
              <a:ea typeface="Gill Sans"/>
              <a:cs typeface="Gill Sans"/>
              <a:sym typeface="Gill Sans"/>
            </a:endParaRPr>
          </a:p>
        </p:txBody>
      </p:sp>
      <p:pic>
        <p:nvPicPr>
          <p:cNvPr id="935" name="Google Shape;935;p15" descr="What's the maximum distance a Wi-Fi signal can be reached? - Quora"/>
          <p:cNvPicPr preferRelativeResize="0"/>
          <p:nvPr/>
        </p:nvPicPr>
        <p:blipFill rotWithShape="1">
          <a:blip r:embed="rId3">
            <a:alphaModFix/>
          </a:blip>
          <a:srcRect/>
          <a:stretch/>
        </p:blipFill>
        <p:spPr>
          <a:xfrm>
            <a:off x="5432201" y="3322188"/>
            <a:ext cx="4032302" cy="3535812"/>
          </a:xfrm>
          <a:prstGeom prst="rect">
            <a:avLst/>
          </a:prstGeom>
          <a:noFill/>
          <a:ln>
            <a:noFill/>
          </a:ln>
        </p:spPr>
      </p:pic>
      <p:pic>
        <p:nvPicPr>
          <p:cNvPr id="936" name="Google Shape;936;p15" descr="Wifi Distance and Signal Strength for Android - APK Download"/>
          <p:cNvPicPr preferRelativeResize="0"/>
          <p:nvPr/>
        </p:nvPicPr>
        <p:blipFill rotWithShape="1">
          <a:blip r:embed="rId4">
            <a:alphaModFix/>
          </a:blip>
          <a:srcRect/>
          <a:stretch/>
        </p:blipFill>
        <p:spPr>
          <a:xfrm>
            <a:off x="2604692" y="3322188"/>
            <a:ext cx="1928813" cy="3429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6"/>
          <p:cNvSpPr txBox="1">
            <a:spLocks noGrp="1"/>
          </p:cNvSpPr>
          <p:nvPr>
            <p:ph type="title"/>
          </p:nvPr>
        </p:nvSpPr>
        <p:spPr>
          <a:xfrm>
            <a:off x="2057400" y="136525"/>
            <a:ext cx="77724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Wireless Link Characteristics</a:t>
            </a:r>
            <a:endParaRPr/>
          </a:p>
        </p:txBody>
      </p:sp>
      <p:sp>
        <p:nvSpPr>
          <p:cNvPr id="943" name="Google Shape;943;p16"/>
          <p:cNvSpPr txBox="1">
            <a:spLocks noGrp="1"/>
          </p:cNvSpPr>
          <p:nvPr>
            <p:ph type="body" idx="1"/>
          </p:nvPr>
        </p:nvSpPr>
        <p:spPr>
          <a:xfrm>
            <a:off x="1828800" y="1398845"/>
            <a:ext cx="8534400" cy="5197475"/>
          </a:xfrm>
          <a:prstGeom prst="rect">
            <a:avLst/>
          </a:prstGeom>
          <a:noFill/>
          <a:ln>
            <a:noFill/>
          </a:ln>
        </p:spPr>
        <p:txBody>
          <a:bodyPr spcFirstLastPara="1" wrap="square" lIns="91425" tIns="45700" rIns="91425" bIns="45700" anchor="t" anchorCtr="0">
            <a:normAutofit/>
          </a:bodyPr>
          <a:lstStyle/>
          <a:p>
            <a:pPr marL="352425" lvl="0" indent="-222250" algn="l" rtl="0">
              <a:lnSpc>
                <a:spcPct val="80000"/>
              </a:lnSpc>
              <a:spcBef>
                <a:spcPts val="0"/>
              </a:spcBef>
              <a:spcAft>
                <a:spcPts val="0"/>
              </a:spcAft>
              <a:buSzPts val="2800"/>
              <a:buFont typeface="Noto Sans Symbols"/>
              <a:buNone/>
            </a:pPr>
            <a:r>
              <a:rPr lang="en-US" i="1">
                <a:solidFill>
                  <a:srgbClr val="C00000"/>
                </a:solidFill>
                <a:latin typeface="Gill Sans"/>
                <a:ea typeface="Gill Sans"/>
                <a:cs typeface="Gill Sans"/>
                <a:sym typeface="Gill Sans"/>
              </a:rPr>
              <a:t>important </a:t>
            </a:r>
            <a:r>
              <a:rPr lang="en-US">
                <a:latin typeface="Gill Sans"/>
                <a:ea typeface="Gill Sans"/>
                <a:cs typeface="Gill Sans"/>
                <a:sym typeface="Gill Sans"/>
              </a:rPr>
              <a:t>differences from wired link ….</a:t>
            </a:r>
            <a:endParaRPr/>
          </a:p>
          <a:p>
            <a:pPr marL="352425" lvl="0" indent="-222250" algn="l" rtl="0">
              <a:lnSpc>
                <a:spcPct val="80000"/>
              </a:lnSpc>
              <a:spcBef>
                <a:spcPts val="1000"/>
              </a:spcBef>
              <a:spcAft>
                <a:spcPts val="0"/>
              </a:spcAft>
              <a:buSzPts val="2400"/>
              <a:buFont typeface="Noto Sans Symbols"/>
              <a:buNone/>
            </a:pPr>
            <a:endParaRPr sz="2400">
              <a:latin typeface="Gill Sans"/>
              <a:ea typeface="Gill Sans"/>
              <a:cs typeface="Gill Sans"/>
              <a:sym typeface="Gill Sans"/>
            </a:endParaRPr>
          </a:p>
          <a:p>
            <a:pPr marL="695325" lvl="1" indent="-231775" algn="l" rtl="0">
              <a:lnSpc>
                <a:spcPct val="80000"/>
              </a:lnSpc>
              <a:spcBef>
                <a:spcPts val="500"/>
              </a:spcBef>
              <a:spcAft>
                <a:spcPts val="0"/>
              </a:spcAft>
              <a:buSzPts val="2600"/>
              <a:buFont typeface="Noto Sans Symbols"/>
              <a:buChar char="▪"/>
            </a:pPr>
            <a:r>
              <a:rPr lang="en-US" sz="2600" i="1">
                <a:solidFill>
                  <a:srgbClr val="C00000"/>
                </a:solidFill>
                <a:latin typeface="Gill Sans"/>
                <a:ea typeface="Gill Sans"/>
                <a:cs typeface="Gill Sans"/>
                <a:sym typeface="Gill Sans"/>
              </a:rPr>
              <a:t>interference from other sources: </a:t>
            </a:r>
            <a:endParaRPr/>
          </a:p>
          <a:p>
            <a:pPr marL="1143000" lvl="2" indent="-228600" algn="l" rtl="0">
              <a:lnSpc>
                <a:spcPct val="80000"/>
              </a:lnSpc>
              <a:spcBef>
                <a:spcPts val="500"/>
              </a:spcBef>
              <a:spcAft>
                <a:spcPts val="0"/>
              </a:spcAft>
              <a:buClr>
                <a:schemeClr val="dk1"/>
              </a:buClr>
              <a:buSzPts val="2600"/>
              <a:buFont typeface="Noto Sans Symbols"/>
              <a:buChar char="▪"/>
            </a:pPr>
            <a:r>
              <a:rPr lang="en-US" sz="2600">
                <a:latin typeface="Gill Sans"/>
                <a:ea typeface="Gill Sans"/>
                <a:cs typeface="Gill Sans"/>
                <a:sym typeface="Gill Sans"/>
              </a:rPr>
              <a:t>Two devices connected to WiFi</a:t>
            </a:r>
            <a:endParaRPr sz="2600">
              <a:latin typeface="Gill Sans"/>
              <a:ea typeface="Gill Sans"/>
              <a:cs typeface="Gill Sans"/>
              <a:sym typeface="Gill Sans"/>
            </a:endParaRPr>
          </a:p>
          <a:p>
            <a:pPr marL="1143000" lvl="2" indent="-228600" algn="l" rtl="0">
              <a:lnSpc>
                <a:spcPct val="80000"/>
              </a:lnSpc>
              <a:spcBef>
                <a:spcPts val="500"/>
              </a:spcBef>
              <a:spcAft>
                <a:spcPts val="0"/>
              </a:spcAft>
              <a:buClr>
                <a:schemeClr val="dk1"/>
              </a:buClr>
              <a:buSzPts val="2600"/>
              <a:buFont typeface="Noto Sans Symbols"/>
              <a:buChar char="▪"/>
            </a:pPr>
            <a:r>
              <a:rPr lang="en-US" sz="2600">
                <a:latin typeface="Gill Sans"/>
                <a:ea typeface="Gill Sans"/>
                <a:cs typeface="Gill Sans"/>
                <a:sym typeface="Gill Sans"/>
              </a:rPr>
              <a:t>WiFi &amp; BLE (shared the 2.4GHz channel)</a:t>
            </a:r>
            <a:endParaRPr/>
          </a:p>
          <a:p>
            <a:pPr marL="1143000" lvl="2" indent="-228600" algn="l" rtl="0">
              <a:lnSpc>
                <a:spcPct val="80000"/>
              </a:lnSpc>
              <a:spcBef>
                <a:spcPts val="500"/>
              </a:spcBef>
              <a:spcAft>
                <a:spcPts val="0"/>
              </a:spcAft>
              <a:buClr>
                <a:schemeClr val="dk1"/>
              </a:buClr>
              <a:buSzPts val="2600"/>
              <a:buFont typeface="Noto Sans Symbols"/>
              <a:buChar char="▪"/>
            </a:pPr>
            <a:r>
              <a:rPr lang="en-US" sz="2600">
                <a:latin typeface="Gill Sans"/>
                <a:ea typeface="Gill Sans"/>
                <a:cs typeface="Gill Sans"/>
                <a:sym typeface="Gill Sans"/>
              </a:rPr>
              <a:t>Even WiFi &amp; Microwave Oven!!!</a:t>
            </a:r>
            <a:endParaRPr/>
          </a:p>
          <a:p>
            <a:pPr marL="352425" lvl="0" indent="-69850" algn="l" rtl="0">
              <a:lnSpc>
                <a:spcPct val="80000"/>
              </a:lnSpc>
              <a:spcBef>
                <a:spcPts val="1000"/>
              </a:spcBef>
              <a:spcAft>
                <a:spcPts val="0"/>
              </a:spcAft>
              <a:buSzPts val="2400"/>
              <a:buNone/>
            </a:pPr>
            <a:endParaRPr sz="2400">
              <a:latin typeface="Gill Sans"/>
              <a:ea typeface="Gill Sans"/>
              <a:cs typeface="Gill Sans"/>
              <a:sym typeface="Gill Sans"/>
            </a:endParaRPr>
          </a:p>
        </p:txBody>
      </p:sp>
      <p:pic>
        <p:nvPicPr>
          <p:cNvPr id="944" name="Google Shape;944;p16" descr="Your TV and Microwave Could Be The Reason Your Home WiFi Sucks"/>
          <p:cNvPicPr preferRelativeResize="0"/>
          <p:nvPr/>
        </p:nvPicPr>
        <p:blipFill rotWithShape="1">
          <a:blip r:embed="rId3">
            <a:alphaModFix/>
          </a:blip>
          <a:srcRect/>
          <a:stretch/>
        </p:blipFill>
        <p:spPr>
          <a:xfrm>
            <a:off x="3852709" y="3893434"/>
            <a:ext cx="4486582" cy="28222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7"/>
          <p:cNvSpPr txBox="1">
            <a:spLocks noGrp="1"/>
          </p:cNvSpPr>
          <p:nvPr>
            <p:ph type="title"/>
          </p:nvPr>
        </p:nvSpPr>
        <p:spPr>
          <a:xfrm>
            <a:off x="2057400" y="136525"/>
            <a:ext cx="77724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Wireless Link Characteristics</a:t>
            </a:r>
            <a:endParaRPr/>
          </a:p>
        </p:txBody>
      </p:sp>
      <p:sp>
        <p:nvSpPr>
          <p:cNvPr id="951" name="Google Shape;951;p17"/>
          <p:cNvSpPr txBox="1">
            <a:spLocks noGrp="1"/>
          </p:cNvSpPr>
          <p:nvPr>
            <p:ph type="body" idx="1"/>
          </p:nvPr>
        </p:nvSpPr>
        <p:spPr>
          <a:xfrm>
            <a:off x="1828800" y="1398845"/>
            <a:ext cx="8534400" cy="5197475"/>
          </a:xfrm>
          <a:prstGeom prst="rect">
            <a:avLst/>
          </a:prstGeom>
          <a:noFill/>
          <a:ln>
            <a:noFill/>
          </a:ln>
        </p:spPr>
        <p:txBody>
          <a:bodyPr spcFirstLastPara="1" wrap="square" lIns="91425" tIns="45700" rIns="91425" bIns="45700" anchor="t" anchorCtr="0">
            <a:normAutofit/>
          </a:bodyPr>
          <a:lstStyle/>
          <a:p>
            <a:pPr marL="352425" lvl="0" indent="-222250" algn="l" rtl="0">
              <a:lnSpc>
                <a:spcPct val="80000"/>
              </a:lnSpc>
              <a:spcBef>
                <a:spcPts val="0"/>
              </a:spcBef>
              <a:spcAft>
                <a:spcPts val="0"/>
              </a:spcAft>
              <a:buSzPts val="2800"/>
              <a:buFont typeface="Noto Sans Symbols"/>
              <a:buNone/>
            </a:pPr>
            <a:r>
              <a:rPr lang="en-US" i="1">
                <a:solidFill>
                  <a:srgbClr val="C00000"/>
                </a:solidFill>
                <a:latin typeface="Gill Sans"/>
                <a:ea typeface="Gill Sans"/>
                <a:cs typeface="Gill Sans"/>
                <a:sym typeface="Gill Sans"/>
              </a:rPr>
              <a:t>important </a:t>
            </a:r>
            <a:r>
              <a:rPr lang="en-US">
                <a:latin typeface="Gill Sans"/>
                <a:ea typeface="Gill Sans"/>
                <a:cs typeface="Gill Sans"/>
                <a:sym typeface="Gill Sans"/>
              </a:rPr>
              <a:t>differences from wired link ….</a:t>
            </a:r>
            <a:endParaRPr/>
          </a:p>
          <a:p>
            <a:pPr marL="352425" lvl="0" indent="-222250" algn="l" rtl="0">
              <a:lnSpc>
                <a:spcPct val="80000"/>
              </a:lnSpc>
              <a:spcBef>
                <a:spcPts val="1000"/>
              </a:spcBef>
              <a:spcAft>
                <a:spcPts val="0"/>
              </a:spcAft>
              <a:buSzPts val="2400"/>
              <a:buFont typeface="Noto Sans Symbols"/>
              <a:buNone/>
            </a:pPr>
            <a:endParaRPr sz="2400">
              <a:latin typeface="Gill Sans"/>
              <a:ea typeface="Gill Sans"/>
              <a:cs typeface="Gill Sans"/>
              <a:sym typeface="Gill Sans"/>
            </a:endParaRPr>
          </a:p>
          <a:p>
            <a:pPr marL="695325" lvl="1" indent="-231775" algn="l" rtl="0">
              <a:lnSpc>
                <a:spcPct val="80000"/>
              </a:lnSpc>
              <a:spcBef>
                <a:spcPts val="500"/>
              </a:spcBef>
              <a:spcAft>
                <a:spcPts val="0"/>
              </a:spcAft>
              <a:buSzPts val="2600"/>
              <a:buFont typeface="Noto Sans Symbols"/>
              <a:buChar char="▪"/>
            </a:pPr>
            <a:r>
              <a:rPr lang="en-US" sz="2600" i="1">
                <a:solidFill>
                  <a:srgbClr val="C00000"/>
                </a:solidFill>
                <a:latin typeface="Gill Sans"/>
                <a:ea typeface="Gill Sans"/>
                <a:cs typeface="Gill Sans"/>
                <a:sym typeface="Gill Sans"/>
              </a:rPr>
              <a:t>multipath propagation: </a:t>
            </a:r>
            <a:r>
              <a:rPr lang="en-US" sz="2600">
                <a:latin typeface="Gill Sans"/>
                <a:ea typeface="Gill Sans"/>
                <a:cs typeface="Gill Sans"/>
                <a:sym typeface="Gill Sans"/>
              </a:rPr>
              <a:t>radio signal reflects off objects ground, arriving ad destination at slightly different times</a:t>
            </a:r>
            <a:endParaRPr/>
          </a:p>
          <a:p>
            <a:pPr marL="457200" lvl="1" indent="0" algn="l" rtl="0">
              <a:lnSpc>
                <a:spcPct val="80000"/>
              </a:lnSpc>
              <a:spcBef>
                <a:spcPts val="500"/>
              </a:spcBef>
              <a:spcAft>
                <a:spcPts val="0"/>
              </a:spcAft>
              <a:buSzPts val="2600"/>
              <a:buNone/>
            </a:pPr>
            <a:endParaRPr sz="2600">
              <a:latin typeface="Gill Sans"/>
              <a:ea typeface="Gill Sans"/>
              <a:cs typeface="Gill Sans"/>
              <a:sym typeface="Gill Sans"/>
            </a:endParaRPr>
          </a:p>
          <a:p>
            <a:pPr marL="352425" lvl="0" indent="-69850" algn="l" rtl="0">
              <a:lnSpc>
                <a:spcPct val="80000"/>
              </a:lnSpc>
              <a:spcBef>
                <a:spcPts val="1000"/>
              </a:spcBef>
              <a:spcAft>
                <a:spcPts val="0"/>
              </a:spcAft>
              <a:buSzPts val="2400"/>
              <a:buNone/>
            </a:pPr>
            <a:endParaRPr sz="2400">
              <a:latin typeface="Gill Sans"/>
              <a:ea typeface="Gill Sans"/>
              <a:cs typeface="Gill Sans"/>
              <a:sym typeface="Gill Sans"/>
            </a:endParaRPr>
          </a:p>
        </p:txBody>
      </p:sp>
      <p:pic>
        <p:nvPicPr>
          <p:cNvPr id="952" name="Google Shape;952;p17" descr="Sensors | Free Full-Text | Mitigation of CSI Temporal Phase Rotation with  B2B Calibration Method for Fine-Grained Motion Detection Analysis on  Commodity Wi-Fi Devices | HTML"/>
          <p:cNvPicPr preferRelativeResize="0"/>
          <p:nvPr/>
        </p:nvPicPr>
        <p:blipFill rotWithShape="1">
          <a:blip r:embed="rId3">
            <a:alphaModFix/>
          </a:blip>
          <a:srcRect/>
          <a:stretch/>
        </p:blipFill>
        <p:spPr>
          <a:xfrm>
            <a:off x="6428169" y="3688081"/>
            <a:ext cx="4161662" cy="2653060"/>
          </a:xfrm>
          <a:prstGeom prst="rect">
            <a:avLst/>
          </a:prstGeom>
          <a:noFill/>
          <a:ln>
            <a:noFill/>
          </a:ln>
        </p:spPr>
      </p:pic>
      <p:pic>
        <p:nvPicPr>
          <p:cNvPr id="953" name="Google Shape;953;p17" descr="CDMA - Fading - Tutorialspoint"/>
          <p:cNvPicPr preferRelativeResize="0"/>
          <p:nvPr/>
        </p:nvPicPr>
        <p:blipFill rotWithShape="1">
          <a:blip r:embed="rId4">
            <a:alphaModFix/>
          </a:blip>
          <a:srcRect/>
          <a:stretch/>
        </p:blipFill>
        <p:spPr>
          <a:xfrm>
            <a:off x="1828800" y="3688081"/>
            <a:ext cx="4421766" cy="26530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18"/>
          <p:cNvSpPr txBox="1">
            <a:spLocks noGrp="1"/>
          </p:cNvSpPr>
          <p:nvPr>
            <p:ph type="title"/>
          </p:nvPr>
        </p:nvSpPr>
        <p:spPr>
          <a:xfrm>
            <a:off x="2057400" y="136525"/>
            <a:ext cx="77724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Wireless Link Characteristics</a:t>
            </a:r>
            <a:endParaRPr/>
          </a:p>
        </p:txBody>
      </p:sp>
      <p:sp>
        <p:nvSpPr>
          <p:cNvPr id="960" name="Google Shape;960;p18"/>
          <p:cNvSpPr txBox="1">
            <a:spLocks noGrp="1"/>
          </p:cNvSpPr>
          <p:nvPr>
            <p:ph type="body" idx="1"/>
          </p:nvPr>
        </p:nvSpPr>
        <p:spPr>
          <a:xfrm>
            <a:off x="1828800" y="1398845"/>
            <a:ext cx="8534400" cy="5197475"/>
          </a:xfrm>
          <a:prstGeom prst="rect">
            <a:avLst/>
          </a:prstGeom>
          <a:noFill/>
          <a:ln>
            <a:noFill/>
          </a:ln>
        </p:spPr>
        <p:txBody>
          <a:bodyPr spcFirstLastPara="1" wrap="square" lIns="91425" tIns="45700" rIns="91425" bIns="45700" anchor="t" anchorCtr="0">
            <a:normAutofit/>
          </a:bodyPr>
          <a:lstStyle/>
          <a:p>
            <a:pPr marL="352425" lvl="0" indent="-222250" algn="l" rtl="0">
              <a:lnSpc>
                <a:spcPct val="80000"/>
              </a:lnSpc>
              <a:spcBef>
                <a:spcPts val="0"/>
              </a:spcBef>
              <a:spcAft>
                <a:spcPts val="0"/>
              </a:spcAft>
              <a:buSzPts val="2800"/>
              <a:buFont typeface="Noto Sans Symbols"/>
              <a:buNone/>
            </a:pPr>
            <a:r>
              <a:rPr lang="en-US" i="1">
                <a:solidFill>
                  <a:srgbClr val="C00000"/>
                </a:solidFill>
                <a:latin typeface="Gill Sans"/>
                <a:ea typeface="Gill Sans"/>
                <a:cs typeface="Gill Sans"/>
                <a:sym typeface="Gill Sans"/>
              </a:rPr>
              <a:t>important </a:t>
            </a:r>
            <a:r>
              <a:rPr lang="en-US">
                <a:latin typeface="Gill Sans"/>
                <a:ea typeface="Gill Sans"/>
                <a:cs typeface="Gill Sans"/>
                <a:sym typeface="Gill Sans"/>
              </a:rPr>
              <a:t>differences from wired link ….</a:t>
            </a:r>
            <a:endParaRPr/>
          </a:p>
          <a:p>
            <a:pPr marL="352425" lvl="0" indent="-222250" algn="l" rtl="0">
              <a:lnSpc>
                <a:spcPct val="80000"/>
              </a:lnSpc>
              <a:spcBef>
                <a:spcPts val="1000"/>
              </a:spcBef>
              <a:spcAft>
                <a:spcPts val="0"/>
              </a:spcAft>
              <a:buSzPts val="2400"/>
              <a:buFont typeface="Noto Sans Symbols"/>
              <a:buNone/>
            </a:pPr>
            <a:endParaRPr sz="2400">
              <a:latin typeface="Gill Sans"/>
              <a:ea typeface="Gill Sans"/>
              <a:cs typeface="Gill Sans"/>
              <a:sym typeface="Gill Sans"/>
            </a:endParaRPr>
          </a:p>
          <a:p>
            <a:pPr marL="695325" lvl="1" indent="-231775" algn="l" rtl="0">
              <a:lnSpc>
                <a:spcPct val="80000"/>
              </a:lnSpc>
              <a:spcBef>
                <a:spcPts val="500"/>
              </a:spcBef>
              <a:spcAft>
                <a:spcPts val="0"/>
              </a:spcAft>
              <a:buSzPts val="2600"/>
              <a:buFont typeface="Noto Sans Symbols"/>
              <a:buChar char="▪"/>
            </a:pPr>
            <a:r>
              <a:rPr lang="en-US" sz="2600" i="1">
                <a:solidFill>
                  <a:srgbClr val="C00000"/>
                </a:solidFill>
                <a:latin typeface="Gill Sans"/>
                <a:ea typeface="Gill Sans"/>
                <a:cs typeface="Gill Sans"/>
                <a:sym typeface="Gill Sans"/>
              </a:rPr>
              <a:t>absorption: </a:t>
            </a:r>
            <a:r>
              <a:rPr lang="en-US" sz="2600">
                <a:latin typeface="Gill Sans"/>
                <a:ea typeface="Gill Sans"/>
                <a:cs typeface="Gill Sans"/>
                <a:sym typeface="Gill Sans"/>
              </a:rPr>
              <a:t>radio signal gets weaker passing barriers </a:t>
            </a:r>
            <a:endParaRPr/>
          </a:p>
          <a:p>
            <a:pPr marL="457200" lvl="1" indent="0" algn="l" rtl="0">
              <a:lnSpc>
                <a:spcPct val="80000"/>
              </a:lnSpc>
              <a:spcBef>
                <a:spcPts val="500"/>
              </a:spcBef>
              <a:spcAft>
                <a:spcPts val="0"/>
              </a:spcAft>
              <a:buSzPts val="2600"/>
              <a:buNone/>
            </a:pPr>
            <a:endParaRPr sz="2600">
              <a:latin typeface="Gill Sans"/>
              <a:ea typeface="Gill Sans"/>
              <a:cs typeface="Gill Sans"/>
              <a:sym typeface="Gill Sans"/>
            </a:endParaRPr>
          </a:p>
          <a:p>
            <a:pPr marL="352425" lvl="0" indent="-69850" algn="l" rtl="0">
              <a:lnSpc>
                <a:spcPct val="80000"/>
              </a:lnSpc>
              <a:spcBef>
                <a:spcPts val="1000"/>
              </a:spcBef>
              <a:spcAft>
                <a:spcPts val="0"/>
              </a:spcAft>
              <a:buSzPts val="2400"/>
              <a:buNone/>
            </a:pPr>
            <a:endParaRPr sz="2400">
              <a:latin typeface="Gill Sans"/>
              <a:ea typeface="Gill Sans"/>
              <a:cs typeface="Gill Sans"/>
              <a:sym typeface="Gill Sans"/>
            </a:endParaRPr>
          </a:p>
        </p:txBody>
      </p:sp>
      <p:pic>
        <p:nvPicPr>
          <p:cNvPr id="961" name="Google Shape;961;p18" descr="Why WiFi is Complicated: WiFi Signal Issues - Accolade Wireless"/>
          <p:cNvPicPr preferRelativeResize="0"/>
          <p:nvPr/>
        </p:nvPicPr>
        <p:blipFill rotWithShape="1">
          <a:blip r:embed="rId3">
            <a:alphaModFix/>
          </a:blip>
          <a:srcRect/>
          <a:stretch/>
        </p:blipFill>
        <p:spPr>
          <a:xfrm>
            <a:off x="6541718" y="3779629"/>
            <a:ext cx="4010025" cy="2359490"/>
          </a:xfrm>
          <a:prstGeom prst="rect">
            <a:avLst/>
          </a:prstGeom>
          <a:noFill/>
          <a:ln>
            <a:noFill/>
          </a:ln>
        </p:spPr>
      </p:pic>
      <p:sp>
        <p:nvSpPr>
          <p:cNvPr id="962" name="Google Shape;962;p18" descr="Wi-Fi Router Location | 802.11 Coverage | Electronics Notes"/>
          <p:cNvSpPr/>
          <p:nvPr/>
        </p:nvSpPr>
        <p:spPr>
          <a:xfrm>
            <a:off x="5943600" y="3276600"/>
            <a:ext cx="1708355" cy="170835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63" name="Google Shape;963;p18" descr="Simple &amp; Free Ways to Improve Your WiFi Reception - Knowledgebase - Westnet"/>
          <p:cNvPicPr preferRelativeResize="0"/>
          <p:nvPr/>
        </p:nvPicPr>
        <p:blipFill rotWithShape="1">
          <a:blip r:embed="rId4">
            <a:alphaModFix/>
          </a:blip>
          <a:srcRect/>
          <a:stretch/>
        </p:blipFill>
        <p:spPr>
          <a:xfrm>
            <a:off x="1995489" y="3067665"/>
            <a:ext cx="4546228" cy="36855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19"/>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link characteristics (2)</a:t>
            </a:r>
            <a:endParaRPr/>
          </a:p>
        </p:txBody>
      </p:sp>
      <p:grpSp>
        <p:nvGrpSpPr>
          <p:cNvPr id="970" name="Google Shape;970;p19"/>
          <p:cNvGrpSpPr/>
          <p:nvPr/>
        </p:nvGrpSpPr>
        <p:grpSpPr>
          <a:xfrm>
            <a:off x="3491706" y="2438400"/>
            <a:ext cx="627062" cy="642937"/>
            <a:chOff x="313" y="1497"/>
            <a:chExt cx="1152" cy="1014"/>
          </a:xfrm>
        </p:grpSpPr>
        <p:pic>
          <p:nvPicPr>
            <p:cNvPr id="971" name="Google Shape;971;p1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972" name="Google Shape;972;p1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sp>
        <p:nvSpPr>
          <p:cNvPr id="973" name="Google Shape;973;p19"/>
          <p:cNvSpPr txBox="1"/>
          <p:nvPr/>
        </p:nvSpPr>
        <p:spPr>
          <a:xfrm>
            <a:off x="793750" y="1150938"/>
            <a:ext cx="10941050" cy="11176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None/>
            </a:pPr>
            <a:r>
              <a:rPr lang="en-US" sz="2800">
                <a:solidFill>
                  <a:schemeClr val="dk1"/>
                </a:solidFill>
                <a:latin typeface="Calibri"/>
                <a:ea typeface="Calibri"/>
                <a:cs typeface="Calibri"/>
                <a:sym typeface="Calibri"/>
              </a:rPr>
              <a:t>Multiple wireless senders, receivers create additional problems (beyond multiple access):</a:t>
            </a:r>
            <a:endParaRPr/>
          </a:p>
        </p:txBody>
      </p:sp>
      <p:sp>
        <p:nvSpPr>
          <p:cNvPr id="974" name="Google Shape;974;p19"/>
          <p:cNvSpPr/>
          <p:nvPr/>
        </p:nvSpPr>
        <p:spPr>
          <a:xfrm>
            <a:off x="2026443" y="2281237"/>
            <a:ext cx="2020888" cy="1085850"/>
          </a:xfrm>
          <a:custGeom>
            <a:avLst/>
            <a:gdLst/>
            <a:ahLst/>
            <a:cxnLst/>
            <a:rect l="l" t="t" r="r" b="b"/>
            <a:pathLst>
              <a:path w="1273" h="684" extrusionOk="0">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a:gsLst>
              <a:gs pos="0">
                <a:srgbClr val="FFFFFF"/>
              </a:gs>
              <a:gs pos="100000">
                <a:srgbClr val="00CC66"/>
              </a:gs>
            </a:gsLst>
            <a:lin ang="5400000" scaled="0"/>
          </a:gra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cxnSp>
        <p:nvCxnSpPr>
          <p:cNvPr id="975" name="Google Shape;975;p19"/>
          <p:cNvCxnSpPr/>
          <p:nvPr/>
        </p:nvCxnSpPr>
        <p:spPr>
          <a:xfrm rot="10800000" flipH="1">
            <a:off x="3299618" y="3495675"/>
            <a:ext cx="998538" cy="169862"/>
          </a:xfrm>
          <a:prstGeom prst="straightConnector1">
            <a:avLst/>
          </a:prstGeom>
          <a:noFill/>
          <a:ln w="38100" cap="flat" cmpd="sng">
            <a:solidFill>
              <a:srgbClr val="FF0000"/>
            </a:solidFill>
            <a:prstDash val="solid"/>
            <a:round/>
            <a:headEnd type="triangle" w="med" len="med"/>
            <a:tailEnd type="triangle" w="med" len="med"/>
          </a:ln>
        </p:spPr>
      </p:cxnSp>
      <p:cxnSp>
        <p:nvCxnSpPr>
          <p:cNvPr id="976" name="Google Shape;976;p19"/>
          <p:cNvCxnSpPr/>
          <p:nvPr/>
        </p:nvCxnSpPr>
        <p:spPr>
          <a:xfrm>
            <a:off x="3972718" y="3016250"/>
            <a:ext cx="407988" cy="322262"/>
          </a:xfrm>
          <a:prstGeom prst="straightConnector1">
            <a:avLst/>
          </a:prstGeom>
          <a:noFill/>
          <a:ln w="38100" cap="flat" cmpd="sng">
            <a:solidFill>
              <a:srgbClr val="FF0000"/>
            </a:solidFill>
            <a:prstDash val="solid"/>
            <a:round/>
            <a:headEnd type="triangle" w="med" len="med"/>
            <a:tailEnd type="triangle" w="med" len="med"/>
          </a:ln>
        </p:spPr>
      </p:cxnSp>
      <p:sp>
        <p:nvSpPr>
          <p:cNvPr id="977" name="Google Shape;977;p19"/>
          <p:cNvSpPr txBox="1"/>
          <p:nvPr/>
        </p:nvSpPr>
        <p:spPr>
          <a:xfrm>
            <a:off x="2418556" y="3387725"/>
            <a:ext cx="350837"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A</a:t>
            </a:r>
            <a:endParaRPr/>
          </a:p>
        </p:txBody>
      </p:sp>
      <p:sp>
        <p:nvSpPr>
          <p:cNvPr id="978" name="Google Shape;978;p19"/>
          <p:cNvSpPr txBox="1"/>
          <p:nvPr/>
        </p:nvSpPr>
        <p:spPr>
          <a:xfrm>
            <a:off x="4891881" y="3160712"/>
            <a:ext cx="33813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B</a:t>
            </a:r>
            <a:endParaRPr/>
          </a:p>
        </p:txBody>
      </p:sp>
      <p:sp>
        <p:nvSpPr>
          <p:cNvPr id="979" name="Google Shape;979;p19"/>
          <p:cNvSpPr txBox="1"/>
          <p:nvPr/>
        </p:nvSpPr>
        <p:spPr>
          <a:xfrm>
            <a:off x="4069556" y="2455862"/>
            <a:ext cx="350837"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a:t>
            </a:r>
            <a:endParaRPr/>
          </a:p>
        </p:txBody>
      </p:sp>
      <p:sp>
        <p:nvSpPr>
          <p:cNvPr id="980" name="Google Shape;980;p19"/>
          <p:cNvSpPr/>
          <p:nvPr/>
        </p:nvSpPr>
        <p:spPr>
          <a:xfrm>
            <a:off x="1092200" y="4246562"/>
            <a:ext cx="5372099" cy="22415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2100"/>
              <a:buFont typeface="Noto Sans Symbols"/>
              <a:buNone/>
            </a:pPr>
            <a:r>
              <a:rPr lang="en-US" sz="2800">
                <a:solidFill>
                  <a:srgbClr val="C00000"/>
                </a:solidFill>
                <a:latin typeface="Calibri"/>
                <a:ea typeface="Calibri"/>
                <a:cs typeface="Calibri"/>
                <a:sym typeface="Calibri"/>
              </a:rPr>
              <a:t>Hidden terminal problem</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rgbClr val="000000"/>
                </a:solidFill>
                <a:latin typeface="Calibri"/>
                <a:ea typeface="Calibri"/>
                <a:cs typeface="Calibri"/>
                <a:sym typeface="Calibri"/>
              </a:rPr>
              <a:t>B, A hear each other</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rgbClr val="000000"/>
                </a:solidFill>
                <a:latin typeface="Calibri"/>
                <a:ea typeface="Calibri"/>
                <a:cs typeface="Calibri"/>
                <a:sym typeface="Calibri"/>
              </a:rPr>
              <a:t>B, C hear each other</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rgbClr val="000000"/>
                </a:solidFill>
                <a:latin typeface="Calibri"/>
                <a:ea typeface="Calibri"/>
                <a:cs typeface="Calibri"/>
                <a:sym typeface="Calibri"/>
              </a:rPr>
              <a:t>A, C can not hear each other means A, C unaware of their interference at B</a:t>
            </a:r>
            <a:endParaRPr/>
          </a:p>
          <a:p>
            <a:pPr marL="342900" marR="0" lvl="0" indent="-247650" algn="l" rtl="0">
              <a:lnSpc>
                <a:spcPct val="90000"/>
              </a:lnSpc>
              <a:spcBef>
                <a:spcPts val="400"/>
              </a:spcBef>
              <a:spcAft>
                <a:spcPts val="0"/>
              </a:spcAft>
              <a:buClr>
                <a:srgbClr val="000099"/>
              </a:buClr>
              <a:buSzPts val="1500"/>
              <a:buFont typeface="Noto Sans Symbols"/>
              <a:buNone/>
            </a:pPr>
            <a:endParaRPr sz="2000">
              <a:solidFill>
                <a:srgbClr val="000000"/>
              </a:solidFill>
              <a:latin typeface="Arial"/>
              <a:ea typeface="Arial"/>
              <a:cs typeface="Arial"/>
              <a:sym typeface="Arial"/>
            </a:endParaRPr>
          </a:p>
        </p:txBody>
      </p:sp>
      <p:sp>
        <p:nvSpPr>
          <p:cNvPr id="981" name="Google Shape;981;p19"/>
          <p:cNvSpPr txBox="1"/>
          <p:nvPr/>
        </p:nvSpPr>
        <p:spPr>
          <a:xfrm>
            <a:off x="7153275" y="2127250"/>
            <a:ext cx="35083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Arial"/>
                <a:ea typeface="Arial"/>
                <a:cs typeface="Arial"/>
                <a:sym typeface="Arial"/>
              </a:rPr>
              <a:t>A</a:t>
            </a:r>
            <a:endParaRPr/>
          </a:p>
        </p:txBody>
      </p:sp>
      <p:sp>
        <p:nvSpPr>
          <p:cNvPr id="982" name="Google Shape;982;p19"/>
          <p:cNvSpPr txBox="1"/>
          <p:nvPr/>
        </p:nvSpPr>
        <p:spPr>
          <a:xfrm>
            <a:off x="9063038" y="2124075"/>
            <a:ext cx="328612"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B</a:t>
            </a:r>
            <a:endParaRPr/>
          </a:p>
        </p:txBody>
      </p:sp>
      <p:sp>
        <p:nvSpPr>
          <p:cNvPr id="983" name="Google Shape;983;p19"/>
          <p:cNvSpPr txBox="1"/>
          <p:nvPr/>
        </p:nvSpPr>
        <p:spPr>
          <a:xfrm>
            <a:off x="10244138" y="2166938"/>
            <a:ext cx="350837" cy="3698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C</a:t>
            </a:r>
            <a:endParaRPr/>
          </a:p>
        </p:txBody>
      </p:sp>
      <p:sp>
        <p:nvSpPr>
          <p:cNvPr id="984" name="Google Shape;984;p19"/>
          <p:cNvSpPr txBox="1"/>
          <p:nvPr/>
        </p:nvSpPr>
        <p:spPr>
          <a:xfrm>
            <a:off x="7226300" y="2954338"/>
            <a:ext cx="936625"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FF0000"/>
                </a:solidFill>
                <a:latin typeface="Arial"/>
                <a:ea typeface="Arial"/>
                <a:cs typeface="Arial"/>
                <a:sym typeface="Arial"/>
              </a:rPr>
              <a:t>A’s signal</a:t>
            </a:r>
            <a:endParaRPr/>
          </a:p>
          <a:p>
            <a:pPr marL="0" marR="0" lvl="0" indent="0" algn="l" rtl="0">
              <a:spcBef>
                <a:spcPts val="0"/>
              </a:spcBef>
              <a:spcAft>
                <a:spcPts val="0"/>
              </a:spcAft>
              <a:buNone/>
            </a:pPr>
            <a:r>
              <a:rPr lang="en-US" sz="1400">
                <a:solidFill>
                  <a:srgbClr val="FF0000"/>
                </a:solidFill>
                <a:latin typeface="Arial"/>
                <a:ea typeface="Arial"/>
                <a:cs typeface="Arial"/>
                <a:sym typeface="Arial"/>
              </a:rPr>
              <a:t>strength</a:t>
            </a:r>
            <a:endParaRPr/>
          </a:p>
        </p:txBody>
      </p:sp>
      <p:cxnSp>
        <p:nvCxnSpPr>
          <p:cNvPr id="985" name="Google Shape;985;p19"/>
          <p:cNvCxnSpPr/>
          <p:nvPr/>
        </p:nvCxnSpPr>
        <p:spPr>
          <a:xfrm>
            <a:off x="7288213" y="3983038"/>
            <a:ext cx="3263900" cy="0"/>
          </a:xfrm>
          <a:prstGeom prst="straightConnector1">
            <a:avLst/>
          </a:prstGeom>
          <a:noFill/>
          <a:ln w="9525" cap="flat" cmpd="sng">
            <a:solidFill>
              <a:srgbClr val="000000"/>
            </a:solidFill>
            <a:prstDash val="solid"/>
            <a:round/>
            <a:headEnd type="none" w="med" len="med"/>
            <a:tailEnd type="none" w="med" len="med"/>
          </a:ln>
        </p:spPr>
      </p:cxnSp>
      <p:cxnSp>
        <p:nvCxnSpPr>
          <p:cNvPr id="986" name="Google Shape;986;p19"/>
          <p:cNvCxnSpPr/>
          <p:nvPr/>
        </p:nvCxnSpPr>
        <p:spPr>
          <a:xfrm>
            <a:off x="7234238" y="2803525"/>
            <a:ext cx="0" cy="1138238"/>
          </a:xfrm>
          <a:prstGeom prst="straightConnector1">
            <a:avLst/>
          </a:prstGeom>
          <a:noFill/>
          <a:ln w="9525" cap="flat" cmpd="sng">
            <a:solidFill>
              <a:srgbClr val="000000"/>
            </a:solidFill>
            <a:prstDash val="solid"/>
            <a:round/>
            <a:headEnd type="none" w="med" len="med"/>
            <a:tailEnd type="none" w="med" len="med"/>
          </a:ln>
        </p:spPr>
      </p:cxnSp>
      <p:sp>
        <p:nvSpPr>
          <p:cNvPr id="987" name="Google Shape;987;p19"/>
          <p:cNvSpPr/>
          <p:nvPr/>
        </p:nvSpPr>
        <p:spPr>
          <a:xfrm>
            <a:off x="7316788" y="2859088"/>
            <a:ext cx="2995612" cy="1081087"/>
          </a:xfrm>
          <a:custGeom>
            <a:avLst/>
            <a:gdLst/>
            <a:ahLst/>
            <a:cxnLst/>
            <a:rect l="l" t="t" r="r" b="b"/>
            <a:pathLst>
              <a:path w="1887" h="681" extrusionOk="0">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988" name="Google Shape;988;p19"/>
          <p:cNvSpPr txBox="1"/>
          <p:nvPr/>
        </p:nvSpPr>
        <p:spPr>
          <a:xfrm>
            <a:off x="8572500" y="3946525"/>
            <a:ext cx="593725"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Arial"/>
                <a:ea typeface="Arial"/>
                <a:cs typeface="Arial"/>
                <a:sym typeface="Arial"/>
              </a:rPr>
              <a:t>space</a:t>
            </a:r>
            <a:endParaRPr/>
          </a:p>
        </p:txBody>
      </p:sp>
      <p:sp>
        <p:nvSpPr>
          <p:cNvPr id="989" name="Google Shape;989;p19"/>
          <p:cNvSpPr/>
          <p:nvPr/>
        </p:nvSpPr>
        <p:spPr>
          <a:xfrm flipH="1">
            <a:off x="7412038" y="2828925"/>
            <a:ext cx="2995612" cy="1081088"/>
          </a:xfrm>
          <a:custGeom>
            <a:avLst/>
            <a:gdLst/>
            <a:ahLst/>
            <a:cxnLst/>
            <a:rect l="l" t="t" r="r" b="b"/>
            <a:pathLst>
              <a:path w="1887" h="681" extrusionOk="0">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3333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990" name="Google Shape;990;p19"/>
          <p:cNvSpPr txBox="1"/>
          <p:nvPr/>
        </p:nvSpPr>
        <p:spPr>
          <a:xfrm>
            <a:off x="9853613" y="2882900"/>
            <a:ext cx="958850" cy="523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rgbClr val="3333CC"/>
                </a:solidFill>
                <a:latin typeface="Arial"/>
                <a:ea typeface="Arial"/>
                <a:cs typeface="Arial"/>
                <a:sym typeface="Arial"/>
              </a:rPr>
              <a:t>C’s signal</a:t>
            </a:r>
            <a:endParaRPr/>
          </a:p>
          <a:p>
            <a:pPr marL="0" marR="0" lvl="0" indent="0" algn="l" rtl="0">
              <a:spcBef>
                <a:spcPts val="0"/>
              </a:spcBef>
              <a:spcAft>
                <a:spcPts val="0"/>
              </a:spcAft>
              <a:buNone/>
            </a:pPr>
            <a:r>
              <a:rPr lang="en-US" sz="1400">
                <a:solidFill>
                  <a:srgbClr val="3333CC"/>
                </a:solidFill>
                <a:latin typeface="Arial"/>
                <a:ea typeface="Arial"/>
                <a:cs typeface="Arial"/>
                <a:sym typeface="Arial"/>
              </a:rPr>
              <a:t>strength</a:t>
            </a:r>
            <a:endParaRPr/>
          </a:p>
        </p:txBody>
      </p:sp>
      <p:cxnSp>
        <p:nvCxnSpPr>
          <p:cNvPr id="991" name="Google Shape;991;p19"/>
          <p:cNvCxnSpPr/>
          <p:nvPr/>
        </p:nvCxnSpPr>
        <p:spPr>
          <a:xfrm flipH="1">
            <a:off x="7613650" y="2690813"/>
            <a:ext cx="26988" cy="1263650"/>
          </a:xfrm>
          <a:prstGeom prst="straightConnector1">
            <a:avLst/>
          </a:prstGeom>
          <a:noFill/>
          <a:ln w="9525" cap="flat" cmpd="sng">
            <a:solidFill>
              <a:srgbClr val="000000"/>
            </a:solidFill>
            <a:prstDash val="dot"/>
            <a:round/>
            <a:headEnd type="none" w="med" len="med"/>
            <a:tailEnd type="none" w="med" len="med"/>
          </a:ln>
        </p:spPr>
      </p:cxnSp>
      <p:cxnSp>
        <p:nvCxnSpPr>
          <p:cNvPr id="992" name="Google Shape;992;p19"/>
          <p:cNvCxnSpPr/>
          <p:nvPr/>
        </p:nvCxnSpPr>
        <p:spPr>
          <a:xfrm>
            <a:off x="8834438" y="2759075"/>
            <a:ext cx="0" cy="1208088"/>
          </a:xfrm>
          <a:prstGeom prst="straightConnector1">
            <a:avLst/>
          </a:prstGeom>
          <a:noFill/>
          <a:ln w="9525" cap="flat" cmpd="sng">
            <a:solidFill>
              <a:srgbClr val="000000"/>
            </a:solidFill>
            <a:prstDash val="dot"/>
            <a:round/>
            <a:headEnd type="none" w="med" len="med"/>
            <a:tailEnd type="none" w="med" len="med"/>
          </a:ln>
        </p:spPr>
      </p:cxnSp>
      <p:cxnSp>
        <p:nvCxnSpPr>
          <p:cNvPr id="993" name="Google Shape;993;p19"/>
          <p:cNvCxnSpPr/>
          <p:nvPr/>
        </p:nvCxnSpPr>
        <p:spPr>
          <a:xfrm>
            <a:off x="9915525" y="2743200"/>
            <a:ext cx="0" cy="1181100"/>
          </a:xfrm>
          <a:prstGeom prst="straightConnector1">
            <a:avLst/>
          </a:prstGeom>
          <a:noFill/>
          <a:ln w="9525" cap="flat" cmpd="sng">
            <a:solidFill>
              <a:srgbClr val="000000"/>
            </a:solidFill>
            <a:prstDash val="dot"/>
            <a:round/>
            <a:headEnd type="none" w="med" len="med"/>
            <a:tailEnd type="none" w="med" len="med"/>
          </a:ln>
        </p:spPr>
      </p:cxnSp>
      <p:grpSp>
        <p:nvGrpSpPr>
          <p:cNvPr id="994" name="Google Shape;994;p19"/>
          <p:cNvGrpSpPr/>
          <p:nvPr/>
        </p:nvGrpSpPr>
        <p:grpSpPr>
          <a:xfrm>
            <a:off x="4253706" y="2987675"/>
            <a:ext cx="627062" cy="642937"/>
            <a:chOff x="313" y="1497"/>
            <a:chExt cx="1152" cy="1014"/>
          </a:xfrm>
        </p:grpSpPr>
        <p:pic>
          <p:nvPicPr>
            <p:cNvPr id="995" name="Google Shape;995;p1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996" name="Google Shape;996;p1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997" name="Google Shape;997;p19"/>
          <p:cNvGrpSpPr/>
          <p:nvPr/>
        </p:nvGrpSpPr>
        <p:grpSpPr>
          <a:xfrm>
            <a:off x="2729706" y="3128962"/>
            <a:ext cx="627062" cy="644525"/>
            <a:chOff x="313" y="1497"/>
            <a:chExt cx="1152" cy="1014"/>
          </a:xfrm>
        </p:grpSpPr>
        <p:pic>
          <p:nvPicPr>
            <p:cNvPr id="998" name="Google Shape;998;p1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999" name="Google Shape;999;p1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1000" name="Google Shape;1000;p19"/>
          <p:cNvGrpSpPr/>
          <p:nvPr/>
        </p:nvGrpSpPr>
        <p:grpSpPr>
          <a:xfrm>
            <a:off x="7340600" y="1989138"/>
            <a:ext cx="627063" cy="642937"/>
            <a:chOff x="313" y="1497"/>
            <a:chExt cx="1152" cy="1014"/>
          </a:xfrm>
        </p:grpSpPr>
        <p:pic>
          <p:nvPicPr>
            <p:cNvPr id="1001" name="Google Shape;1001;p1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002" name="Google Shape;1002;p1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1003" name="Google Shape;1003;p19"/>
          <p:cNvGrpSpPr/>
          <p:nvPr/>
        </p:nvGrpSpPr>
        <p:grpSpPr>
          <a:xfrm>
            <a:off x="8529638" y="2028825"/>
            <a:ext cx="627062" cy="644525"/>
            <a:chOff x="313" y="1497"/>
            <a:chExt cx="1152" cy="1014"/>
          </a:xfrm>
        </p:grpSpPr>
        <p:pic>
          <p:nvPicPr>
            <p:cNvPr id="1004" name="Google Shape;1004;p1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005" name="Google Shape;1005;p1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1006" name="Google Shape;1006;p19"/>
          <p:cNvGrpSpPr/>
          <p:nvPr/>
        </p:nvGrpSpPr>
        <p:grpSpPr>
          <a:xfrm>
            <a:off x="9605963" y="1958975"/>
            <a:ext cx="627062" cy="642938"/>
            <a:chOff x="313" y="1497"/>
            <a:chExt cx="1152" cy="1014"/>
          </a:xfrm>
        </p:grpSpPr>
        <p:pic>
          <p:nvPicPr>
            <p:cNvPr id="1007" name="Google Shape;1007;p1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008" name="Google Shape;1008;p1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sp>
        <p:nvSpPr>
          <p:cNvPr id="1009" name="Google Shape;1009;p19"/>
          <p:cNvSpPr/>
          <p:nvPr/>
        </p:nvSpPr>
        <p:spPr>
          <a:xfrm>
            <a:off x="7167563" y="4292600"/>
            <a:ext cx="4884737" cy="2075979"/>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1800"/>
              <a:buFont typeface="Noto Sans Symbols"/>
              <a:buNone/>
            </a:pPr>
            <a:r>
              <a:rPr lang="en-US" sz="2400">
                <a:solidFill>
                  <a:srgbClr val="C00000"/>
                </a:solidFill>
                <a:latin typeface="Calibri"/>
                <a:ea typeface="Calibri"/>
                <a:cs typeface="Calibri"/>
                <a:sym typeface="Calibri"/>
              </a:rPr>
              <a:t>Signal attenuation:</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B, A hear each other</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B, C hear each other</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A, C can not hear each other interfering at B</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81"/>
                                        </p:tgtEl>
                                        <p:attrNameLst>
                                          <p:attrName>style.visibility</p:attrName>
                                        </p:attrNameLst>
                                      </p:cBhvr>
                                      <p:to>
                                        <p:strVal val="visible"/>
                                      </p:to>
                                    </p:set>
                                    <p:animEffect transition="in" filter="fade">
                                      <p:cBhvr>
                                        <p:cTn id="7" dur="500"/>
                                        <p:tgtEl>
                                          <p:spTgt spid="981"/>
                                        </p:tgtEl>
                                      </p:cBhvr>
                                    </p:animEffect>
                                  </p:childTnLst>
                                </p:cTn>
                              </p:par>
                              <p:par>
                                <p:cTn id="8" presetID="10" presetClass="entr" presetSubtype="0" fill="hold" nodeType="withEffect">
                                  <p:stCondLst>
                                    <p:cond delay="0"/>
                                  </p:stCondLst>
                                  <p:childTnLst>
                                    <p:set>
                                      <p:cBhvr>
                                        <p:cTn id="9" dur="1" fill="hold">
                                          <p:stCondLst>
                                            <p:cond delay="0"/>
                                          </p:stCondLst>
                                        </p:cTn>
                                        <p:tgtEl>
                                          <p:spTgt spid="982"/>
                                        </p:tgtEl>
                                        <p:attrNameLst>
                                          <p:attrName>style.visibility</p:attrName>
                                        </p:attrNameLst>
                                      </p:cBhvr>
                                      <p:to>
                                        <p:strVal val="visible"/>
                                      </p:to>
                                    </p:set>
                                    <p:animEffect transition="in" filter="fade">
                                      <p:cBhvr>
                                        <p:cTn id="10" dur="500"/>
                                        <p:tgtEl>
                                          <p:spTgt spid="982"/>
                                        </p:tgtEl>
                                      </p:cBhvr>
                                    </p:animEffect>
                                  </p:childTnLst>
                                </p:cTn>
                              </p:par>
                              <p:par>
                                <p:cTn id="11" presetID="10" presetClass="entr" presetSubtype="0" fill="hold" nodeType="withEffect">
                                  <p:stCondLst>
                                    <p:cond delay="0"/>
                                  </p:stCondLst>
                                  <p:childTnLst>
                                    <p:set>
                                      <p:cBhvr>
                                        <p:cTn id="12" dur="1" fill="hold">
                                          <p:stCondLst>
                                            <p:cond delay="0"/>
                                          </p:stCondLst>
                                        </p:cTn>
                                        <p:tgtEl>
                                          <p:spTgt spid="983"/>
                                        </p:tgtEl>
                                        <p:attrNameLst>
                                          <p:attrName>style.visibility</p:attrName>
                                        </p:attrNameLst>
                                      </p:cBhvr>
                                      <p:to>
                                        <p:strVal val="visible"/>
                                      </p:to>
                                    </p:set>
                                    <p:animEffect transition="in" filter="fade">
                                      <p:cBhvr>
                                        <p:cTn id="13" dur="500"/>
                                        <p:tgtEl>
                                          <p:spTgt spid="983"/>
                                        </p:tgtEl>
                                      </p:cBhvr>
                                    </p:animEffect>
                                  </p:childTnLst>
                                </p:cTn>
                              </p:par>
                              <p:par>
                                <p:cTn id="14" presetID="10" presetClass="entr" presetSubtype="0" fill="hold" nodeType="withEffect">
                                  <p:stCondLst>
                                    <p:cond delay="0"/>
                                  </p:stCondLst>
                                  <p:childTnLst>
                                    <p:set>
                                      <p:cBhvr>
                                        <p:cTn id="15" dur="1" fill="hold">
                                          <p:stCondLst>
                                            <p:cond delay="0"/>
                                          </p:stCondLst>
                                        </p:cTn>
                                        <p:tgtEl>
                                          <p:spTgt spid="984"/>
                                        </p:tgtEl>
                                        <p:attrNameLst>
                                          <p:attrName>style.visibility</p:attrName>
                                        </p:attrNameLst>
                                      </p:cBhvr>
                                      <p:to>
                                        <p:strVal val="visible"/>
                                      </p:to>
                                    </p:set>
                                    <p:animEffect transition="in" filter="fade">
                                      <p:cBhvr>
                                        <p:cTn id="16" dur="500"/>
                                        <p:tgtEl>
                                          <p:spTgt spid="984"/>
                                        </p:tgtEl>
                                      </p:cBhvr>
                                    </p:animEffect>
                                  </p:childTnLst>
                                </p:cTn>
                              </p:par>
                              <p:par>
                                <p:cTn id="17" presetID="10" presetClass="entr" presetSubtype="0" fill="hold" nodeType="withEffect">
                                  <p:stCondLst>
                                    <p:cond delay="0"/>
                                  </p:stCondLst>
                                  <p:childTnLst>
                                    <p:set>
                                      <p:cBhvr>
                                        <p:cTn id="18" dur="1" fill="hold">
                                          <p:stCondLst>
                                            <p:cond delay="0"/>
                                          </p:stCondLst>
                                        </p:cTn>
                                        <p:tgtEl>
                                          <p:spTgt spid="985"/>
                                        </p:tgtEl>
                                        <p:attrNameLst>
                                          <p:attrName>style.visibility</p:attrName>
                                        </p:attrNameLst>
                                      </p:cBhvr>
                                      <p:to>
                                        <p:strVal val="visible"/>
                                      </p:to>
                                    </p:set>
                                    <p:animEffect transition="in" filter="fade">
                                      <p:cBhvr>
                                        <p:cTn id="19" dur="500"/>
                                        <p:tgtEl>
                                          <p:spTgt spid="985"/>
                                        </p:tgtEl>
                                      </p:cBhvr>
                                    </p:animEffect>
                                  </p:childTnLst>
                                </p:cTn>
                              </p:par>
                              <p:par>
                                <p:cTn id="20" presetID="10" presetClass="entr" presetSubtype="0" fill="hold" nodeType="withEffect">
                                  <p:stCondLst>
                                    <p:cond delay="0"/>
                                  </p:stCondLst>
                                  <p:childTnLst>
                                    <p:set>
                                      <p:cBhvr>
                                        <p:cTn id="21" dur="1" fill="hold">
                                          <p:stCondLst>
                                            <p:cond delay="0"/>
                                          </p:stCondLst>
                                        </p:cTn>
                                        <p:tgtEl>
                                          <p:spTgt spid="986"/>
                                        </p:tgtEl>
                                        <p:attrNameLst>
                                          <p:attrName>style.visibility</p:attrName>
                                        </p:attrNameLst>
                                      </p:cBhvr>
                                      <p:to>
                                        <p:strVal val="visible"/>
                                      </p:to>
                                    </p:set>
                                    <p:animEffect transition="in" filter="fade">
                                      <p:cBhvr>
                                        <p:cTn id="22" dur="500"/>
                                        <p:tgtEl>
                                          <p:spTgt spid="986"/>
                                        </p:tgtEl>
                                      </p:cBhvr>
                                    </p:animEffect>
                                  </p:childTnLst>
                                </p:cTn>
                              </p:par>
                              <p:par>
                                <p:cTn id="23" presetID="10" presetClass="entr" presetSubtype="0" fill="hold" nodeType="withEffect">
                                  <p:stCondLst>
                                    <p:cond delay="0"/>
                                  </p:stCondLst>
                                  <p:childTnLst>
                                    <p:set>
                                      <p:cBhvr>
                                        <p:cTn id="24" dur="1" fill="hold">
                                          <p:stCondLst>
                                            <p:cond delay="0"/>
                                          </p:stCondLst>
                                        </p:cTn>
                                        <p:tgtEl>
                                          <p:spTgt spid="987"/>
                                        </p:tgtEl>
                                        <p:attrNameLst>
                                          <p:attrName>style.visibility</p:attrName>
                                        </p:attrNameLst>
                                      </p:cBhvr>
                                      <p:to>
                                        <p:strVal val="visible"/>
                                      </p:to>
                                    </p:set>
                                    <p:animEffect transition="in" filter="fade">
                                      <p:cBhvr>
                                        <p:cTn id="25" dur="500"/>
                                        <p:tgtEl>
                                          <p:spTgt spid="987"/>
                                        </p:tgtEl>
                                      </p:cBhvr>
                                    </p:animEffect>
                                  </p:childTnLst>
                                </p:cTn>
                              </p:par>
                              <p:par>
                                <p:cTn id="26" presetID="10" presetClass="entr" presetSubtype="0" fill="hold" nodeType="withEffect">
                                  <p:stCondLst>
                                    <p:cond delay="0"/>
                                  </p:stCondLst>
                                  <p:childTnLst>
                                    <p:set>
                                      <p:cBhvr>
                                        <p:cTn id="27" dur="1" fill="hold">
                                          <p:stCondLst>
                                            <p:cond delay="0"/>
                                          </p:stCondLst>
                                        </p:cTn>
                                        <p:tgtEl>
                                          <p:spTgt spid="988"/>
                                        </p:tgtEl>
                                        <p:attrNameLst>
                                          <p:attrName>style.visibility</p:attrName>
                                        </p:attrNameLst>
                                      </p:cBhvr>
                                      <p:to>
                                        <p:strVal val="visible"/>
                                      </p:to>
                                    </p:set>
                                    <p:animEffect transition="in" filter="fade">
                                      <p:cBhvr>
                                        <p:cTn id="28" dur="500"/>
                                        <p:tgtEl>
                                          <p:spTgt spid="988"/>
                                        </p:tgtEl>
                                      </p:cBhvr>
                                    </p:animEffect>
                                  </p:childTnLst>
                                </p:cTn>
                              </p:par>
                              <p:par>
                                <p:cTn id="29" presetID="10" presetClass="entr" presetSubtype="0" fill="hold" nodeType="withEffect">
                                  <p:stCondLst>
                                    <p:cond delay="0"/>
                                  </p:stCondLst>
                                  <p:childTnLst>
                                    <p:set>
                                      <p:cBhvr>
                                        <p:cTn id="30" dur="1" fill="hold">
                                          <p:stCondLst>
                                            <p:cond delay="0"/>
                                          </p:stCondLst>
                                        </p:cTn>
                                        <p:tgtEl>
                                          <p:spTgt spid="989"/>
                                        </p:tgtEl>
                                        <p:attrNameLst>
                                          <p:attrName>style.visibility</p:attrName>
                                        </p:attrNameLst>
                                      </p:cBhvr>
                                      <p:to>
                                        <p:strVal val="visible"/>
                                      </p:to>
                                    </p:set>
                                    <p:animEffect transition="in" filter="fade">
                                      <p:cBhvr>
                                        <p:cTn id="31" dur="500"/>
                                        <p:tgtEl>
                                          <p:spTgt spid="989"/>
                                        </p:tgtEl>
                                      </p:cBhvr>
                                    </p:animEffect>
                                  </p:childTnLst>
                                </p:cTn>
                              </p:par>
                              <p:par>
                                <p:cTn id="32" presetID="10" presetClass="entr" presetSubtype="0" fill="hold" nodeType="withEffect">
                                  <p:stCondLst>
                                    <p:cond delay="0"/>
                                  </p:stCondLst>
                                  <p:childTnLst>
                                    <p:set>
                                      <p:cBhvr>
                                        <p:cTn id="33" dur="1" fill="hold">
                                          <p:stCondLst>
                                            <p:cond delay="0"/>
                                          </p:stCondLst>
                                        </p:cTn>
                                        <p:tgtEl>
                                          <p:spTgt spid="990"/>
                                        </p:tgtEl>
                                        <p:attrNameLst>
                                          <p:attrName>style.visibility</p:attrName>
                                        </p:attrNameLst>
                                      </p:cBhvr>
                                      <p:to>
                                        <p:strVal val="visible"/>
                                      </p:to>
                                    </p:set>
                                    <p:animEffect transition="in" filter="fade">
                                      <p:cBhvr>
                                        <p:cTn id="34" dur="500"/>
                                        <p:tgtEl>
                                          <p:spTgt spid="990"/>
                                        </p:tgtEl>
                                      </p:cBhvr>
                                    </p:animEffect>
                                  </p:childTnLst>
                                </p:cTn>
                              </p:par>
                              <p:par>
                                <p:cTn id="35" presetID="10" presetClass="entr" presetSubtype="0" fill="hold" nodeType="withEffect">
                                  <p:stCondLst>
                                    <p:cond delay="0"/>
                                  </p:stCondLst>
                                  <p:childTnLst>
                                    <p:set>
                                      <p:cBhvr>
                                        <p:cTn id="36" dur="1" fill="hold">
                                          <p:stCondLst>
                                            <p:cond delay="0"/>
                                          </p:stCondLst>
                                        </p:cTn>
                                        <p:tgtEl>
                                          <p:spTgt spid="991"/>
                                        </p:tgtEl>
                                        <p:attrNameLst>
                                          <p:attrName>style.visibility</p:attrName>
                                        </p:attrNameLst>
                                      </p:cBhvr>
                                      <p:to>
                                        <p:strVal val="visible"/>
                                      </p:to>
                                    </p:set>
                                    <p:animEffect transition="in" filter="fade">
                                      <p:cBhvr>
                                        <p:cTn id="37" dur="500"/>
                                        <p:tgtEl>
                                          <p:spTgt spid="991"/>
                                        </p:tgtEl>
                                      </p:cBhvr>
                                    </p:animEffect>
                                  </p:childTnLst>
                                </p:cTn>
                              </p:par>
                              <p:par>
                                <p:cTn id="38" presetID="10" presetClass="entr" presetSubtype="0" fill="hold" nodeType="withEffect">
                                  <p:stCondLst>
                                    <p:cond delay="0"/>
                                  </p:stCondLst>
                                  <p:childTnLst>
                                    <p:set>
                                      <p:cBhvr>
                                        <p:cTn id="39" dur="1" fill="hold">
                                          <p:stCondLst>
                                            <p:cond delay="0"/>
                                          </p:stCondLst>
                                        </p:cTn>
                                        <p:tgtEl>
                                          <p:spTgt spid="992"/>
                                        </p:tgtEl>
                                        <p:attrNameLst>
                                          <p:attrName>style.visibility</p:attrName>
                                        </p:attrNameLst>
                                      </p:cBhvr>
                                      <p:to>
                                        <p:strVal val="visible"/>
                                      </p:to>
                                    </p:set>
                                    <p:animEffect transition="in" filter="fade">
                                      <p:cBhvr>
                                        <p:cTn id="40" dur="500"/>
                                        <p:tgtEl>
                                          <p:spTgt spid="992"/>
                                        </p:tgtEl>
                                      </p:cBhvr>
                                    </p:animEffect>
                                  </p:childTnLst>
                                </p:cTn>
                              </p:par>
                              <p:par>
                                <p:cTn id="41" presetID="10" presetClass="entr" presetSubtype="0" fill="hold" nodeType="withEffect">
                                  <p:stCondLst>
                                    <p:cond delay="0"/>
                                  </p:stCondLst>
                                  <p:childTnLst>
                                    <p:set>
                                      <p:cBhvr>
                                        <p:cTn id="42" dur="1" fill="hold">
                                          <p:stCondLst>
                                            <p:cond delay="0"/>
                                          </p:stCondLst>
                                        </p:cTn>
                                        <p:tgtEl>
                                          <p:spTgt spid="993"/>
                                        </p:tgtEl>
                                        <p:attrNameLst>
                                          <p:attrName>style.visibility</p:attrName>
                                        </p:attrNameLst>
                                      </p:cBhvr>
                                      <p:to>
                                        <p:strVal val="visible"/>
                                      </p:to>
                                    </p:set>
                                    <p:animEffect transition="in" filter="fade">
                                      <p:cBhvr>
                                        <p:cTn id="43" dur="500"/>
                                        <p:tgtEl>
                                          <p:spTgt spid="993"/>
                                        </p:tgtEl>
                                      </p:cBhvr>
                                    </p:animEffect>
                                  </p:childTnLst>
                                </p:cTn>
                              </p:par>
                              <p:par>
                                <p:cTn id="44" presetID="10" presetClass="entr" presetSubtype="0" fill="hold" nodeType="withEffect">
                                  <p:stCondLst>
                                    <p:cond delay="0"/>
                                  </p:stCondLst>
                                  <p:childTnLst>
                                    <p:set>
                                      <p:cBhvr>
                                        <p:cTn id="45" dur="1" fill="hold">
                                          <p:stCondLst>
                                            <p:cond delay="0"/>
                                          </p:stCondLst>
                                        </p:cTn>
                                        <p:tgtEl>
                                          <p:spTgt spid="1000"/>
                                        </p:tgtEl>
                                        <p:attrNameLst>
                                          <p:attrName>style.visibility</p:attrName>
                                        </p:attrNameLst>
                                      </p:cBhvr>
                                      <p:to>
                                        <p:strVal val="visible"/>
                                      </p:to>
                                    </p:set>
                                    <p:animEffect transition="in" filter="fade">
                                      <p:cBhvr>
                                        <p:cTn id="46" dur="500"/>
                                        <p:tgtEl>
                                          <p:spTgt spid="1000"/>
                                        </p:tgtEl>
                                      </p:cBhvr>
                                    </p:animEffect>
                                  </p:childTnLst>
                                </p:cTn>
                              </p:par>
                              <p:par>
                                <p:cTn id="47" presetID="10" presetClass="entr" presetSubtype="0" fill="hold" nodeType="withEffect">
                                  <p:stCondLst>
                                    <p:cond delay="0"/>
                                  </p:stCondLst>
                                  <p:childTnLst>
                                    <p:set>
                                      <p:cBhvr>
                                        <p:cTn id="48" dur="1" fill="hold">
                                          <p:stCondLst>
                                            <p:cond delay="0"/>
                                          </p:stCondLst>
                                        </p:cTn>
                                        <p:tgtEl>
                                          <p:spTgt spid="1003"/>
                                        </p:tgtEl>
                                        <p:attrNameLst>
                                          <p:attrName>style.visibility</p:attrName>
                                        </p:attrNameLst>
                                      </p:cBhvr>
                                      <p:to>
                                        <p:strVal val="visible"/>
                                      </p:to>
                                    </p:set>
                                    <p:animEffect transition="in" filter="fade">
                                      <p:cBhvr>
                                        <p:cTn id="49" dur="500"/>
                                        <p:tgtEl>
                                          <p:spTgt spid="1003"/>
                                        </p:tgtEl>
                                      </p:cBhvr>
                                    </p:animEffect>
                                  </p:childTnLst>
                                </p:cTn>
                              </p:par>
                              <p:par>
                                <p:cTn id="50" presetID="10" presetClass="entr" presetSubtype="0" fill="hold" nodeType="withEffect">
                                  <p:stCondLst>
                                    <p:cond delay="0"/>
                                  </p:stCondLst>
                                  <p:childTnLst>
                                    <p:set>
                                      <p:cBhvr>
                                        <p:cTn id="51" dur="1" fill="hold">
                                          <p:stCondLst>
                                            <p:cond delay="0"/>
                                          </p:stCondLst>
                                        </p:cTn>
                                        <p:tgtEl>
                                          <p:spTgt spid="1006"/>
                                        </p:tgtEl>
                                        <p:attrNameLst>
                                          <p:attrName>style.visibility</p:attrName>
                                        </p:attrNameLst>
                                      </p:cBhvr>
                                      <p:to>
                                        <p:strVal val="visible"/>
                                      </p:to>
                                    </p:set>
                                    <p:animEffect transition="in" filter="fade">
                                      <p:cBhvr>
                                        <p:cTn id="52" dur="500"/>
                                        <p:tgtEl>
                                          <p:spTgt spid="1006"/>
                                        </p:tgtEl>
                                      </p:cBhvr>
                                    </p:animEffect>
                                  </p:childTnLst>
                                </p:cTn>
                              </p:par>
                              <p:par>
                                <p:cTn id="53" presetID="10" presetClass="entr" presetSubtype="0" fill="hold" nodeType="withEffect">
                                  <p:stCondLst>
                                    <p:cond delay="0"/>
                                  </p:stCondLst>
                                  <p:childTnLst>
                                    <p:set>
                                      <p:cBhvr>
                                        <p:cTn id="54" dur="1" fill="hold">
                                          <p:stCondLst>
                                            <p:cond delay="0"/>
                                          </p:stCondLst>
                                        </p:cTn>
                                        <p:tgtEl>
                                          <p:spTgt spid="1009"/>
                                        </p:tgtEl>
                                        <p:attrNameLst>
                                          <p:attrName>style.visibility</p:attrName>
                                        </p:attrNameLst>
                                      </p:cBhvr>
                                      <p:to>
                                        <p:strVal val="visible"/>
                                      </p:to>
                                    </p:set>
                                    <p:animEffect transition="in" filter="fade">
                                      <p:cBhvr>
                                        <p:cTn id="55" dur="500"/>
                                        <p:tgtEl>
                                          <p:spTgt spid="1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
        <p:cNvGrpSpPr/>
        <p:nvPr/>
      </p:nvGrpSpPr>
      <p:grpSpPr>
        <a:xfrm>
          <a:off x="0" y="0"/>
          <a:ext cx="0" cy="0"/>
          <a:chOff x="0" y="0"/>
          <a:chExt cx="0" cy="0"/>
        </a:xfrm>
      </p:grpSpPr>
      <p:sp>
        <p:nvSpPr>
          <p:cNvPr id="44" name="Google Shape;44;p2"/>
          <p:cNvSpPr txBox="1">
            <a:spLocks noGrp="1"/>
          </p:cNvSpPr>
          <p:nvPr>
            <p:ph type="title"/>
          </p:nvPr>
        </p:nvSpPr>
        <p:spPr>
          <a:xfrm>
            <a:off x="685800" y="381483"/>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and Mobile Networks: context</a:t>
            </a:r>
            <a:endParaRPr/>
          </a:p>
        </p:txBody>
      </p:sp>
      <p:sp>
        <p:nvSpPr>
          <p:cNvPr id="45" name="Google Shape;45;p2"/>
          <p:cNvSpPr txBox="1"/>
          <p:nvPr/>
        </p:nvSpPr>
        <p:spPr>
          <a:xfrm>
            <a:off x="533400" y="1371600"/>
            <a:ext cx="11201400" cy="4648200"/>
          </a:xfrm>
          <a:prstGeom prst="rect">
            <a:avLst/>
          </a:prstGeom>
          <a:noFill/>
          <a:ln>
            <a:noFill/>
          </a:ln>
        </p:spPr>
        <p:txBody>
          <a:bodyPr spcFirstLastPara="1" wrap="square" lIns="91425" tIns="45700" rIns="91425" bIns="45700" anchor="t" anchorCtr="0">
            <a:normAutofit/>
          </a:bodyPr>
          <a:lstStyle/>
          <a:p>
            <a:pPr marL="463550" marR="0" lvl="1" indent="0" algn="l" rtl="0">
              <a:lnSpc>
                <a:spcPct val="90000"/>
              </a:lnSpc>
              <a:spcBef>
                <a:spcPts val="0"/>
              </a:spcBef>
              <a:spcAft>
                <a:spcPts val="0"/>
              </a:spcAft>
              <a:buClr>
                <a:srgbClr val="0000A8"/>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46" name="Google Shape;46;p2" descr="Chart, bar chart&#10;&#10;Description automatically generated"/>
          <p:cNvPicPr preferRelativeResize="0"/>
          <p:nvPr/>
        </p:nvPicPr>
        <p:blipFill rotWithShape="1">
          <a:blip r:embed="rId3">
            <a:alphaModFix/>
          </a:blip>
          <a:srcRect/>
          <a:stretch/>
        </p:blipFill>
        <p:spPr>
          <a:xfrm>
            <a:off x="2103700" y="1595149"/>
            <a:ext cx="8538111" cy="48813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2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Two Equations: </a:t>
            </a:r>
            <a:endParaRPr/>
          </a:p>
        </p:txBody>
      </p:sp>
      <p:sp>
        <p:nvSpPr>
          <p:cNvPr id="1015" name="Google Shape;1015;p20"/>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lnSpcReduction="10000"/>
          </a:bodyPr>
          <a:lstStyle/>
          <a:p>
            <a:pPr marL="352425" lvl="0" indent="-222250" algn="l" rtl="0">
              <a:lnSpc>
                <a:spcPct val="90000"/>
              </a:lnSpc>
              <a:spcBef>
                <a:spcPts val="0"/>
              </a:spcBef>
              <a:spcAft>
                <a:spcPts val="0"/>
              </a:spcAft>
              <a:buSzPts val="2800"/>
              <a:buChar char="▪"/>
            </a:pPr>
            <a:r>
              <a:rPr lang="en-US"/>
              <a:t>1. Shannon theorem</a:t>
            </a:r>
            <a:endParaRPr/>
          </a:p>
          <a:p>
            <a:pPr marL="695325" lvl="1" indent="-231775" algn="l" rtl="0">
              <a:lnSpc>
                <a:spcPct val="90000"/>
              </a:lnSpc>
              <a:spcBef>
                <a:spcPts val="500"/>
              </a:spcBef>
              <a:spcAft>
                <a:spcPts val="0"/>
              </a:spcAft>
              <a:buSzPts val="2400"/>
              <a:buChar char="•"/>
            </a:pPr>
            <a:r>
              <a:rPr lang="en-US"/>
              <a:t>C: data transmission bandwidth</a:t>
            </a:r>
            <a:endParaRPr/>
          </a:p>
          <a:p>
            <a:pPr marL="695325" lvl="1" indent="-231775" algn="l" rtl="0">
              <a:lnSpc>
                <a:spcPct val="90000"/>
              </a:lnSpc>
              <a:spcBef>
                <a:spcPts val="500"/>
              </a:spcBef>
              <a:spcAft>
                <a:spcPts val="0"/>
              </a:spcAft>
              <a:buSzPts val="2400"/>
              <a:buChar char="•"/>
            </a:pPr>
            <a:r>
              <a:rPr lang="en-US"/>
              <a:t>B: radio channel bandwidth</a:t>
            </a:r>
            <a:endParaRPr/>
          </a:p>
          <a:p>
            <a:pPr marL="695325" lvl="1" indent="-231775" algn="l" rtl="0">
              <a:lnSpc>
                <a:spcPct val="90000"/>
              </a:lnSpc>
              <a:spcBef>
                <a:spcPts val="500"/>
              </a:spcBef>
              <a:spcAft>
                <a:spcPts val="0"/>
              </a:spcAft>
              <a:buSzPts val="2400"/>
              <a:buChar char="•"/>
            </a:pPr>
            <a:r>
              <a:rPr lang="en-US"/>
              <a:t>S/N: Signal-to-noise ratio</a:t>
            </a:r>
            <a:endParaRPr/>
          </a:p>
          <a:p>
            <a:pPr marL="352425" lvl="0" indent="-44450" algn="l" rtl="0">
              <a:lnSpc>
                <a:spcPct val="90000"/>
              </a:lnSpc>
              <a:spcBef>
                <a:spcPts val="1000"/>
              </a:spcBef>
              <a:spcAft>
                <a:spcPts val="0"/>
              </a:spcAft>
              <a:buSzPts val="2800"/>
              <a:buNone/>
            </a:pPr>
            <a:endParaRPr/>
          </a:p>
          <a:p>
            <a:pPr marL="352425" lvl="0" indent="-44450" algn="l" rtl="0">
              <a:lnSpc>
                <a:spcPct val="90000"/>
              </a:lnSpc>
              <a:spcBef>
                <a:spcPts val="1000"/>
              </a:spcBef>
              <a:spcAft>
                <a:spcPts val="0"/>
              </a:spcAft>
              <a:buSzPts val="2800"/>
              <a:buNone/>
            </a:pPr>
            <a:endParaRPr/>
          </a:p>
          <a:p>
            <a:pPr marL="695325" lvl="1" indent="-79375" algn="l" rtl="0">
              <a:lnSpc>
                <a:spcPct val="90000"/>
              </a:lnSpc>
              <a:spcBef>
                <a:spcPts val="500"/>
              </a:spcBef>
              <a:spcAft>
                <a:spcPts val="0"/>
              </a:spcAft>
              <a:buSzPts val="2400"/>
              <a:buNone/>
            </a:pPr>
            <a:endParaRPr/>
          </a:p>
          <a:p>
            <a:pPr marL="695325" lvl="1" indent="-79375" algn="l" rtl="0">
              <a:lnSpc>
                <a:spcPct val="90000"/>
              </a:lnSpc>
              <a:spcBef>
                <a:spcPts val="500"/>
              </a:spcBef>
              <a:spcAft>
                <a:spcPts val="0"/>
              </a:spcAft>
              <a:buSzPts val="2400"/>
              <a:buNone/>
            </a:pPr>
            <a:endParaRPr/>
          </a:p>
          <a:p>
            <a:pPr marL="352425" lvl="0" indent="-222250" algn="l" rtl="0">
              <a:lnSpc>
                <a:spcPct val="90000"/>
              </a:lnSpc>
              <a:spcBef>
                <a:spcPts val="1000"/>
              </a:spcBef>
              <a:spcAft>
                <a:spcPts val="0"/>
              </a:spcAft>
              <a:buSzPts val="2800"/>
              <a:buChar char="▪"/>
            </a:pPr>
            <a:r>
              <a:rPr lang="en-US">
                <a:solidFill>
                  <a:srgbClr val="FF0000"/>
                </a:solidFill>
              </a:rPr>
              <a:t>How to improve throughput?</a:t>
            </a:r>
            <a:endParaRPr/>
          </a:p>
          <a:p>
            <a:pPr marL="695325" lvl="1" indent="-231775" algn="l" rtl="0">
              <a:lnSpc>
                <a:spcPct val="90000"/>
              </a:lnSpc>
              <a:spcBef>
                <a:spcPts val="500"/>
              </a:spcBef>
              <a:spcAft>
                <a:spcPts val="0"/>
              </a:spcAft>
              <a:buSzPts val="2400"/>
              <a:buChar char="•"/>
            </a:pPr>
            <a:r>
              <a:rPr lang="en-US"/>
              <a:t>Increase channel bandwidth;</a:t>
            </a:r>
            <a:endParaRPr/>
          </a:p>
          <a:p>
            <a:pPr marL="695325" lvl="1" indent="-231775" algn="l" rtl="0">
              <a:lnSpc>
                <a:spcPct val="90000"/>
              </a:lnSpc>
              <a:spcBef>
                <a:spcPts val="500"/>
              </a:spcBef>
              <a:spcAft>
                <a:spcPts val="0"/>
              </a:spcAft>
              <a:buSzPts val="2400"/>
              <a:buChar char="•"/>
            </a:pPr>
            <a:r>
              <a:rPr lang="en-US">
                <a:latin typeface="Gill Sans"/>
                <a:ea typeface="Gill Sans"/>
                <a:cs typeface="Gill Sans"/>
                <a:sym typeface="Gill Sans"/>
              </a:rPr>
              <a:t>Improve SNR: higher signal strength or lower noise</a:t>
            </a:r>
            <a:endParaRPr/>
          </a:p>
          <a:p>
            <a:pPr marL="0" lvl="0" indent="0" algn="l" rtl="0">
              <a:lnSpc>
                <a:spcPct val="90000"/>
              </a:lnSpc>
              <a:spcBef>
                <a:spcPts val="1000"/>
              </a:spcBef>
              <a:spcAft>
                <a:spcPts val="0"/>
              </a:spcAft>
              <a:buSzPts val="2800"/>
              <a:buNone/>
            </a:pPr>
            <a:endParaRPr/>
          </a:p>
          <a:p>
            <a:pPr marL="352425" lvl="0" indent="-44450" algn="l" rtl="0">
              <a:lnSpc>
                <a:spcPct val="90000"/>
              </a:lnSpc>
              <a:spcBef>
                <a:spcPts val="1000"/>
              </a:spcBef>
              <a:spcAft>
                <a:spcPts val="0"/>
              </a:spcAft>
              <a:buSzPts val="2800"/>
              <a:buNone/>
            </a:pPr>
            <a:endParaRPr/>
          </a:p>
        </p:txBody>
      </p:sp>
      <p:sp>
        <p:nvSpPr>
          <p:cNvPr id="1016" name="Google Shape;1016;p20" descr="{\displaystyle {\begin{aligned}\operatorname {FSPL} ({\text{dB}})&amp;=10\log _{10}\left(\left({\frac {4\pi df}{c}}\right)^{2}\right)\\&amp;=20\log _{10}\left({\frac {4\pi df}{c}}\right)\\&amp;=20\log _{10}(d)+20\log _{10}(f)+20\log _{10}\left({\frac {4\pi }{c}}\right)\\&amp;=20\log _{10}(d)+20\log _{10}(f)-147.55,\end{aligned}}}"/>
          <p:cNvSpPr/>
          <p:nvPr/>
        </p:nvSpPr>
        <p:spPr>
          <a:xfrm>
            <a:off x="5943600" y="3276600"/>
            <a:ext cx="4414684" cy="44146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17" name="Google Shape;1017;p20" descr="Diagram&#10;&#10;Description automatically generated"/>
          <p:cNvPicPr preferRelativeResize="0"/>
          <p:nvPr/>
        </p:nvPicPr>
        <p:blipFill rotWithShape="1">
          <a:blip r:embed="rId3">
            <a:alphaModFix/>
          </a:blip>
          <a:srcRect/>
          <a:stretch/>
        </p:blipFill>
        <p:spPr>
          <a:xfrm>
            <a:off x="6971628" y="857444"/>
            <a:ext cx="3386656" cy="1028312"/>
          </a:xfrm>
          <a:prstGeom prst="rect">
            <a:avLst/>
          </a:prstGeom>
          <a:noFill/>
          <a:ln>
            <a:noFill/>
          </a:ln>
        </p:spPr>
      </p:pic>
      <p:pic>
        <p:nvPicPr>
          <p:cNvPr id="1018" name="Google Shape;1018;p20" descr="WIFI channel_小辣抓-CSDN博客"/>
          <p:cNvPicPr preferRelativeResize="0"/>
          <p:nvPr/>
        </p:nvPicPr>
        <p:blipFill rotWithShape="1">
          <a:blip r:embed="rId4">
            <a:alphaModFix/>
          </a:blip>
          <a:srcRect/>
          <a:stretch/>
        </p:blipFill>
        <p:spPr>
          <a:xfrm>
            <a:off x="1833717" y="3388239"/>
            <a:ext cx="4596985" cy="1501528"/>
          </a:xfrm>
          <a:prstGeom prst="rect">
            <a:avLst/>
          </a:prstGeom>
          <a:noFill/>
          <a:ln>
            <a:noFill/>
          </a:ln>
        </p:spPr>
      </p:pic>
      <p:pic>
        <p:nvPicPr>
          <p:cNvPr id="1019" name="Google Shape;1019;p20" descr="wifi signal strength | Chetnet Limited"/>
          <p:cNvPicPr preferRelativeResize="0"/>
          <p:nvPr/>
        </p:nvPicPr>
        <p:blipFill rotWithShape="1">
          <a:blip r:embed="rId5">
            <a:alphaModFix/>
          </a:blip>
          <a:srcRect/>
          <a:stretch/>
        </p:blipFill>
        <p:spPr>
          <a:xfrm>
            <a:off x="6898863" y="2166397"/>
            <a:ext cx="3532187" cy="272337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2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Two Equations: </a:t>
            </a:r>
            <a:endParaRPr/>
          </a:p>
        </p:txBody>
      </p:sp>
      <p:sp>
        <p:nvSpPr>
          <p:cNvPr id="1025" name="Google Shape;1025;p21"/>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fontScale="92500" lnSpcReduction="10000"/>
          </a:bodyPr>
          <a:lstStyle/>
          <a:p>
            <a:pPr marL="352425" lvl="0" indent="-222250" algn="l" rtl="0">
              <a:lnSpc>
                <a:spcPct val="90000"/>
              </a:lnSpc>
              <a:spcBef>
                <a:spcPts val="0"/>
              </a:spcBef>
              <a:spcAft>
                <a:spcPts val="0"/>
              </a:spcAft>
              <a:buSzPct val="100000"/>
              <a:buChar char="▪"/>
            </a:pPr>
            <a:r>
              <a:rPr lang="en-US"/>
              <a:t>2. Free Space Path Loss:</a:t>
            </a:r>
            <a:endParaRPr/>
          </a:p>
          <a:p>
            <a:pPr marL="695325" lvl="1" indent="-231775" algn="l" rtl="0">
              <a:lnSpc>
                <a:spcPct val="90000"/>
              </a:lnSpc>
              <a:spcBef>
                <a:spcPts val="500"/>
              </a:spcBef>
              <a:spcAft>
                <a:spcPts val="0"/>
              </a:spcAft>
              <a:buSzPct val="100000"/>
              <a:buChar char="•"/>
            </a:pPr>
            <a:r>
              <a:rPr lang="en-US"/>
              <a:t>Transmitter and receiver in free space</a:t>
            </a:r>
            <a:endParaRPr/>
          </a:p>
          <a:p>
            <a:pPr marL="695325" lvl="1" indent="-231775" algn="l" rtl="0">
              <a:lnSpc>
                <a:spcPct val="90000"/>
              </a:lnSpc>
              <a:spcBef>
                <a:spcPts val="500"/>
              </a:spcBef>
              <a:spcAft>
                <a:spcPts val="0"/>
              </a:spcAft>
              <a:buSzPct val="100000"/>
              <a:buChar char="•"/>
            </a:pPr>
            <a:r>
              <a:rPr lang="en-US"/>
              <a:t>Measured by: transmitted power – received power</a:t>
            </a:r>
            <a:endParaRPr/>
          </a:p>
          <a:p>
            <a:pPr marL="0" lvl="0" indent="0" algn="l" rtl="0">
              <a:lnSpc>
                <a:spcPct val="90000"/>
              </a:lnSpc>
              <a:spcBef>
                <a:spcPts val="1000"/>
              </a:spcBef>
              <a:spcAft>
                <a:spcPts val="0"/>
              </a:spcAft>
              <a:buSzPct val="100000"/>
              <a:buNone/>
            </a:pPr>
            <a:endParaRPr/>
          </a:p>
          <a:p>
            <a:pPr marL="352425" lvl="0" indent="-57784" algn="l" rtl="0">
              <a:lnSpc>
                <a:spcPct val="90000"/>
              </a:lnSpc>
              <a:spcBef>
                <a:spcPts val="1000"/>
              </a:spcBef>
              <a:spcAft>
                <a:spcPts val="0"/>
              </a:spcAft>
              <a:buSzPct val="100000"/>
              <a:buNone/>
            </a:pPr>
            <a:endParaRPr/>
          </a:p>
          <a:p>
            <a:pPr marL="352425" lvl="0" indent="-222250" algn="l" rtl="0">
              <a:lnSpc>
                <a:spcPct val="90000"/>
              </a:lnSpc>
              <a:spcBef>
                <a:spcPts val="1000"/>
              </a:spcBef>
              <a:spcAft>
                <a:spcPts val="0"/>
              </a:spcAft>
              <a:buSzPct val="100000"/>
              <a:buChar char="▪"/>
            </a:pPr>
            <a:r>
              <a:rPr lang="en-US">
                <a:solidFill>
                  <a:srgbClr val="FF0000"/>
                </a:solidFill>
              </a:rPr>
              <a:t>To Improve Signal Strength at receiver</a:t>
            </a:r>
            <a:endParaRPr/>
          </a:p>
          <a:p>
            <a:pPr marL="695325" lvl="1" indent="-231775" algn="l" rtl="0">
              <a:lnSpc>
                <a:spcPct val="90000"/>
              </a:lnSpc>
              <a:spcBef>
                <a:spcPts val="500"/>
              </a:spcBef>
              <a:spcAft>
                <a:spcPts val="0"/>
              </a:spcAft>
              <a:buSzPct val="100000"/>
              <a:buChar char="•"/>
            </a:pPr>
            <a:r>
              <a:rPr lang="en-US"/>
              <a:t>High Sending Power </a:t>
            </a:r>
            <a:endParaRPr/>
          </a:p>
          <a:p>
            <a:pPr marL="695325" lvl="1" indent="-231775" algn="l" rtl="0">
              <a:lnSpc>
                <a:spcPct val="90000"/>
              </a:lnSpc>
              <a:spcBef>
                <a:spcPts val="500"/>
              </a:spcBef>
              <a:spcAft>
                <a:spcPts val="0"/>
              </a:spcAft>
              <a:buSzPct val="100000"/>
              <a:buChar char="•"/>
            </a:pPr>
            <a:r>
              <a:rPr lang="en-US"/>
              <a:t>Shorter Distance</a:t>
            </a:r>
            <a:endParaRPr/>
          </a:p>
          <a:p>
            <a:pPr marL="695325" lvl="1" indent="-231775" algn="l" rtl="0">
              <a:lnSpc>
                <a:spcPct val="90000"/>
              </a:lnSpc>
              <a:spcBef>
                <a:spcPts val="500"/>
              </a:spcBef>
              <a:spcAft>
                <a:spcPts val="0"/>
              </a:spcAft>
              <a:buSzPct val="100000"/>
              <a:buChar char="•"/>
            </a:pPr>
            <a:r>
              <a:rPr lang="en-US"/>
              <a:t>Lower Frequency</a:t>
            </a:r>
            <a:endParaRPr/>
          </a:p>
          <a:p>
            <a:pPr marL="0" lvl="0" indent="0" algn="l" rtl="0">
              <a:lnSpc>
                <a:spcPct val="90000"/>
              </a:lnSpc>
              <a:spcBef>
                <a:spcPts val="1000"/>
              </a:spcBef>
              <a:spcAft>
                <a:spcPts val="0"/>
              </a:spcAft>
              <a:buSzPct val="100000"/>
              <a:buNone/>
            </a:pPr>
            <a:endParaRPr/>
          </a:p>
          <a:p>
            <a:pPr marL="0" lvl="0" indent="0" algn="l" rtl="0">
              <a:lnSpc>
                <a:spcPct val="90000"/>
              </a:lnSpc>
              <a:spcBef>
                <a:spcPts val="1000"/>
              </a:spcBef>
              <a:spcAft>
                <a:spcPts val="0"/>
              </a:spcAft>
              <a:buSzPct val="100000"/>
              <a:buNone/>
            </a:pPr>
            <a:r>
              <a:rPr lang="en-US"/>
              <a:t>Bandwidth of low frequency has been fully used!</a:t>
            </a:r>
            <a:endParaRPr/>
          </a:p>
          <a:p>
            <a:pPr marL="352425" lvl="0" indent="-57784" algn="l" rtl="0">
              <a:lnSpc>
                <a:spcPct val="90000"/>
              </a:lnSpc>
              <a:spcBef>
                <a:spcPts val="1000"/>
              </a:spcBef>
              <a:spcAft>
                <a:spcPts val="0"/>
              </a:spcAft>
              <a:buSzPct val="100000"/>
              <a:buNone/>
            </a:pPr>
            <a:endParaRPr/>
          </a:p>
        </p:txBody>
      </p:sp>
      <p:sp>
        <p:nvSpPr>
          <p:cNvPr id="1026" name="Google Shape;1026;p21" descr="{\displaystyle {\begin{aligned}\operatorname {FSPL} ({\text{dB}})&amp;=10\log _{10}\left(\left({\frac {4\pi df}{c}}\right)^{2}\right)\\&amp;=20\log _{10}\left({\frac {4\pi df}{c}}\right)\\&amp;=20\log _{10}(d)+20\log _{10}(f)+20\log _{10}\left({\frac {4\pi }{c}}\right)\\&amp;=20\log _{10}(d)+20\log _{10}(f)-147.55,\end{aligned}}}"/>
          <p:cNvSpPr/>
          <p:nvPr/>
        </p:nvSpPr>
        <p:spPr>
          <a:xfrm>
            <a:off x="5943600" y="3276600"/>
            <a:ext cx="4414684" cy="44146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27" name="Google Shape;1027;p21" descr="Text&#10;&#10;Description automatically generated"/>
          <p:cNvPicPr preferRelativeResize="0"/>
          <p:nvPr/>
        </p:nvPicPr>
        <p:blipFill rotWithShape="1">
          <a:blip r:embed="rId3">
            <a:alphaModFix/>
          </a:blip>
          <a:srcRect/>
          <a:stretch/>
        </p:blipFill>
        <p:spPr>
          <a:xfrm>
            <a:off x="6253316" y="157317"/>
            <a:ext cx="4414684" cy="19610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1"/>
        <p:cNvGrpSpPr/>
        <p:nvPr/>
      </p:nvGrpSpPr>
      <p:grpSpPr>
        <a:xfrm>
          <a:off x="0" y="0"/>
          <a:ext cx="0" cy="0"/>
          <a:chOff x="0" y="0"/>
          <a:chExt cx="0" cy="0"/>
        </a:xfrm>
      </p:grpSpPr>
      <p:sp>
        <p:nvSpPr>
          <p:cNvPr id="1032" name="Google Shape;1032;p2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Quiz!</a:t>
            </a:r>
            <a:endParaRPr/>
          </a:p>
        </p:txBody>
      </p:sp>
      <p:sp>
        <p:nvSpPr>
          <p:cNvPr id="1033" name="Google Shape;1033;p22"/>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400"/>
              <a:buChar char="▪"/>
            </a:pPr>
            <a:r>
              <a:rPr lang="en-US" sz="2400"/>
              <a:t>T/F： Higher Frequency leads to higher transmission rate? </a:t>
            </a:r>
            <a:endParaRPr/>
          </a:p>
          <a:p>
            <a:pPr marL="352425" lvl="0" indent="-69850" algn="l" rtl="0">
              <a:lnSpc>
                <a:spcPct val="90000"/>
              </a:lnSpc>
              <a:spcBef>
                <a:spcPts val="1000"/>
              </a:spcBef>
              <a:spcAft>
                <a:spcPts val="0"/>
              </a:spcAft>
              <a:buSzPts val="2400"/>
              <a:buNone/>
            </a:pPr>
            <a:endParaRPr sz="2400"/>
          </a:p>
          <a:p>
            <a:pPr marL="352425" lvl="0" indent="-222250" algn="l" rtl="0">
              <a:lnSpc>
                <a:spcPct val="90000"/>
              </a:lnSpc>
              <a:spcBef>
                <a:spcPts val="1000"/>
              </a:spcBef>
              <a:spcAft>
                <a:spcPts val="0"/>
              </a:spcAft>
              <a:buSzPts val="2400"/>
              <a:buChar char="▪"/>
            </a:pPr>
            <a:r>
              <a:rPr lang="en-US" sz="2400"/>
              <a:t>Why does 5G take 6GHz &amp; 24.25GHz (millimeter-wave)</a:t>
            </a:r>
            <a:endParaRPr/>
          </a:p>
          <a:p>
            <a:pPr marL="352425" lvl="0" indent="-69850" algn="l" rtl="0">
              <a:lnSpc>
                <a:spcPct val="90000"/>
              </a:lnSpc>
              <a:spcBef>
                <a:spcPts val="1000"/>
              </a:spcBef>
              <a:spcAft>
                <a:spcPts val="0"/>
              </a:spcAft>
              <a:buSzPts val="2400"/>
              <a:buNone/>
            </a:pPr>
            <a:endParaRPr sz="2400"/>
          </a:p>
          <a:p>
            <a:pPr marL="352425" lvl="0" indent="-222250" algn="l" rtl="0">
              <a:lnSpc>
                <a:spcPct val="90000"/>
              </a:lnSpc>
              <a:spcBef>
                <a:spcPts val="1000"/>
              </a:spcBef>
              <a:spcAft>
                <a:spcPts val="0"/>
              </a:spcAft>
              <a:buSzPts val="2400"/>
              <a:buChar char="▪"/>
            </a:pPr>
            <a:r>
              <a:rPr lang="en-US" sz="2400"/>
              <a:t>T/F： The energy consumption of sending data to a distant receiver is higher. </a:t>
            </a:r>
            <a:endParaRPr/>
          </a:p>
          <a:p>
            <a:pPr marL="352425" lvl="0" indent="-69850" algn="l" rtl="0">
              <a:lnSpc>
                <a:spcPct val="90000"/>
              </a:lnSpc>
              <a:spcBef>
                <a:spcPts val="1000"/>
              </a:spcBef>
              <a:spcAft>
                <a:spcPts val="0"/>
              </a:spcAft>
              <a:buSzPts val="2400"/>
              <a:buNone/>
            </a:pPr>
            <a:endParaRPr sz="2400"/>
          </a:p>
          <a:p>
            <a:pPr marL="352425" lvl="0" indent="-69850" algn="l" rtl="0">
              <a:lnSpc>
                <a:spcPct val="90000"/>
              </a:lnSpc>
              <a:spcBef>
                <a:spcPts val="1000"/>
              </a:spcBef>
              <a:spcAft>
                <a:spcPts val="0"/>
              </a:spcAft>
              <a:buSzPts val="2400"/>
              <a:buNone/>
            </a:pPr>
            <a:endParaRPr sz="2400"/>
          </a:p>
          <a:p>
            <a:pPr marL="352425" lvl="0" indent="-44450" algn="l" rtl="0">
              <a:lnSpc>
                <a:spcPct val="90000"/>
              </a:lnSpc>
              <a:spcBef>
                <a:spcPts val="1000"/>
              </a:spcBef>
              <a:spcAft>
                <a:spcPts val="0"/>
              </a:spcAft>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2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Demonstration:</a:t>
            </a:r>
            <a:endParaRPr/>
          </a:p>
        </p:txBody>
      </p:sp>
      <p:sp>
        <p:nvSpPr>
          <p:cNvPr id="1039" name="Google Shape;1039;p23"/>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AutoNum type="arabicPeriod"/>
            </a:pPr>
            <a:r>
              <a:rPr lang="en-US"/>
              <a:t>use RSSI to infer distance</a:t>
            </a:r>
            <a:endParaRPr/>
          </a:p>
          <a:p>
            <a:pPr marL="457200" lvl="0" indent="-342900" algn="l" rtl="0">
              <a:lnSpc>
                <a:spcPct val="90000"/>
              </a:lnSpc>
              <a:spcBef>
                <a:spcPts val="0"/>
              </a:spcBef>
              <a:spcAft>
                <a:spcPts val="0"/>
              </a:spcAft>
              <a:buSzPts val="1800"/>
              <a:buAutoNum type="arabicPeriod"/>
            </a:pPr>
            <a:r>
              <a:rPr lang="en-US"/>
              <a:t>human body’s impact on RSSI </a:t>
            </a:r>
            <a:endParaRPr/>
          </a:p>
        </p:txBody>
      </p:sp>
      <p:pic>
        <p:nvPicPr>
          <p:cNvPr id="1040" name="Google Shape;1040;p23" descr="#Arduino #Nano #BLE&#10;This project process the Received Signal Strength Indicator (RSSI) value from the Bluetooth network to approximate the distance. When the distance between them is less than 6 feet, the device will sound an alarm." title="RSSI Based Social Distancing Device Using Arduino Nano BLE">
            <a:hlinkClick r:id="rId3"/>
          </p:cNvPr>
          <p:cNvPicPr preferRelativeResize="0"/>
          <p:nvPr/>
        </p:nvPicPr>
        <p:blipFill>
          <a:blip r:embed="rId4">
            <a:alphaModFix/>
          </a:blip>
          <a:stretch>
            <a:fillRect/>
          </a:stretch>
        </p:blipFill>
        <p:spPr>
          <a:xfrm>
            <a:off x="442150" y="2946875"/>
            <a:ext cx="4572000" cy="3429000"/>
          </a:xfrm>
          <a:prstGeom prst="rect">
            <a:avLst/>
          </a:prstGeom>
          <a:noFill/>
          <a:ln>
            <a:noFill/>
          </a:ln>
        </p:spPr>
      </p:pic>
      <p:pic>
        <p:nvPicPr>
          <p:cNvPr id="1041" name="Google Shape;1041;p23" descr="source code: https://github.com/kbobrowski/bluetooth-distance" title="Distance measurement using Bluetooth Low Energy">
            <a:hlinkClick r:id="rId5"/>
          </p:cNvPr>
          <p:cNvPicPr preferRelativeResize="0"/>
          <p:nvPr/>
        </p:nvPicPr>
        <p:blipFill>
          <a:blip r:embed="rId6">
            <a:alphaModFix/>
          </a:blip>
          <a:stretch>
            <a:fillRect/>
          </a:stretch>
        </p:blipFill>
        <p:spPr>
          <a:xfrm>
            <a:off x="6781800" y="3135025"/>
            <a:ext cx="4572000" cy="3429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1"/>
                                        </p:tgtEl>
                                        <p:attrNameLst>
                                          <p:attrName>style.visibility</p:attrName>
                                        </p:attrNameLst>
                                      </p:cBhvr>
                                      <p:to>
                                        <p:strVal val="visible"/>
                                      </p:to>
                                    </p:set>
                                    <p:animEffect transition="in" filter="fade">
                                      <p:cBhvr>
                                        <p:cTn id="12" dur="1000"/>
                                        <p:tgtEl>
                                          <p:spTgt spid="10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2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000"/>
              <a:buFont typeface="Calibri"/>
              <a:buNone/>
            </a:pPr>
            <a:r>
              <a:rPr lang="en-US" sz="4000"/>
              <a:t>Fingerprint-based Positioning</a:t>
            </a:r>
            <a:endParaRPr/>
          </a:p>
        </p:txBody>
      </p:sp>
      <p:sp>
        <p:nvSpPr>
          <p:cNvPr id="1047" name="Google Shape;1047;p24"/>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WiFi/Cellular Signal</a:t>
            </a:r>
            <a:endParaRPr/>
          </a:p>
        </p:txBody>
      </p:sp>
      <p:pic>
        <p:nvPicPr>
          <p:cNvPr id="1048" name="Google Shape;1048;p24" descr="Illustration of Wi-Fi fingerprint-based indoor positioning system. |  Download Scientific Diagram"/>
          <p:cNvPicPr preferRelativeResize="0"/>
          <p:nvPr/>
        </p:nvPicPr>
        <p:blipFill rotWithShape="1">
          <a:blip r:embed="rId3">
            <a:alphaModFix/>
          </a:blip>
          <a:srcRect/>
          <a:stretch/>
        </p:blipFill>
        <p:spPr>
          <a:xfrm>
            <a:off x="1662056" y="4515924"/>
            <a:ext cx="4281544" cy="2113476"/>
          </a:xfrm>
          <a:prstGeom prst="rect">
            <a:avLst/>
          </a:prstGeom>
          <a:noFill/>
          <a:ln>
            <a:noFill/>
          </a:ln>
        </p:spPr>
      </p:pic>
      <p:pic>
        <p:nvPicPr>
          <p:cNvPr id="1049" name="Google Shape;1049;p24" descr="Crowdsource Based Indoor Localization (CIL) approach which collects RSS...  | Download Scientific Diagram"/>
          <p:cNvPicPr preferRelativeResize="0"/>
          <p:nvPr/>
        </p:nvPicPr>
        <p:blipFill rotWithShape="1">
          <a:blip r:embed="rId4">
            <a:alphaModFix/>
          </a:blip>
          <a:srcRect/>
          <a:stretch/>
        </p:blipFill>
        <p:spPr>
          <a:xfrm>
            <a:off x="6096000" y="1143000"/>
            <a:ext cx="4579620" cy="5486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25"/>
          <p:cNvSpPr txBox="1">
            <a:spLocks noGrp="1"/>
          </p:cNvSpPr>
          <p:nvPr>
            <p:ph type="title"/>
          </p:nvPr>
        </p:nvSpPr>
        <p:spPr>
          <a:xfrm>
            <a:off x="811391" y="4290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Outline</a:t>
            </a:r>
            <a:endParaRPr sz="4400"/>
          </a:p>
        </p:txBody>
      </p:sp>
      <p:sp>
        <p:nvSpPr>
          <p:cNvPr id="1056" name="Google Shape;1056;p25"/>
          <p:cNvSpPr txBox="1"/>
          <p:nvPr/>
        </p:nvSpPr>
        <p:spPr>
          <a:xfrm>
            <a:off x="723640" y="1433729"/>
            <a:ext cx="10286481" cy="4995246"/>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200">
                <a:solidFill>
                  <a:srgbClr val="000099"/>
                </a:solidFill>
                <a:latin typeface="Calibri"/>
                <a:ea typeface="Calibri"/>
                <a:cs typeface="Calibri"/>
                <a:sym typeface="Calibri"/>
              </a:rPr>
              <a:t>Wireless Communication characteristics </a:t>
            </a:r>
            <a:endParaRPr/>
          </a:p>
          <a:p>
            <a:pPr marL="130175" marR="0" lvl="0" indent="0"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a:p>
            <a:pPr marL="130175" marR="0" lvl="0" indent="0" algn="l" rtl="0">
              <a:lnSpc>
                <a:spcPct val="90000"/>
              </a:lnSpc>
              <a:spcBef>
                <a:spcPts val="1000"/>
              </a:spcBef>
              <a:spcAft>
                <a:spcPts val="0"/>
              </a:spcAft>
              <a:buClr>
                <a:srgbClr val="0000A8"/>
              </a:buClr>
              <a:buSzPct val="100000"/>
              <a:buFont typeface="Noto Sans Symbols"/>
              <a:buNone/>
            </a:pPr>
            <a:r>
              <a:rPr lang="en-US" sz="3200">
                <a:solidFill>
                  <a:srgbClr val="FF0000"/>
                </a:solidFill>
                <a:latin typeface="Calibri"/>
                <a:ea typeface="Calibri"/>
                <a:cs typeface="Calibri"/>
                <a:sym typeface="Calibri"/>
              </a:rPr>
              <a:t>Different Wireless Communication technologies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WiFi: 802.11 wireless LANs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Cellular networks: 4G and 5G</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Personal Area Network: BLE, Zigbee, …</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LPWA: LoRa</a:t>
            </a:r>
            <a:endParaRPr/>
          </a:p>
          <a:p>
            <a:pPr marL="352425" marR="0" lvl="0" indent="-57784"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a:p>
            <a:pPr marL="130175" marR="0" lvl="0" indent="0" algn="l" rtl="0">
              <a:lnSpc>
                <a:spcPct val="90000"/>
              </a:lnSpc>
              <a:spcBef>
                <a:spcPts val="1000"/>
              </a:spcBef>
              <a:spcAft>
                <a:spcPts val="0"/>
              </a:spcAft>
              <a:buClr>
                <a:srgbClr val="0000A8"/>
              </a:buClr>
              <a:buSzPct val="100000"/>
              <a:buFont typeface="Noto Sans Symbols"/>
              <a:buNone/>
            </a:pPr>
            <a:r>
              <a:rPr lang="en-US" sz="3200">
                <a:solidFill>
                  <a:srgbClr val="000099"/>
                </a:solidFill>
                <a:latin typeface="Calibri"/>
                <a:ea typeface="Calibri"/>
                <a:cs typeface="Calibri"/>
                <a:sym typeface="Calibri"/>
              </a:rPr>
              <a:t>Wireless Sensor Network</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Mesh WSN</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Delay Tolerant Network </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VANET</a:t>
            </a:r>
            <a:endParaRPr/>
          </a:p>
          <a:p>
            <a:pPr marL="352425" marR="0" lvl="0" indent="-57784"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p:txBody>
      </p:sp>
      <p:sp>
        <p:nvSpPr>
          <p:cNvPr id="1057" name="Google Shape;1057;p25"/>
          <p:cNvSpPr txBox="1"/>
          <p:nvPr/>
        </p:nvSpPr>
        <p:spPr>
          <a:xfrm>
            <a:off x="723640" y="4375393"/>
            <a:ext cx="9790145" cy="205358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500"/>
              <a:buFont typeface="Noto Sans Symbols"/>
              <a:buNone/>
            </a:pPr>
            <a:endParaRPr sz="3500">
              <a:solidFill>
                <a:srgbClr val="000099"/>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6"/>
                                        </p:tgtEl>
                                        <p:attrNameLst>
                                          <p:attrName>style.visibility</p:attrName>
                                        </p:attrNameLst>
                                      </p:cBhvr>
                                      <p:to>
                                        <p:strVal val="visible"/>
                                      </p:to>
                                    </p:set>
                                    <p:animEffect transition="in" filter="fade">
                                      <p:cBhvr>
                                        <p:cTn id="7" dur="500"/>
                                        <p:tgtEl>
                                          <p:spTgt spid="10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57"/>
                                        </p:tgtEl>
                                        <p:attrNameLst>
                                          <p:attrName>style.visibility</p:attrName>
                                        </p:attrNameLst>
                                      </p:cBhvr>
                                      <p:to>
                                        <p:strVal val="visible"/>
                                      </p:to>
                                    </p:set>
                                    <p:animEffect transition="in" filter="fade">
                                      <p:cBhvr>
                                        <p:cTn id="12" dur="500"/>
                                        <p:tgtEl>
                                          <p:spTgt spid="10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26"/>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IEEE 802.11 Wireless LAN</a:t>
            </a:r>
            <a:endParaRPr/>
          </a:p>
        </p:txBody>
      </p:sp>
      <p:graphicFrame>
        <p:nvGraphicFramePr>
          <p:cNvPr id="1064" name="Google Shape;1064;p26"/>
          <p:cNvGraphicFramePr/>
          <p:nvPr/>
        </p:nvGraphicFramePr>
        <p:xfrm>
          <a:off x="977900" y="1346200"/>
          <a:ext cx="10121900" cy="4019718"/>
        </p:xfrm>
        <a:graphic>
          <a:graphicData uri="http://schemas.openxmlformats.org/drawingml/2006/table">
            <a:tbl>
              <a:tblPr firstRow="1" firstCol="1" bandRow="1">
                <a:noFill/>
                <a:tableStyleId>{DCF965AC-9064-42F0-BA51-86D094A7376A}</a:tableStyleId>
              </a:tblPr>
              <a:tblGrid>
                <a:gridCol w="2679700">
                  <a:extLst>
                    <a:ext uri="{9D8B030D-6E8A-4147-A177-3AD203B41FA5}">
                      <a16:colId xmlns:a16="http://schemas.microsoft.com/office/drawing/2014/main" val="20000"/>
                    </a:ext>
                  </a:extLst>
                </a:gridCol>
                <a:gridCol w="1418900">
                  <a:extLst>
                    <a:ext uri="{9D8B030D-6E8A-4147-A177-3AD203B41FA5}">
                      <a16:colId xmlns:a16="http://schemas.microsoft.com/office/drawing/2014/main" val="20001"/>
                    </a:ext>
                  </a:extLst>
                </a:gridCol>
                <a:gridCol w="1965075">
                  <a:extLst>
                    <a:ext uri="{9D8B030D-6E8A-4147-A177-3AD203B41FA5}">
                      <a16:colId xmlns:a16="http://schemas.microsoft.com/office/drawing/2014/main" val="20002"/>
                    </a:ext>
                  </a:extLst>
                </a:gridCol>
                <a:gridCol w="1429325">
                  <a:extLst>
                    <a:ext uri="{9D8B030D-6E8A-4147-A177-3AD203B41FA5}">
                      <a16:colId xmlns:a16="http://schemas.microsoft.com/office/drawing/2014/main" val="20003"/>
                    </a:ext>
                  </a:extLst>
                </a:gridCol>
                <a:gridCol w="2628900">
                  <a:extLst>
                    <a:ext uri="{9D8B030D-6E8A-4147-A177-3AD203B41FA5}">
                      <a16:colId xmlns:a16="http://schemas.microsoft.com/office/drawing/2014/main" val="20004"/>
                    </a:ext>
                  </a:extLst>
                </a:gridCol>
              </a:tblGrid>
              <a:tr h="510850">
                <a:tc>
                  <a:txBody>
                    <a:bodyPr/>
                    <a:lstStyle/>
                    <a:p>
                      <a:pPr marL="0" marR="0" lvl="0" indent="0" algn="l" rtl="0">
                        <a:lnSpc>
                          <a:spcPct val="90000"/>
                        </a:lnSpc>
                        <a:spcBef>
                          <a:spcPts val="0"/>
                        </a:spcBef>
                        <a:spcAft>
                          <a:spcPts val="0"/>
                        </a:spcAft>
                        <a:buNone/>
                      </a:pPr>
                      <a:r>
                        <a:rPr lang="en-US" sz="2400" u="none" strike="noStrike" cap="none"/>
                        <a:t>IEEE 802.11 standard</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Year</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Max data rate</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Range </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Frequency</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0"/>
                  </a:ext>
                </a:extLst>
              </a:tr>
              <a:tr h="255425">
                <a:tc>
                  <a:txBody>
                    <a:bodyPr/>
                    <a:lstStyle/>
                    <a:p>
                      <a:pPr marL="0" marR="0" lvl="0" indent="0" algn="l" rtl="0">
                        <a:spcBef>
                          <a:spcPts val="0"/>
                        </a:spcBef>
                        <a:spcAft>
                          <a:spcPts val="0"/>
                        </a:spcAft>
                        <a:buNone/>
                      </a:pPr>
                      <a:r>
                        <a:rPr lang="en-US" sz="2400" b="0" u="none" strike="noStrike" cap="none"/>
                        <a:t>802.11b</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1999</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11 Mbps</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30 m</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2.4 Ghz</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1"/>
                  </a:ext>
                </a:extLst>
              </a:tr>
              <a:tr h="255425">
                <a:tc>
                  <a:txBody>
                    <a:bodyPr/>
                    <a:lstStyle/>
                    <a:p>
                      <a:pPr marL="0" marR="0" lvl="0" indent="0" algn="l" rtl="0">
                        <a:spcBef>
                          <a:spcPts val="0"/>
                        </a:spcBef>
                        <a:spcAft>
                          <a:spcPts val="0"/>
                        </a:spcAft>
                        <a:buNone/>
                      </a:pPr>
                      <a:r>
                        <a:rPr lang="en-US" sz="2400" b="0" u="none" strike="noStrike" cap="none"/>
                        <a:t>802.11g</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2003</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54 Mbps</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30m</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2.4 Ghz</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2"/>
                  </a:ext>
                </a:extLst>
              </a:tr>
              <a:tr h="510850">
                <a:tc>
                  <a:txBody>
                    <a:bodyPr/>
                    <a:lstStyle/>
                    <a:p>
                      <a:pPr marL="0" marR="0" lvl="0" indent="0" algn="l" rtl="0">
                        <a:spcBef>
                          <a:spcPts val="0"/>
                        </a:spcBef>
                        <a:spcAft>
                          <a:spcPts val="0"/>
                        </a:spcAft>
                        <a:buNone/>
                      </a:pPr>
                      <a:r>
                        <a:rPr lang="en-US" sz="2400" b="0" u="none" strike="noStrike" cap="none"/>
                        <a:t>802.11n  (WiFi 4)</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2009</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600</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70m </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2.4, 5 Ghz</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3"/>
                  </a:ext>
                </a:extLst>
              </a:tr>
              <a:tr h="510850">
                <a:tc>
                  <a:txBody>
                    <a:bodyPr/>
                    <a:lstStyle/>
                    <a:p>
                      <a:pPr marL="0" marR="0" lvl="0" indent="0" algn="l" rtl="0">
                        <a:spcBef>
                          <a:spcPts val="0"/>
                        </a:spcBef>
                        <a:spcAft>
                          <a:spcPts val="0"/>
                        </a:spcAft>
                        <a:buNone/>
                      </a:pPr>
                      <a:r>
                        <a:rPr lang="en-US" sz="2400" b="0" u="none" strike="noStrike" cap="none"/>
                        <a:t>802.11ac (WiFi 5)</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2013</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 3.47Gpbs</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70m</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 5 Ghz </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4"/>
                  </a:ext>
                </a:extLst>
              </a:tr>
              <a:tr h="510850">
                <a:tc>
                  <a:txBody>
                    <a:bodyPr/>
                    <a:lstStyle/>
                    <a:p>
                      <a:pPr marL="0" marR="0" lvl="0" indent="0" algn="l" rtl="0">
                        <a:spcBef>
                          <a:spcPts val="0"/>
                        </a:spcBef>
                        <a:spcAft>
                          <a:spcPts val="0"/>
                        </a:spcAft>
                        <a:buNone/>
                      </a:pPr>
                      <a:r>
                        <a:rPr lang="en-US" sz="2400" b="0" u="none" strike="noStrike" cap="none"/>
                        <a:t>802.11ax (WiFi 6)</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2020 </a:t>
                      </a:r>
                      <a:r>
                        <a:rPr lang="en-US" sz="1600" u="none" strike="noStrike" cap="none"/>
                        <a:t>(exp.)</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14 Gbps </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70m</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2.4, 5 Ghz </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5"/>
                  </a:ext>
                </a:extLst>
              </a:tr>
              <a:tr h="510850">
                <a:tc>
                  <a:txBody>
                    <a:bodyPr/>
                    <a:lstStyle/>
                    <a:p>
                      <a:pPr marL="0" marR="0" lvl="0" indent="0" algn="l" rtl="0">
                        <a:spcBef>
                          <a:spcPts val="0"/>
                        </a:spcBef>
                        <a:spcAft>
                          <a:spcPts val="0"/>
                        </a:spcAft>
                        <a:buNone/>
                      </a:pPr>
                      <a:r>
                        <a:rPr lang="en-US" sz="2400" b="0" u="none" strike="noStrike" cap="none"/>
                        <a:t>802.11af</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2014</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35 – 560 Mbps</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1 Km</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unused TV bands (54-790 MHz)</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6"/>
                  </a:ext>
                </a:extLst>
              </a:tr>
              <a:tr h="255425">
                <a:tc>
                  <a:txBody>
                    <a:bodyPr/>
                    <a:lstStyle/>
                    <a:p>
                      <a:pPr marL="0" marR="0" lvl="0" indent="0" algn="l" rtl="0">
                        <a:spcBef>
                          <a:spcPts val="0"/>
                        </a:spcBef>
                        <a:spcAft>
                          <a:spcPts val="0"/>
                        </a:spcAft>
                        <a:buNone/>
                      </a:pPr>
                      <a:r>
                        <a:rPr lang="en-US" sz="2400" b="0" u="none" strike="noStrike" cap="none"/>
                        <a:t>802.11ah</a:t>
                      </a:r>
                      <a:endParaRPr sz="2400" b="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2017</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347Mbps</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1 Km</a:t>
                      </a:r>
                      <a:endParaRPr sz="2400" u="none" strike="noStrike" cap="none">
                        <a:latin typeface="Cambria"/>
                        <a:ea typeface="Cambria"/>
                        <a:cs typeface="Cambria"/>
                        <a:sym typeface="Cambria"/>
                      </a:endParaRPr>
                    </a:p>
                  </a:txBody>
                  <a:tcPr marL="68575" marR="68575" marT="0" marB="0"/>
                </a:tc>
                <a:tc>
                  <a:txBody>
                    <a:bodyPr/>
                    <a:lstStyle/>
                    <a:p>
                      <a:pPr marL="0" marR="0" lvl="0" indent="0" algn="l" rtl="0">
                        <a:spcBef>
                          <a:spcPts val="0"/>
                        </a:spcBef>
                        <a:spcAft>
                          <a:spcPts val="0"/>
                        </a:spcAft>
                        <a:buNone/>
                      </a:pPr>
                      <a:r>
                        <a:rPr lang="en-US" sz="2400" u="none" strike="noStrike" cap="none"/>
                        <a:t>900 Mhz</a:t>
                      </a:r>
                      <a:endParaRPr sz="2400" u="none" strike="noStrike" cap="none">
                        <a:latin typeface="Cambria"/>
                        <a:ea typeface="Cambria"/>
                        <a:cs typeface="Cambria"/>
                        <a:sym typeface="Cambria"/>
                      </a:endParaRPr>
                    </a:p>
                  </a:txBody>
                  <a:tcPr marL="68575" marR="68575" marT="0" marB="0"/>
                </a:tc>
                <a:extLst>
                  <a:ext uri="{0D108BD9-81ED-4DB2-BD59-A6C34878D82A}">
                    <a16:rowId xmlns:a16="http://schemas.microsoft.com/office/drawing/2014/main" val="10007"/>
                  </a:ext>
                </a:extLst>
              </a:tr>
            </a:tbl>
          </a:graphicData>
        </a:graphic>
      </p:graphicFrame>
      <p:sp>
        <p:nvSpPr>
          <p:cNvPr id="1065" name="Google Shape;1065;p26"/>
          <p:cNvSpPr/>
          <p:nvPr/>
        </p:nvSpPr>
        <p:spPr>
          <a:xfrm>
            <a:off x="985838" y="5621338"/>
            <a:ext cx="9948862" cy="1052512"/>
          </a:xfrm>
          <a:prstGeom prst="rect">
            <a:avLst/>
          </a:prstGeom>
          <a:noFill/>
          <a:ln>
            <a:noFill/>
          </a:ln>
        </p:spPr>
        <p:txBody>
          <a:bodyPr spcFirstLastPara="1" wrap="square" lIns="91425" tIns="45700" rIns="91425" bIns="45700" anchor="t" anchorCtr="0">
            <a:noAutofit/>
          </a:bodyPr>
          <a:lstStyle/>
          <a:p>
            <a:pPr marL="277813" marR="0" lvl="0" indent="-277813" algn="l" rtl="0">
              <a:lnSpc>
                <a:spcPct val="90000"/>
              </a:lnSpc>
              <a:spcBef>
                <a:spcPts val="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all use CSMA/CA for multiple access, and have base-station and ad-hoc network versions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27"/>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802.11 LAN architecture</a:t>
            </a:r>
            <a:endParaRPr/>
          </a:p>
        </p:txBody>
      </p:sp>
      <p:sp>
        <p:nvSpPr>
          <p:cNvPr id="1072" name="Google Shape;1072;p27"/>
          <p:cNvSpPr/>
          <p:nvPr/>
        </p:nvSpPr>
        <p:spPr>
          <a:xfrm>
            <a:off x="6070600" y="1949450"/>
            <a:ext cx="5524500" cy="43402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2800"/>
              <a:buFont typeface="Noto Sans Symbols"/>
              <a:buChar char="▪"/>
            </a:pPr>
            <a:r>
              <a:rPr lang="en-US" sz="2800">
                <a:solidFill>
                  <a:srgbClr val="000000"/>
                </a:solidFill>
                <a:latin typeface="Calibri"/>
                <a:ea typeface="Calibri"/>
                <a:cs typeface="Calibri"/>
                <a:sym typeface="Calibri"/>
              </a:rPr>
              <a:t>wireless host communicates with base station</a:t>
            </a:r>
            <a:endParaRPr/>
          </a:p>
          <a:p>
            <a:pPr marL="800100" marR="0" lvl="1" indent="-342900" algn="l" rtl="0">
              <a:lnSpc>
                <a:spcPct val="90000"/>
              </a:lnSpc>
              <a:spcBef>
                <a:spcPts val="560"/>
              </a:spcBef>
              <a:spcAft>
                <a:spcPts val="0"/>
              </a:spcAft>
              <a:buClr>
                <a:srgbClr val="000099"/>
              </a:buClr>
              <a:buSzPts val="2800"/>
              <a:buFont typeface="Arial"/>
              <a:buChar char="•"/>
            </a:pPr>
            <a:r>
              <a:rPr lang="en-US" sz="2800" b="0" i="0" u="none" strike="noStrike" cap="none">
                <a:solidFill>
                  <a:srgbClr val="C00000"/>
                </a:solidFill>
                <a:latin typeface="Calibri"/>
                <a:ea typeface="Calibri"/>
                <a:cs typeface="Calibri"/>
                <a:sym typeface="Calibri"/>
              </a:rPr>
              <a:t>base station = access point (AP</a:t>
            </a:r>
            <a:r>
              <a:rPr lang="en-US" sz="2400" b="0" i="0" u="none" strike="noStrike" cap="none">
                <a:solidFill>
                  <a:srgbClr val="C00000"/>
                </a:solidFill>
                <a:latin typeface="Calibri"/>
                <a:ea typeface="Calibri"/>
                <a:cs typeface="Calibri"/>
                <a:sym typeface="Calibri"/>
              </a:rPr>
              <a:t>)</a:t>
            </a:r>
            <a:endParaRPr/>
          </a:p>
          <a:p>
            <a:pPr marL="342900" marR="0" lvl="0" indent="-342900" algn="l" rtl="0">
              <a:lnSpc>
                <a:spcPct val="90000"/>
              </a:lnSpc>
              <a:spcBef>
                <a:spcPts val="560"/>
              </a:spcBef>
              <a:spcAft>
                <a:spcPts val="0"/>
              </a:spcAft>
              <a:buClr>
                <a:srgbClr val="000099"/>
              </a:buClr>
              <a:buSzPts val="2800"/>
              <a:buFont typeface="Noto Sans Symbols"/>
              <a:buChar char="▪"/>
            </a:pPr>
            <a:r>
              <a:rPr lang="en-US" sz="2800">
                <a:solidFill>
                  <a:srgbClr val="C00000"/>
                </a:solidFill>
                <a:latin typeface="Calibri"/>
                <a:ea typeface="Calibri"/>
                <a:cs typeface="Calibri"/>
                <a:sym typeface="Calibri"/>
              </a:rPr>
              <a:t>Basic Service Set (BSS) </a:t>
            </a:r>
            <a:r>
              <a:rPr lang="en-US" sz="2800">
                <a:solidFill>
                  <a:srgbClr val="000000"/>
                </a:solidFill>
                <a:latin typeface="Calibri"/>
                <a:ea typeface="Calibri"/>
                <a:cs typeface="Calibri"/>
                <a:sym typeface="Calibri"/>
              </a:rPr>
              <a:t>(aka “cell”) in infrastructure mode contains:</a:t>
            </a:r>
            <a:endParaRPr/>
          </a:p>
          <a:p>
            <a:pPr marL="695325" marR="0" lvl="1" indent="-238125" algn="l" rtl="0">
              <a:lnSpc>
                <a:spcPct val="90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wireless hosts</a:t>
            </a:r>
            <a:endParaRPr/>
          </a:p>
          <a:p>
            <a:pPr marL="695325" marR="0" lvl="1" indent="-238125" algn="l" rtl="0">
              <a:lnSpc>
                <a:spcPct val="90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access point (AP): base station</a:t>
            </a:r>
            <a:endParaRPr/>
          </a:p>
          <a:p>
            <a:pPr marL="695325" marR="0" lvl="1" indent="-238125" algn="l" rtl="0">
              <a:lnSpc>
                <a:spcPct val="90000"/>
              </a:lnSpc>
              <a:spcBef>
                <a:spcPts val="560"/>
              </a:spcBef>
              <a:spcAft>
                <a:spcPts val="0"/>
              </a:spcAft>
              <a:buClr>
                <a:srgbClr val="000099"/>
              </a:buClr>
              <a:buSzPts val="2800"/>
              <a:buFont typeface="Arial"/>
              <a:buChar char="•"/>
            </a:pPr>
            <a:r>
              <a:rPr lang="en-US" sz="2800" b="0" i="0" u="none" strike="noStrike" cap="none">
                <a:solidFill>
                  <a:srgbClr val="000000"/>
                </a:solidFill>
                <a:latin typeface="Calibri"/>
                <a:ea typeface="Calibri"/>
                <a:cs typeface="Calibri"/>
                <a:sym typeface="Calibri"/>
              </a:rPr>
              <a:t>ad hoc mode: hosts only</a:t>
            </a:r>
            <a:endParaRPr sz="2400" b="0" i="0" u="none" strike="noStrike" cap="none">
              <a:solidFill>
                <a:srgbClr val="000000"/>
              </a:solidFill>
              <a:latin typeface="Calibri"/>
              <a:ea typeface="Calibri"/>
              <a:cs typeface="Calibri"/>
              <a:sym typeface="Calibri"/>
            </a:endParaRPr>
          </a:p>
        </p:txBody>
      </p:sp>
      <p:sp>
        <p:nvSpPr>
          <p:cNvPr id="1073" name="Google Shape;1073;p27"/>
          <p:cNvSpPr txBox="1"/>
          <p:nvPr/>
        </p:nvSpPr>
        <p:spPr>
          <a:xfrm>
            <a:off x="1616075" y="4538663"/>
            <a:ext cx="1054100" cy="368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BSS 1</a:t>
            </a:r>
            <a:endParaRPr/>
          </a:p>
        </p:txBody>
      </p:sp>
      <p:sp>
        <p:nvSpPr>
          <p:cNvPr id="1074" name="Google Shape;1074;p27"/>
          <p:cNvSpPr txBox="1"/>
          <p:nvPr/>
        </p:nvSpPr>
        <p:spPr>
          <a:xfrm>
            <a:off x="3910013" y="6111875"/>
            <a:ext cx="854075"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BSS 2</a:t>
            </a:r>
            <a:endParaRPr/>
          </a:p>
        </p:txBody>
      </p:sp>
      <p:cxnSp>
        <p:nvCxnSpPr>
          <p:cNvPr id="1075" name="Google Shape;1075;p27"/>
          <p:cNvCxnSpPr/>
          <p:nvPr/>
        </p:nvCxnSpPr>
        <p:spPr>
          <a:xfrm rot="10800000" flipH="1">
            <a:off x="3875088" y="2570163"/>
            <a:ext cx="214312" cy="908050"/>
          </a:xfrm>
          <a:prstGeom prst="straightConnector1">
            <a:avLst/>
          </a:prstGeom>
          <a:noFill/>
          <a:ln w="9525" cap="flat" cmpd="sng">
            <a:solidFill>
              <a:srgbClr val="000000"/>
            </a:solidFill>
            <a:prstDash val="solid"/>
            <a:round/>
            <a:headEnd type="none" w="med" len="med"/>
            <a:tailEnd type="none" w="med" len="med"/>
          </a:ln>
        </p:spPr>
      </p:cxnSp>
      <p:grpSp>
        <p:nvGrpSpPr>
          <p:cNvPr id="1076" name="Google Shape;1076;p27"/>
          <p:cNvGrpSpPr/>
          <p:nvPr/>
        </p:nvGrpSpPr>
        <p:grpSpPr>
          <a:xfrm>
            <a:off x="3146425" y="1389063"/>
            <a:ext cx="1978025" cy="1444625"/>
            <a:chOff x="3744" y="1392"/>
            <a:chExt cx="1488" cy="1110"/>
          </a:xfrm>
        </p:grpSpPr>
        <p:sp>
          <p:nvSpPr>
            <p:cNvPr id="1077" name="Google Shape;1077;p27"/>
            <p:cNvSpPr/>
            <p:nvPr/>
          </p:nvSpPr>
          <p:spPr>
            <a:xfrm>
              <a:off x="3744" y="1392"/>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DDEAF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078" name="Google Shape;1078;p27"/>
            <p:cNvSpPr txBox="1"/>
            <p:nvPr/>
          </p:nvSpPr>
          <p:spPr>
            <a:xfrm>
              <a:off x="4129" y="1776"/>
              <a:ext cx="727" cy="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Internet</a:t>
              </a:r>
              <a:endParaRPr/>
            </a:p>
          </p:txBody>
        </p:sp>
      </p:grpSp>
      <p:sp>
        <p:nvSpPr>
          <p:cNvPr id="1079" name="Google Shape;1079;p27"/>
          <p:cNvSpPr txBox="1"/>
          <p:nvPr/>
        </p:nvSpPr>
        <p:spPr>
          <a:xfrm>
            <a:off x="3906838" y="3319463"/>
            <a:ext cx="1452562"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2400">
                <a:solidFill>
                  <a:srgbClr val="000000"/>
                </a:solidFill>
                <a:latin typeface="Calibri"/>
                <a:ea typeface="Calibri"/>
                <a:cs typeface="Calibri"/>
                <a:sym typeface="Calibri"/>
              </a:rPr>
              <a:t>switch</a:t>
            </a:r>
            <a:endParaRPr/>
          </a:p>
          <a:p>
            <a:pPr marL="0" marR="0" lvl="0" indent="0" algn="ctr" rtl="0">
              <a:lnSpc>
                <a:spcPct val="85000"/>
              </a:lnSpc>
              <a:spcBef>
                <a:spcPts val="0"/>
              </a:spcBef>
              <a:spcAft>
                <a:spcPts val="0"/>
              </a:spcAft>
              <a:buNone/>
            </a:pPr>
            <a:r>
              <a:rPr lang="en-US" sz="2400">
                <a:solidFill>
                  <a:srgbClr val="000000"/>
                </a:solidFill>
                <a:latin typeface="Calibri"/>
                <a:ea typeface="Calibri"/>
                <a:cs typeface="Calibri"/>
                <a:sym typeface="Calibri"/>
              </a:rPr>
              <a:t> or router</a:t>
            </a:r>
            <a:endParaRPr/>
          </a:p>
        </p:txBody>
      </p:sp>
      <p:sp>
        <p:nvSpPr>
          <p:cNvPr id="1080" name="Google Shape;1080;p27"/>
          <p:cNvSpPr/>
          <p:nvPr/>
        </p:nvSpPr>
        <p:spPr>
          <a:xfrm>
            <a:off x="1185863" y="2760663"/>
            <a:ext cx="1960562" cy="1798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081" name="Google Shape;1081;p27"/>
          <p:cNvGrpSpPr/>
          <p:nvPr/>
        </p:nvGrpSpPr>
        <p:grpSpPr>
          <a:xfrm>
            <a:off x="2252663" y="3187700"/>
            <a:ext cx="639762" cy="581025"/>
            <a:chOff x="2967" y="478"/>
            <a:chExt cx="788" cy="625"/>
          </a:xfrm>
        </p:grpSpPr>
        <p:pic>
          <p:nvPicPr>
            <p:cNvPr id="1082" name="Google Shape;1082;p27"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083" name="Google Shape;1083;p27"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084" name="Google Shape;1084;p27"/>
          <p:cNvGrpSpPr/>
          <p:nvPr/>
        </p:nvGrpSpPr>
        <p:grpSpPr>
          <a:xfrm>
            <a:off x="2497138" y="3746500"/>
            <a:ext cx="436562" cy="498475"/>
            <a:chOff x="313" y="1497"/>
            <a:chExt cx="1152" cy="1014"/>
          </a:xfrm>
        </p:grpSpPr>
        <p:pic>
          <p:nvPicPr>
            <p:cNvPr id="1085" name="Google Shape;1085;p27"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086" name="Google Shape;1086;p27"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087" name="Google Shape;1087;p27"/>
          <p:cNvGrpSpPr/>
          <p:nvPr/>
        </p:nvGrpSpPr>
        <p:grpSpPr>
          <a:xfrm>
            <a:off x="1825625" y="2954338"/>
            <a:ext cx="446088" cy="382587"/>
            <a:chOff x="2751" y="1851"/>
            <a:chExt cx="462" cy="478"/>
          </a:xfrm>
        </p:grpSpPr>
        <p:pic>
          <p:nvPicPr>
            <p:cNvPr id="1088" name="Google Shape;1088;p27"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1089" name="Google Shape;1089;p27"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nvGrpSpPr>
          <p:cNvPr id="1090" name="Google Shape;1090;p27"/>
          <p:cNvGrpSpPr/>
          <p:nvPr/>
        </p:nvGrpSpPr>
        <p:grpSpPr>
          <a:xfrm>
            <a:off x="1846263" y="3624263"/>
            <a:ext cx="436562" cy="498475"/>
            <a:chOff x="313" y="1497"/>
            <a:chExt cx="1152" cy="1014"/>
          </a:xfrm>
        </p:grpSpPr>
        <p:pic>
          <p:nvPicPr>
            <p:cNvPr id="1091" name="Google Shape;1091;p27"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092" name="Google Shape;1092;p27"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093" name="Google Shape;1093;p27"/>
          <p:cNvGrpSpPr/>
          <p:nvPr/>
        </p:nvGrpSpPr>
        <p:grpSpPr>
          <a:xfrm>
            <a:off x="1419225" y="3238500"/>
            <a:ext cx="438150" cy="498475"/>
            <a:chOff x="313" y="1497"/>
            <a:chExt cx="1152" cy="1014"/>
          </a:xfrm>
        </p:grpSpPr>
        <p:pic>
          <p:nvPicPr>
            <p:cNvPr id="1094" name="Google Shape;1094;p27" descr="laptop_stylized_small"/>
            <p:cNvPicPr preferRelativeResize="0"/>
            <p:nvPr/>
          </p:nvPicPr>
          <p:blipFill rotWithShape="1">
            <a:blip r:embed="rId9">
              <a:alphaModFix/>
            </a:blip>
            <a:srcRect/>
            <a:stretch/>
          </p:blipFill>
          <p:spPr>
            <a:xfrm>
              <a:off x="313" y="1727"/>
              <a:ext cx="1152" cy="784"/>
            </a:xfrm>
            <a:prstGeom prst="rect">
              <a:avLst/>
            </a:prstGeom>
            <a:noFill/>
            <a:ln>
              <a:noFill/>
            </a:ln>
          </p:spPr>
        </p:pic>
        <p:pic>
          <p:nvPicPr>
            <p:cNvPr id="1095" name="Google Shape;1095;p27"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cxnSp>
        <p:nvCxnSpPr>
          <p:cNvPr id="1096" name="Google Shape;1096;p27"/>
          <p:cNvCxnSpPr/>
          <p:nvPr/>
        </p:nvCxnSpPr>
        <p:spPr>
          <a:xfrm>
            <a:off x="2689225" y="3617913"/>
            <a:ext cx="1022350" cy="0"/>
          </a:xfrm>
          <a:prstGeom prst="straightConnector1">
            <a:avLst/>
          </a:prstGeom>
          <a:noFill/>
          <a:ln w="9525" cap="flat" cmpd="sng">
            <a:solidFill>
              <a:srgbClr val="000000"/>
            </a:solidFill>
            <a:prstDash val="solid"/>
            <a:round/>
            <a:headEnd type="none" w="med" len="med"/>
            <a:tailEnd type="none" w="med" len="med"/>
          </a:ln>
        </p:spPr>
      </p:cxnSp>
      <p:sp>
        <p:nvSpPr>
          <p:cNvPr id="1097" name="Google Shape;1097;p27"/>
          <p:cNvSpPr/>
          <p:nvPr/>
        </p:nvSpPr>
        <p:spPr>
          <a:xfrm>
            <a:off x="3381375" y="4221163"/>
            <a:ext cx="1960563" cy="1798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098" name="Google Shape;1098;p27"/>
          <p:cNvGrpSpPr/>
          <p:nvPr/>
        </p:nvGrpSpPr>
        <p:grpSpPr>
          <a:xfrm>
            <a:off x="4448175" y="4648200"/>
            <a:ext cx="639763" cy="581025"/>
            <a:chOff x="2967" y="478"/>
            <a:chExt cx="788" cy="625"/>
          </a:xfrm>
        </p:grpSpPr>
        <p:pic>
          <p:nvPicPr>
            <p:cNvPr id="1099" name="Google Shape;1099;p27"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100" name="Google Shape;1100;p27"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101" name="Google Shape;1101;p27"/>
          <p:cNvGrpSpPr/>
          <p:nvPr/>
        </p:nvGrpSpPr>
        <p:grpSpPr>
          <a:xfrm>
            <a:off x="4691063" y="5207000"/>
            <a:ext cx="436562" cy="498475"/>
            <a:chOff x="313" y="1497"/>
            <a:chExt cx="1152" cy="1014"/>
          </a:xfrm>
        </p:grpSpPr>
        <p:pic>
          <p:nvPicPr>
            <p:cNvPr id="1102" name="Google Shape;1102;p27"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103" name="Google Shape;1103;p27"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104" name="Google Shape;1104;p27"/>
          <p:cNvGrpSpPr/>
          <p:nvPr/>
        </p:nvGrpSpPr>
        <p:grpSpPr>
          <a:xfrm>
            <a:off x="4233863" y="5197475"/>
            <a:ext cx="569912" cy="544513"/>
            <a:chOff x="2751" y="1851"/>
            <a:chExt cx="462" cy="478"/>
          </a:xfrm>
        </p:grpSpPr>
        <p:pic>
          <p:nvPicPr>
            <p:cNvPr id="1105" name="Google Shape;1105;p27"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1106" name="Google Shape;1106;p27"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1107" name="Google Shape;1107;p27"/>
          <p:cNvGrpSpPr/>
          <p:nvPr/>
        </p:nvGrpSpPr>
        <p:grpSpPr>
          <a:xfrm>
            <a:off x="3776663" y="5216525"/>
            <a:ext cx="436562" cy="498475"/>
            <a:chOff x="313" y="1497"/>
            <a:chExt cx="1152" cy="1014"/>
          </a:xfrm>
        </p:grpSpPr>
        <p:pic>
          <p:nvPicPr>
            <p:cNvPr id="1108" name="Google Shape;1108;p27"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109" name="Google Shape;1109;p27"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110" name="Google Shape;1110;p27"/>
          <p:cNvGrpSpPr/>
          <p:nvPr/>
        </p:nvGrpSpPr>
        <p:grpSpPr>
          <a:xfrm>
            <a:off x="3725863" y="4627563"/>
            <a:ext cx="436562" cy="498475"/>
            <a:chOff x="313" y="1497"/>
            <a:chExt cx="1152" cy="1014"/>
          </a:xfrm>
        </p:grpSpPr>
        <p:pic>
          <p:nvPicPr>
            <p:cNvPr id="1111" name="Google Shape;1111;p27"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112" name="Google Shape;1112;p27"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cxnSp>
        <p:nvCxnSpPr>
          <p:cNvPr id="1113" name="Google Shape;1113;p27"/>
          <p:cNvCxnSpPr/>
          <p:nvPr/>
        </p:nvCxnSpPr>
        <p:spPr>
          <a:xfrm>
            <a:off x="3902074" y="3679824"/>
            <a:ext cx="796925" cy="1298575"/>
          </a:xfrm>
          <a:prstGeom prst="straightConnector1">
            <a:avLst/>
          </a:prstGeom>
          <a:noFill/>
          <a:ln w="9525" cap="flat" cmpd="sng">
            <a:solidFill>
              <a:srgbClr val="000000"/>
            </a:solidFill>
            <a:prstDash val="solid"/>
            <a:round/>
            <a:headEnd type="none" w="med" len="med"/>
            <a:tailEnd type="none" w="med" len="med"/>
          </a:ln>
        </p:spPr>
      </p:cxnSp>
      <p:grpSp>
        <p:nvGrpSpPr>
          <p:cNvPr id="1114" name="Google Shape;1114;p27"/>
          <p:cNvGrpSpPr/>
          <p:nvPr/>
        </p:nvGrpSpPr>
        <p:grpSpPr>
          <a:xfrm>
            <a:off x="4021138" y="4271963"/>
            <a:ext cx="568325" cy="544512"/>
            <a:chOff x="2751" y="1851"/>
            <a:chExt cx="462" cy="478"/>
          </a:xfrm>
        </p:grpSpPr>
        <p:pic>
          <p:nvPicPr>
            <p:cNvPr id="1115" name="Google Shape;1115;p27"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1116" name="Google Shape;1116;p27"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1117" name="Google Shape;1117;p27"/>
          <p:cNvGrpSpPr/>
          <p:nvPr/>
        </p:nvGrpSpPr>
        <p:grpSpPr>
          <a:xfrm>
            <a:off x="3370124" y="3421492"/>
            <a:ext cx="744676" cy="388508"/>
            <a:chOff x="7493876" y="2774731"/>
            <a:chExt cx="1481958" cy="894622"/>
          </a:xfrm>
        </p:grpSpPr>
        <p:sp>
          <p:nvSpPr>
            <p:cNvPr id="1118" name="Google Shape;1118;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119" name="Google Shape;1119;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120" name="Google Shape;1120;p27"/>
            <p:cNvGrpSpPr/>
            <p:nvPr/>
          </p:nvGrpSpPr>
          <p:grpSpPr>
            <a:xfrm>
              <a:off x="7713663" y="2848339"/>
              <a:ext cx="1042107" cy="425543"/>
              <a:chOff x="7786941" y="2884917"/>
              <a:chExt cx="897649" cy="353919"/>
            </a:xfrm>
          </p:grpSpPr>
          <p:sp>
            <p:nvSpPr>
              <p:cNvPr id="1121" name="Google Shape;1121;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22" name="Google Shape;1122;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23" name="Google Shape;1123;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24" name="Google Shape;1124;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28"/>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802.11: Channels, association</a:t>
            </a:r>
            <a:endParaRPr>
              <a:latin typeface="Calibri"/>
              <a:ea typeface="Calibri"/>
              <a:cs typeface="Calibri"/>
              <a:sym typeface="Calibri"/>
            </a:endParaRPr>
          </a:p>
        </p:txBody>
      </p:sp>
      <p:sp>
        <p:nvSpPr>
          <p:cNvPr id="1131" name="Google Shape;1131;p28"/>
          <p:cNvSpPr txBox="1"/>
          <p:nvPr/>
        </p:nvSpPr>
        <p:spPr>
          <a:xfrm>
            <a:off x="812800" y="1373890"/>
            <a:ext cx="9740900" cy="1848995"/>
          </a:xfrm>
          <a:prstGeom prst="rect">
            <a:avLst/>
          </a:prstGeom>
          <a:noFill/>
          <a:ln>
            <a:noFill/>
          </a:ln>
        </p:spPr>
        <p:txBody>
          <a:bodyPr spcFirstLastPara="1" wrap="square" lIns="91425" tIns="45700" rIns="91425" bIns="45700" anchor="t" anchorCtr="0">
            <a:normAutofit/>
          </a:bodyPr>
          <a:lstStyle/>
          <a:p>
            <a:pPr marL="352425" marR="0" lvl="0" indent="-352425" algn="l" rtl="0">
              <a:lnSpc>
                <a:spcPct val="90000"/>
              </a:lnSpc>
              <a:spcBef>
                <a:spcPts val="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spectrum divided into channels at different frequencies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AP admin chooses frequency for AP</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interference possible: channel can be same as that chosen by neighboring AP!</a:t>
            </a:r>
            <a:endParaRPr/>
          </a:p>
        </p:txBody>
      </p:sp>
      <p:sp>
        <p:nvSpPr>
          <p:cNvPr id="1132" name="Google Shape;1132;p28"/>
          <p:cNvSpPr txBox="1"/>
          <p:nvPr/>
        </p:nvSpPr>
        <p:spPr>
          <a:xfrm>
            <a:off x="875258" y="3289716"/>
            <a:ext cx="7744086" cy="2901222"/>
          </a:xfrm>
          <a:prstGeom prst="rect">
            <a:avLst/>
          </a:prstGeom>
          <a:noFill/>
          <a:ln>
            <a:noFill/>
          </a:ln>
        </p:spPr>
        <p:txBody>
          <a:bodyPr spcFirstLastPara="1" wrap="square" lIns="91425" tIns="45700" rIns="91425" bIns="45700" anchor="t" anchorCtr="0">
            <a:normAutofit lnSpcReduction="10000"/>
          </a:bodyPr>
          <a:lstStyle/>
          <a:p>
            <a:pPr marL="352425" marR="0" lvl="0" indent="-352425" algn="l" rtl="0">
              <a:lnSpc>
                <a:spcPct val="90000"/>
              </a:lnSpc>
              <a:spcBef>
                <a:spcPts val="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arriving host: must </a:t>
            </a:r>
            <a:r>
              <a:rPr lang="en-US" sz="3200">
                <a:solidFill>
                  <a:srgbClr val="C00000"/>
                </a:solidFill>
                <a:latin typeface="Calibri"/>
                <a:ea typeface="Calibri"/>
                <a:cs typeface="Calibri"/>
                <a:sym typeface="Calibri"/>
              </a:rPr>
              <a:t>associate </a:t>
            </a:r>
            <a:r>
              <a:rPr lang="en-US" sz="3200">
                <a:solidFill>
                  <a:schemeClr val="dk1"/>
                </a:solidFill>
                <a:latin typeface="Calibri"/>
                <a:ea typeface="Calibri"/>
                <a:cs typeface="Calibri"/>
                <a:sym typeface="Calibri"/>
              </a:rPr>
              <a:t>with an AP</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scans channels, listening for </a:t>
            </a:r>
            <a:r>
              <a:rPr lang="en-US" sz="2800" b="0" i="1" u="none" strike="noStrike" cap="none">
                <a:solidFill>
                  <a:schemeClr val="dk1"/>
                </a:solidFill>
                <a:latin typeface="Calibri"/>
                <a:ea typeface="Calibri"/>
                <a:cs typeface="Calibri"/>
                <a:sym typeface="Calibri"/>
              </a:rPr>
              <a:t>beacon frames</a:t>
            </a:r>
            <a:r>
              <a:rPr lang="en-US" sz="2800" b="0" i="0" u="none" strike="noStrike" cap="none">
                <a:solidFill>
                  <a:schemeClr val="dk1"/>
                </a:solidFill>
                <a:latin typeface="Calibri"/>
                <a:ea typeface="Calibri"/>
                <a:cs typeface="Calibri"/>
                <a:sym typeface="Calibri"/>
              </a:rPr>
              <a:t> containing AP’s name (SSID) and MAC address</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selects AP to associate with</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then may perform authentication </a:t>
            </a:r>
            <a:endParaRPr/>
          </a:p>
          <a:p>
            <a:pPr marL="695325" marR="0" lvl="1" indent="-23177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then typically run DHCP to get IP address in AP’s subnet</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Gill Sans"/>
              <a:ea typeface="Gill Sans"/>
              <a:cs typeface="Gill Sans"/>
              <a:sym typeface="Gill Sans"/>
            </a:endParaRPr>
          </a:p>
        </p:txBody>
      </p:sp>
      <p:sp>
        <p:nvSpPr>
          <p:cNvPr id="1133" name="Google Shape;1133;p28"/>
          <p:cNvSpPr txBox="1"/>
          <p:nvPr/>
        </p:nvSpPr>
        <p:spPr>
          <a:xfrm>
            <a:off x="9770724" y="5082108"/>
            <a:ext cx="1054100" cy="368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BSS</a:t>
            </a:r>
            <a:endParaRPr/>
          </a:p>
        </p:txBody>
      </p:sp>
      <p:sp>
        <p:nvSpPr>
          <p:cNvPr id="1134" name="Google Shape;1134;p28"/>
          <p:cNvSpPr/>
          <p:nvPr/>
        </p:nvSpPr>
        <p:spPr>
          <a:xfrm>
            <a:off x="9310532" y="3259138"/>
            <a:ext cx="1960562" cy="1798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grpSp>
        <p:nvGrpSpPr>
          <p:cNvPr id="1135" name="Google Shape;1135;p28"/>
          <p:cNvGrpSpPr/>
          <p:nvPr/>
        </p:nvGrpSpPr>
        <p:grpSpPr>
          <a:xfrm>
            <a:off x="10059832" y="3976687"/>
            <a:ext cx="639762" cy="581025"/>
            <a:chOff x="2967" y="478"/>
            <a:chExt cx="788" cy="625"/>
          </a:xfrm>
        </p:grpSpPr>
        <p:pic>
          <p:nvPicPr>
            <p:cNvPr id="1136" name="Google Shape;1136;p28"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137" name="Google Shape;1137;p28"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138" name="Google Shape;1138;p28"/>
          <p:cNvGrpSpPr/>
          <p:nvPr/>
        </p:nvGrpSpPr>
        <p:grpSpPr>
          <a:xfrm>
            <a:off x="10621807" y="4244975"/>
            <a:ext cx="436562" cy="498475"/>
            <a:chOff x="313" y="1497"/>
            <a:chExt cx="1152" cy="1014"/>
          </a:xfrm>
        </p:grpSpPr>
        <p:pic>
          <p:nvPicPr>
            <p:cNvPr id="1139" name="Google Shape;1139;p28"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140" name="Google Shape;1140;p28"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141" name="Google Shape;1141;p28"/>
          <p:cNvGrpSpPr/>
          <p:nvPr/>
        </p:nvGrpSpPr>
        <p:grpSpPr>
          <a:xfrm>
            <a:off x="10287000" y="3427413"/>
            <a:ext cx="446088" cy="382587"/>
            <a:chOff x="2751" y="1851"/>
            <a:chExt cx="462" cy="478"/>
          </a:xfrm>
        </p:grpSpPr>
        <p:pic>
          <p:nvPicPr>
            <p:cNvPr id="1142" name="Google Shape;1142;p28"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1143" name="Google Shape;1143;p28"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nvGrpSpPr>
          <p:cNvPr id="1144" name="Google Shape;1144;p28"/>
          <p:cNvGrpSpPr/>
          <p:nvPr/>
        </p:nvGrpSpPr>
        <p:grpSpPr>
          <a:xfrm>
            <a:off x="9581994" y="3533775"/>
            <a:ext cx="438150" cy="498475"/>
            <a:chOff x="313" y="1497"/>
            <a:chExt cx="1152" cy="1014"/>
          </a:xfrm>
        </p:grpSpPr>
        <p:pic>
          <p:nvPicPr>
            <p:cNvPr id="1145" name="Google Shape;1145;p28" descr="laptop_stylized_small"/>
            <p:cNvPicPr preferRelativeResize="0"/>
            <p:nvPr/>
          </p:nvPicPr>
          <p:blipFill rotWithShape="1">
            <a:blip r:embed="rId9">
              <a:alphaModFix/>
            </a:blip>
            <a:srcRect/>
            <a:stretch/>
          </p:blipFill>
          <p:spPr>
            <a:xfrm>
              <a:off x="313" y="1727"/>
              <a:ext cx="1152" cy="784"/>
            </a:xfrm>
            <a:prstGeom prst="rect">
              <a:avLst/>
            </a:prstGeom>
            <a:noFill/>
            <a:ln>
              <a:noFill/>
            </a:ln>
          </p:spPr>
        </p:pic>
        <p:pic>
          <p:nvPicPr>
            <p:cNvPr id="1146" name="Google Shape;1146;p28"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147" name="Google Shape;1147;p28"/>
          <p:cNvGrpSpPr/>
          <p:nvPr/>
        </p:nvGrpSpPr>
        <p:grpSpPr>
          <a:xfrm>
            <a:off x="9377254" y="4467511"/>
            <a:ext cx="746119" cy="834365"/>
            <a:chOff x="9377254" y="4467511"/>
            <a:chExt cx="746119" cy="834365"/>
          </a:xfrm>
        </p:grpSpPr>
        <p:grpSp>
          <p:nvGrpSpPr>
            <p:cNvPr id="1148" name="Google Shape;1148;p28"/>
            <p:cNvGrpSpPr/>
            <p:nvPr/>
          </p:nvGrpSpPr>
          <p:grpSpPr>
            <a:xfrm>
              <a:off x="9401305" y="4467511"/>
              <a:ext cx="436562" cy="498475"/>
              <a:chOff x="313" y="1497"/>
              <a:chExt cx="1152" cy="1014"/>
            </a:xfrm>
          </p:grpSpPr>
          <p:pic>
            <p:nvPicPr>
              <p:cNvPr id="1149" name="Google Shape;1149;p28"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150" name="Google Shape;1150;p28"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sp>
          <p:nvSpPr>
            <p:cNvPr id="1151" name="Google Shape;1151;p28"/>
            <p:cNvSpPr/>
            <p:nvPr/>
          </p:nvSpPr>
          <p:spPr>
            <a:xfrm rot="-2132189">
              <a:off x="9359899" y="4902200"/>
              <a:ext cx="780829" cy="190500"/>
            </a:xfrm>
            <a:prstGeom prst="rightArrow">
              <a:avLst>
                <a:gd name="adj1" fmla="val 50000"/>
                <a:gd name="adj2" fmla="val 50000"/>
              </a:avLst>
            </a:prstGeom>
            <a:gradFill>
              <a:gsLst>
                <a:gs pos="0">
                  <a:schemeClr val="lt1"/>
                </a:gs>
                <a:gs pos="100000">
                  <a:srgbClr val="0000A8"/>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31">
                                            <p:txEl>
                                              <p:pRg st="0" end="0"/>
                                            </p:txEl>
                                          </p:spTgt>
                                        </p:tgtEl>
                                        <p:attrNameLst>
                                          <p:attrName>style.visibility</p:attrName>
                                        </p:attrNameLst>
                                      </p:cBhvr>
                                      <p:to>
                                        <p:strVal val="visible"/>
                                      </p:to>
                                    </p:set>
                                    <p:animEffect transition="in" filter="fade">
                                      <p:cBhvr>
                                        <p:cTn id="7" dur="500"/>
                                        <p:tgtEl>
                                          <p:spTgt spid="113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31">
                                            <p:txEl>
                                              <p:pRg st="1" end="1"/>
                                            </p:txEl>
                                          </p:spTgt>
                                        </p:tgtEl>
                                        <p:attrNameLst>
                                          <p:attrName>style.visibility</p:attrName>
                                        </p:attrNameLst>
                                      </p:cBhvr>
                                      <p:to>
                                        <p:strVal val="visible"/>
                                      </p:to>
                                    </p:set>
                                    <p:animEffect transition="in" filter="fade">
                                      <p:cBhvr>
                                        <p:cTn id="10" dur="500"/>
                                        <p:tgtEl>
                                          <p:spTgt spid="113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31">
                                            <p:txEl>
                                              <p:pRg st="2" end="2"/>
                                            </p:txEl>
                                          </p:spTgt>
                                        </p:tgtEl>
                                        <p:attrNameLst>
                                          <p:attrName>style.visibility</p:attrName>
                                        </p:attrNameLst>
                                      </p:cBhvr>
                                      <p:to>
                                        <p:strVal val="visible"/>
                                      </p:to>
                                    </p:set>
                                    <p:animEffect transition="in" filter="fade">
                                      <p:cBhvr>
                                        <p:cTn id="13" dur="500"/>
                                        <p:tgtEl>
                                          <p:spTgt spid="113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32">
                                            <p:txEl>
                                              <p:pRg st="0" end="0"/>
                                            </p:txEl>
                                          </p:spTgt>
                                        </p:tgtEl>
                                        <p:attrNameLst>
                                          <p:attrName>style.visibility</p:attrName>
                                        </p:attrNameLst>
                                      </p:cBhvr>
                                      <p:to>
                                        <p:strVal val="visible"/>
                                      </p:to>
                                    </p:set>
                                    <p:animEffect transition="in" filter="fade">
                                      <p:cBhvr>
                                        <p:cTn id="18" dur="500"/>
                                        <p:tgtEl>
                                          <p:spTgt spid="1132">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32">
                                            <p:txEl>
                                              <p:pRg st="1" end="1"/>
                                            </p:txEl>
                                          </p:spTgt>
                                        </p:tgtEl>
                                        <p:attrNameLst>
                                          <p:attrName>style.visibility</p:attrName>
                                        </p:attrNameLst>
                                      </p:cBhvr>
                                      <p:to>
                                        <p:strVal val="visible"/>
                                      </p:to>
                                    </p:set>
                                    <p:animEffect transition="in" filter="fade">
                                      <p:cBhvr>
                                        <p:cTn id="23" dur="500"/>
                                        <p:tgtEl>
                                          <p:spTgt spid="113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132">
                                            <p:txEl>
                                              <p:pRg st="2" end="2"/>
                                            </p:txEl>
                                          </p:spTgt>
                                        </p:tgtEl>
                                        <p:attrNameLst>
                                          <p:attrName>style.visibility</p:attrName>
                                        </p:attrNameLst>
                                      </p:cBhvr>
                                      <p:to>
                                        <p:strVal val="visible"/>
                                      </p:to>
                                    </p:set>
                                    <p:animEffect transition="in" filter="fade">
                                      <p:cBhvr>
                                        <p:cTn id="28" dur="500"/>
                                        <p:tgtEl>
                                          <p:spTgt spid="1132">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32">
                                            <p:txEl>
                                              <p:pRg st="3" end="3"/>
                                            </p:txEl>
                                          </p:spTgt>
                                        </p:tgtEl>
                                        <p:attrNameLst>
                                          <p:attrName>style.visibility</p:attrName>
                                        </p:attrNameLst>
                                      </p:cBhvr>
                                      <p:to>
                                        <p:strVal val="visible"/>
                                      </p:to>
                                    </p:set>
                                    <p:animEffect transition="in" filter="fade">
                                      <p:cBhvr>
                                        <p:cTn id="33" dur="500"/>
                                        <p:tgtEl>
                                          <p:spTgt spid="1132">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32">
                                            <p:txEl>
                                              <p:pRg st="4" end="4"/>
                                            </p:txEl>
                                          </p:spTgt>
                                        </p:tgtEl>
                                        <p:attrNameLst>
                                          <p:attrName>style.visibility</p:attrName>
                                        </p:attrNameLst>
                                      </p:cBhvr>
                                      <p:to>
                                        <p:strVal val="visible"/>
                                      </p:to>
                                    </p:set>
                                    <p:animEffect transition="in" filter="fade">
                                      <p:cBhvr>
                                        <p:cTn id="38" dur="500"/>
                                        <p:tgtEl>
                                          <p:spTgt spid="1132">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32">
                                            <p:txEl>
                                              <p:pRg st="5" end="5"/>
                                            </p:txEl>
                                          </p:spTgt>
                                        </p:tgtEl>
                                        <p:attrNameLst>
                                          <p:attrName>style.visibility</p:attrName>
                                        </p:attrNameLst>
                                      </p:cBhvr>
                                      <p:to>
                                        <p:strVal val="visible"/>
                                      </p:to>
                                    </p:set>
                                    <p:animEffect transition="in" filter="fade">
                                      <p:cBhvr>
                                        <p:cTn id="43" dur="500"/>
                                        <p:tgtEl>
                                          <p:spTgt spid="1132">
                                            <p:txEl>
                                              <p:pRg st="5" end="5"/>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47"/>
                                        </p:tgtEl>
                                        <p:attrNameLst>
                                          <p:attrName>style.visibility</p:attrName>
                                        </p:attrNameLst>
                                      </p:cBhvr>
                                      <p:to>
                                        <p:strVal val="visible"/>
                                      </p:to>
                                    </p:set>
                                    <p:animEffect transition="in" filter="fade">
                                      <p:cBhvr>
                                        <p:cTn id="46" dur="500"/>
                                        <p:tgtEl>
                                          <p:spTgt spid="1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29"/>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802.11: passive/active scanning</a:t>
            </a:r>
            <a:endParaRPr>
              <a:latin typeface="Calibri"/>
              <a:ea typeface="Calibri"/>
              <a:cs typeface="Calibri"/>
              <a:sym typeface="Calibri"/>
            </a:endParaRPr>
          </a:p>
        </p:txBody>
      </p:sp>
      <p:sp>
        <p:nvSpPr>
          <p:cNvPr id="1158" name="Google Shape;1158;p29"/>
          <p:cNvSpPr/>
          <p:nvPr/>
        </p:nvSpPr>
        <p:spPr>
          <a:xfrm>
            <a:off x="2779713" y="1484313"/>
            <a:ext cx="2335212" cy="2224087"/>
          </a:xfrm>
          <a:prstGeom prst="ellipse">
            <a:avLst/>
          </a:prstGeom>
          <a:solidFill>
            <a:srgbClr val="9AE0FF">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1159" name="Google Shape;1159;p29"/>
          <p:cNvSpPr/>
          <p:nvPr/>
        </p:nvSpPr>
        <p:spPr>
          <a:xfrm>
            <a:off x="923925" y="1419225"/>
            <a:ext cx="2335213" cy="2224088"/>
          </a:xfrm>
          <a:prstGeom prst="ellipse">
            <a:avLst/>
          </a:prstGeom>
          <a:solidFill>
            <a:srgbClr val="9CE0FA">
              <a:alpha val="4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000000"/>
              </a:solidFill>
              <a:latin typeface="Calibri"/>
              <a:ea typeface="Calibri"/>
              <a:cs typeface="Calibri"/>
              <a:sym typeface="Calibri"/>
            </a:endParaRPr>
          </a:p>
        </p:txBody>
      </p:sp>
      <p:sp>
        <p:nvSpPr>
          <p:cNvPr id="1160" name="Google Shape;1160;p29"/>
          <p:cNvSpPr txBox="1"/>
          <p:nvPr/>
        </p:nvSpPr>
        <p:spPr>
          <a:xfrm>
            <a:off x="4149725" y="2536825"/>
            <a:ext cx="55976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AP 2</a:t>
            </a:r>
            <a:endParaRPr/>
          </a:p>
        </p:txBody>
      </p:sp>
      <p:sp>
        <p:nvSpPr>
          <p:cNvPr id="1161" name="Google Shape;1161;p29"/>
          <p:cNvSpPr txBox="1"/>
          <p:nvPr/>
        </p:nvSpPr>
        <p:spPr>
          <a:xfrm>
            <a:off x="2411413" y="2190750"/>
            <a:ext cx="184150"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600">
              <a:solidFill>
                <a:srgbClr val="000000"/>
              </a:solidFill>
              <a:latin typeface="Calibri"/>
              <a:ea typeface="Calibri"/>
              <a:cs typeface="Calibri"/>
              <a:sym typeface="Calibri"/>
            </a:endParaRPr>
          </a:p>
        </p:txBody>
      </p:sp>
      <p:sp>
        <p:nvSpPr>
          <p:cNvPr id="1162" name="Google Shape;1162;p29"/>
          <p:cNvSpPr txBox="1"/>
          <p:nvPr/>
        </p:nvSpPr>
        <p:spPr>
          <a:xfrm>
            <a:off x="1417638" y="2547938"/>
            <a:ext cx="55976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AP 1</a:t>
            </a:r>
            <a:endParaRPr/>
          </a:p>
        </p:txBody>
      </p:sp>
      <p:sp>
        <p:nvSpPr>
          <p:cNvPr id="1163" name="Google Shape;1163;p29"/>
          <p:cNvSpPr txBox="1"/>
          <p:nvPr/>
        </p:nvSpPr>
        <p:spPr>
          <a:xfrm>
            <a:off x="2776538" y="3206750"/>
            <a:ext cx="41710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H1</a:t>
            </a:r>
            <a:endParaRPr/>
          </a:p>
        </p:txBody>
      </p:sp>
      <p:sp>
        <p:nvSpPr>
          <p:cNvPr id="1164" name="Google Shape;1164;p29"/>
          <p:cNvSpPr txBox="1"/>
          <p:nvPr/>
        </p:nvSpPr>
        <p:spPr>
          <a:xfrm>
            <a:off x="3567113" y="1541463"/>
            <a:ext cx="654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BBS 2</a:t>
            </a:r>
            <a:endParaRPr/>
          </a:p>
        </p:txBody>
      </p:sp>
      <p:sp>
        <p:nvSpPr>
          <p:cNvPr id="1165" name="Google Shape;1165;p29"/>
          <p:cNvSpPr txBox="1"/>
          <p:nvPr/>
        </p:nvSpPr>
        <p:spPr>
          <a:xfrm>
            <a:off x="1751013" y="1490663"/>
            <a:ext cx="654346"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Calibri"/>
                <a:ea typeface="Calibri"/>
                <a:cs typeface="Calibri"/>
                <a:sym typeface="Calibri"/>
              </a:rPr>
              <a:t>BBS 1</a:t>
            </a:r>
            <a:endParaRPr/>
          </a:p>
        </p:txBody>
      </p:sp>
      <p:cxnSp>
        <p:nvCxnSpPr>
          <p:cNvPr id="1166" name="Google Shape;1166;p29"/>
          <p:cNvCxnSpPr/>
          <p:nvPr/>
        </p:nvCxnSpPr>
        <p:spPr>
          <a:xfrm>
            <a:off x="2273300" y="2571750"/>
            <a:ext cx="644525" cy="225425"/>
          </a:xfrm>
          <a:prstGeom prst="straightConnector1">
            <a:avLst/>
          </a:prstGeom>
          <a:noFill/>
          <a:ln w="28575" cap="flat" cmpd="sng">
            <a:solidFill>
              <a:srgbClr val="000000"/>
            </a:solidFill>
            <a:prstDash val="solid"/>
            <a:round/>
            <a:headEnd type="none" w="med" len="med"/>
            <a:tailEnd type="triangle" w="med" len="med"/>
          </a:ln>
        </p:spPr>
      </p:cxnSp>
      <p:cxnSp>
        <p:nvCxnSpPr>
          <p:cNvPr id="1167" name="Google Shape;1167;p29"/>
          <p:cNvCxnSpPr/>
          <p:nvPr/>
        </p:nvCxnSpPr>
        <p:spPr>
          <a:xfrm flipH="1">
            <a:off x="3160713" y="2587625"/>
            <a:ext cx="644525" cy="225425"/>
          </a:xfrm>
          <a:prstGeom prst="straightConnector1">
            <a:avLst/>
          </a:prstGeom>
          <a:noFill/>
          <a:ln w="28575" cap="flat" cmpd="sng">
            <a:solidFill>
              <a:srgbClr val="000000"/>
            </a:solidFill>
            <a:prstDash val="solid"/>
            <a:round/>
            <a:headEnd type="none" w="med" len="med"/>
            <a:tailEnd type="triangle" w="med" len="med"/>
          </a:ln>
        </p:spPr>
      </p:cxnSp>
      <p:cxnSp>
        <p:nvCxnSpPr>
          <p:cNvPr id="1168" name="Google Shape;1168;p29"/>
          <p:cNvCxnSpPr/>
          <p:nvPr/>
        </p:nvCxnSpPr>
        <p:spPr>
          <a:xfrm flipH="1">
            <a:off x="3359150" y="2919413"/>
            <a:ext cx="644525" cy="225425"/>
          </a:xfrm>
          <a:prstGeom prst="straightConnector1">
            <a:avLst/>
          </a:prstGeom>
          <a:noFill/>
          <a:ln w="28575" cap="flat" cmpd="sng">
            <a:solidFill>
              <a:srgbClr val="000000"/>
            </a:solidFill>
            <a:prstDash val="solid"/>
            <a:round/>
            <a:headEnd type="none" w="med" len="med"/>
            <a:tailEnd type="triangle" w="med" len="med"/>
          </a:ln>
        </p:spPr>
      </p:cxnSp>
      <p:cxnSp>
        <p:nvCxnSpPr>
          <p:cNvPr id="1169" name="Google Shape;1169;p29"/>
          <p:cNvCxnSpPr/>
          <p:nvPr/>
        </p:nvCxnSpPr>
        <p:spPr>
          <a:xfrm rot="10800000" flipH="1">
            <a:off x="3314700" y="2740025"/>
            <a:ext cx="644525" cy="225425"/>
          </a:xfrm>
          <a:prstGeom prst="straightConnector1">
            <a:avLst/>
          </a:prstGeom>
          <a:noFill/>
          <a:ln w="28575" cap="flat" cmpd="sng">
            <a:solidFill>
              <a:srgbClr val="000000"/>
            </a:solidFill>
            <a:prstDash val="solid"/>
            <a:round/>
            <a:headEnd type="none" w="med" len="med"/>
            <a:tailEnd type="triangle" w="med" len="med"/>
          </a:ln>
        </p:spPr>
      </p:cxnSp>
      <p:grpSp>
        <p:nvGrpSpPr>
          <p:cNvPr id="1170" name="Google Shape;1170;p29"/>
          <p:cNvGrpSpPr/>
          <p:nvPr/>
        </p:nvGrpSpPr>
        <p:grpSpPr>
          <a:xfrm>
            <a:off x="3470275" y="2489200"/>
            <a:ext cx="282575" cy="304800"/>
            <a:chOff x="1255" y="3461"/>
            <a:chExt cx="178" cy="192"/>
          </a:xfrm>
        </p:grpSpPr>
        <p:sp>
          <p:nvSpPr>
            <p:cNvPr id="1171" name="Google Shape;1171;p29"/>
            <p:cNvSpPr/>
            <p:nvPr/>
          </p:nvSpPr>
          <p:spPr>
            <a:xfrm>
              <a:off x="1274" y="349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2" name="Google Shape;1172;p29"/>
            <p:cNvSpPr txBox="1"/>
            <p:nvPr/>
          </p:nvSpPr>
          <p:spPr>
            <a:xfrm>
              <a:off x="1255" y="3461"/>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1</a:t>
              </a:r>
              <a:endParaRPr/>
            </a:p>
          </p:txBody>
        </p:sp>
      </p:grpSp>
      <p:grpSp>
        <p:nvGrpSpPr>
          <p:cNvPr id="1173" name="Google Shape;1173;p29"/>
          <p:cNvGrpSpPr/>
          <p:nvPr/>
        </p:nvGrpSpPr>
        <p:grpSpPr>
          <a:xfrm>
            <a:off x="3382963" y="2746375"/>
            <a:ext cx="282575" cy="304800"/>
            <a:chOff x="1851" y="2490"/>
            <a:chExt cx="178" cy="192"/>
          </a:xfrm>
        </p:grpSpPr>
        <p:sp>
          <p:nvSpPr>
            <p:cNvPr id="1174" name="Google Shape;1174;p29"/>
            <p:cNvSpPr/>
            <p:nvPr/>
          </p:nvSpPr>
          <p:spPr>
            <a:xfrm>
              <a:off x="1861" y="251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5" name="Google Shape;1175;p29"/>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2</a:t>
              </a:r>
              <a:endParaRPr/>
            </a:p>
          </p:txBody>
        </p:sp>
      </p:grpSp>
      <p:grpSp>
        <p:nvGrpSpPr>
          <p:cNvPr id="1176" name="Google Shape;1176;p29"/>
          <p:cNvGrpSpPr/>
          <p:nvPr/>
        </p:nvGrpSpPr>
        <p:grpSpPr>
          <a:xfrm>
            <a:off x="3668713" y="2852738"/>
            <a:ext cx="282575" cy="304800"/>
            <a:chOff x="1851" y="2490"/>
            <a:chExt cx="178" cy="192"/>
          </a:xfrm>
        </p:grpSpPr>
        <p:sp>
          <p:nvSpPr>
            <p:cNvPr id="1177" name="Google Shape;1177;p29"/>
            <p:cNvSpPr/>
            <p:nvPr/>
          </p:nvSpPr>
          <p:spPr>
            <a:xfrm>
              <a:off x="1861" y="251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78" name="Google Shape;1178;p29"/>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3</a:t>
              </a:r>
              <a:endParaRPr/>
            </a:p>
          </p:txBody>
        </p:sp>
      </p:grpSp>
      <p:grpSp>
        <p:nvGrpSpPr>
          <p:cNvPr id="1179" name="Google Shape;1179;p29"/>
          <p:cNvGrpSpPr/>
          <p:nvPr/>
        </p:nvGrpSpPr>
        <p:grpSpPr>
          <a:xfrm>
            <a:off x="2303463" y="2462213"/>
            <a:ext cx="282575" cy="304800"/>
            <a:chOff x="1255" y="3461"/>
            <a:chExt cx="178" cy="192"/>
          </a:xfrm>
        </p:grpSpPr>
        <p:sp>
          <p:nvSpPr>
            <p:cNvPr id="1180" name="Google Shape;1180;p29"/>
            <p:cNvSpPr/>
            <p:nvPr/>
          </p:nvSpPr>
          <p:spPr>
            <a:xfrm>
              <a:off x="1274" y="349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181" name="Google Shape;1181;p29"/>
            <p:cNvSpPr txBox="1"/>
            <p:nvPr/>
          </p:nvSpPr>
          <p:spPr>
            <a:xfrm>
              <a:off x="1255" y="3461"/>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1</a:t>
              </a:r>
              <a:endParaRPr/>
            </a:p>
          </p:txBody>
        </p:sp>
      </p:grpSp>
      <p:sp>
        <p:nvSpPr>
          <p:cNvPr id="1182" name="Google Shape;1182;p29"/>
          <p:cNvSpPr txBox="1"/>
          <p:nvPr/>
        </p:nvSpPr>
        <p:spPr>
          <a:xfrm>
            <a:off x="1408113" y="3894138"/>
            <a:ext cx="4535487" cy="2062103"/>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None/>
            </a:pPr>
            <a:r>
              <a:rPr lang="en-US" sz="2800">
                <a:solidFill>
                  <a:srgbClr val="C00000"/>
                </a:solidFill>
                <a:latin typeface="Calibri"/>
                <a:ea typeface="Calibri"/>
                <a:cs typeface="Calibri"/>
                <a:sym typeface="Calibri"/>
              </a:rPr>
              <a:t>passive scanning: </a:t>
            </a:r>
            <a:endParaRPr/>
          </a:p>
          <a:p>
            <a:pPr marL="508000" marR="0" lvl="0" indent="-342900" algn="l" rtl="0">
              <a:spcBef>
                <a:spcPts val="0"/>
              </a:spcBef>
              <a:spcAft>
                <a:spcPts val="0"/>
              </a:spcAft>
              <a:buClr>
                <a:srgbClr val="000000"/>
              </a:buClr>
              <a:buSzPts val="2000"/>
              <a:buFont typeface="Calibri"/>
              <a:buAutoNum type="arabicParenBoth"/>
            </a:pPr>
            <a:r>
              <a:rPr lang="en-US" sz="2000">
                <a:solidFill>
                  <a:srgbClr val="000000"/>
                </a:solidFill>
                <a:latin typeface="Calibri"/>
                <a:ea typeface="Calibri"/>
                <a:cs typeface="Calibri"/>
                <a:sym typeface="Calibri"/>
              </a:rPr>
              <a:t>beacon frames sent from APs</a:t>
            </a:r>
            <a:endParaRPr/>
          </a:p>
          <a:p>
            <a:pPr marL="508000" marR="0" lvl="0" indent="-342900" algn="l" rtl="0">
              <a:spcBef>
                <a:spcPts val="0"/>
              </a:spcBef>
              <a:spcAft>
                <a:spcPts val="0"/>
              </a:spcAft>
              <a:buClr>
                <a:srgbClr val="000000"/>
              </a:buClr>
              <a:buSzPts val="2000"/>
              <a:buFont typeface="Calibri"/>
              <a:buAutoNum type="arabicParenBoth"/>
            </a:pPr>
            <a:r>
              <a:rPr lang="en-US" sz="2000">
                <a:solidFill>
                  <a:srgbClr val="000000"/>
                </a:solidFill>
                <a:latin typeface="Calibri"/>
                <a:ea typeface="Calibri"/>
                <a:cs typeface="Calibri"/>
                <a:sym typeface="Calibri"/>
              </a:rPr>
              <a:t>association Request frame sent: H1 to selected AP </a:t>
            </a:r>
            <a:endParaRPr/>
          </a:p>
          <a:p>
            <a:pPr marL="508000" marR="0" lvl="0" indent="-342900" algn="l" rtl="0">
              <a:spcBef>
                <a:spcPts val="0"/>
              </a:spcBef>
              <a:spcAft>
                <a:spcPts val="0"/>
              </a:spcAft>
              <a:buClr>
                <a:srgbClr val="000000"/>
              </a:buClr>
              <a:buSzPts val="2000"/>
              <a:buFont typeface="Calibri"/>
              <a:buAutoNum type="arabicParenBoth"/>
            </a:pPr>
            <a:r>
              <a:rPr lang="en-US" sz="2000">
                <a:solidFill>
                  <a:srgbClr val="000000"/>
                </a:solidFill>
                <a:latin typeface="Calibri"/>
                <a:ea typeface="Calibri"/>
                <a:cs typeface="Calibri"/>
                <a:sym typeface="Calibri"/>
              </a:rPr>
              <a:t>association Response frame sent from  selected AP to H1</a:t>
            </a:r>
            <a:endParaRPr/>
          </a:p>
        </p:txBody>
      </p:sp>
      <p:grpSp>
        <p:nvGrpSpPr>
          <p:cNvPr id="1183" name="Google Shape;1183;p29"/>
          <p:cNvGrpSpPr/>
          <p:nvPr/>
        </p:nvGrpSpPr>
        <p:grpSpPr>
          <a:xfrm>
            <a:off x="1831975" y="2092325"/>
            <a:ext cx="649288" cy="561975"/>
            <a:chOff x="2967" y="478"/>
            <a:chExt cx="788" cy="625"/>
          </a:xfrm>
        </p:grpSpPr>
        <p:pic>
          <p:nvPicPr>
            <p:cNvPr id="1184" name="Google Shape;1184;p29"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185" name="Google Shape;1185;p29"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186" name="Google Shape;1186;p29"/>
          <p:cNvGrpSpPr/>
          <p:nvPr/>
        </p:nvGrpSpPr>
        <p:grpSpPr>
          <a:xfrm>
            <a:off x="3741738" y="2112963"/>
            <a:ext cx="649287" cy="561975"/>
            <a:chOff x="2967" y="478"/>
            <a:chExt cx="788" cy="625"/>
          </a:xfrm>
        </p:grpSpPr>
        <p:pic>
          <p:nvPicPr>
            <p:cNvPr id="1187" name="Google Shape;1187;p29"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188" name="Google Shape;1188;p29"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189" name="Google Shape;1189;p29"/>
          <p:cNvGrpSpPr/>
          <p:nvPr/>
        </p:nvGrpSpPr>
        <p:grpSpPr>
          <a:xfrm>
            <a:off x="2776538" y="2519363"/>
            <a:ext cx="436562" cy="498475"/>
            <a:chOff x="313" y="1497"/>
            <a:chExt cx="1152" cy="1014"/>
          </a:xfrm>
        </p:grpSpPr>
        <p:pic>
          <p:nvPicPr>
            <p:cNvPr id="1190" name="Google Shape;1190;p29"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191" name="Google Shape;1191;p29"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192" name="Google Shape;1192;p29"/>
          <p:cNvGrpSpPr/>
          <p:nvPr/>
        </p:nvGrpSpPr>
        <p:grpSpPr>
          <a:xfrm>
            <a:off x="6540500" y="1428750"/>
            <a:ext cx="5245100" cy="4833680"/>
            <a:chOff x="6540500" y="1428750"/>
            <a:chExt cx="5245100" cy="4833680"/>
          </a:xfrm>
        </p:grpSpPr>
        <p:sp>
          <p:nvSpPr>
            <p:cNvPr id="1193" name="Google Shape;1193;p29"/>
            <p:cNvSpPr/>
            <p:nvPr/>
          </p:nvSpPr>
          <p:spPr>
            <a:xfrm>
              <a:off x="8396288" y="1493838"/>
              <a:ext cx="2335212" cy="2224088"/>
            </a:xfrm>
            <a:prstGeom prst="ellipse">
              <a:avLst/>
            </a:prstGeom>
            <a:solidFill>
              <a:srgbClr val="9CE0FA">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194" name="Google Shape;1194;p29"/>
            <p:cNvSpPr/>
            <p:nvPr/>
          </p:nvSpPr>
          <p:spPr>
            <a:xfrm>
              <a:off x="6540500" y="1428750"/>
              <a:ext cx="2335213" cy="2224089"/>
            </a:xfrm>
            <a:prstGeom prst="ellipse">
              <a:avLst/>
            </a:prstGeom>
            <a:solidFill>
              <a:srgbClr val="9AE0FF">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1195" name="Google Shape;1195;p29"/>
            <p:cNvSpPr txBox="1"/>
            <p:nvPr/>
          </p:nvSpPr>
          <p:spPr>
            <a:xfrm>
              <a:off x="9777413" y="2444750"/>
              <a:ext cx="5597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AP 2</a:t>
              </a:r>
              <a:endParaRPr/>
            </a:p>
          </p:txBody>
        </p:sp>
        <p:sp>
          <p:nvSpPr>
            <p:cNvPr id="1196" name="Google Shape;1196;p29"/>
            <p:cNvSpPr txBox="1"/>
            <p:nvPr/>
          </p:nvSpPr>
          <p:spPr>
            <a:xfrm>
              <a:off x="8027988" y="2200275"/>
              <a:ext cx="1841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mic Sans MS"/>
                <a:buNone/>
              </a:pPr>
              <a:endParaRPr sz="1600" b="0" i="0" u="none" strike="noStrike" cap="none">
                <a:solidFill>
                  <a:srgbClr val="000000"/>
                </a:solidFill>
                <a:latin typeface="Calibri"/>
                <a:ea typeface="Calibri"/>
                <a:cs typeface="Calibri"/>
                <a:sym typeface="Calibri"/>
              </a:endParaRPr>
            </a:p>
          </p:txBody>
        </p:sp>
        <p:sp>
          <p:nvSpPr>
            <p:cNvPr id="1197" name="Google Shape;1197;p29"/>
            <p:cNvSpPr txBox="1"/>
            <p:nvPr/>
          </p:nvSpPr>
          <p:spPr>
            <a:xfrm>
              <a:off x="7105650" y="2628900"/>
              <a:ext cx="55976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AP 1</a:t>
              </a:r>
              <a:endParaRPr/>
            </a:p>
          </p:txBody>
        </p:sp>
        <p:sp>
          <p:nvSpPr>
            <p:cNvPr id="1198" name="Google Shape;1198;p29"/>
            <p:cNvSpPr txBox="1"/>
            <p:nvPr/>
          </p:nvSpPr>
          <p:spPr>
            <a:xfrm>
              <a:off x="8393113" y="3216275"/>
              <a:ext cx="41710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H1</a:t>
              </a:r>
              <a:endParaRPr/>
            </a:p>
          </p:txBody>
        </p:sp>
        <p:sp>
          <p:nvSpPr>
            <p:cNvPr id="1199" name="Google Shape;1199;p29"/>
            <p:cNvSpPr txBox="1"/>
            <p:nvPr/>
          </p:nvSpPr>
          <p:spPr>
            <a:xfrm>
              <a:off x="10034588" y="3019425"/>
              <a:ext cx="1841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Comic Sans MS"/>
                <a:buNone/>
              </a:pPr>
              <a:endParaRPr sz="1600" b="0" i="0" u="none" strike="noStrike" cap="none">
                <a:solidFill>
                  <a:srgbClr val="000000"/>
                </a:solidFill>
                <a:latin typeface="Calibri"/>
                <a:ea typeface="Calibri"/>
                <a:cs typeface="Calibri"/>
                <a:sym typeface="Calibri"/>
              </a:endParaRPr>
            </a:p>
          </p:txBody>
        </p:sp>
        <p:sp>
          <p:nvSpPr>
            <p:cNvPr id="1200" name="Google Shape;1200;p29"/>
            <p:cNvSpPr txBox="1"/>
            <p:nvPr/>
          </p:nvSpPr>
          <p:spPr>
            <a:xfrm>
              <a:off x="9183688" y="1550988"/>
              <a:ext cx="65434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BBS 2</a:t>
              </a:r>
              <a:endParaRPr/>
            </a:p>
          </p:txBody>
        </p:sp>
        <p:sp>
          <p:nvSpPr>
            <p:cNvPr id="1201" name="Google Shape;1201;p29"/>
            <p:cNvSpPr txBox="1"/>
            <p:nvPr/>
          </p:nvSpPr>
          <p:spPr>
            <a:xfrm>
              <a:off x="7367588" y="1500188"/>
              <a:ext cx="65434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BBS 1</a:t>
              </a:r>
              <a:endParaRPr/>
            </a:p>
          </p:txBody>
        </p:sp>
        <p:sp>
          <p:nvSpPr>
            <p:cNvPr id="1202" name="Google Shape;1202;p29"/>
            <p:cNvSpPr/>
            <p:nvPr/>
          </p:nvSpPr>
          <p:spPr>
            <a:xfrm>
              <a:off x="8653463" y="2505174"/>
              <a:ext cx="869950" cy="225446"/>
            </a:xfrm>
            <a:custGeom>
              <a:avLst/>
              <a:gdLst/>
              <a:ahLst/>
              <a:cxnLst/>
              <a:rect l="l" t="t" r="r" b="b"/>
              <a:pathLst>
                <a:path w="548" h="142" extrusionOk="0">
                  <a:moveTo>
                    <a:pt x="0" y="142"/>
                  </a:moveTo>
                  <a:lnTo>
                    <a:pt x="0" y="0"/>
                  </a:lnTo>
                  <a:lnTo>
                    <a:pt x="548" y="0"/>
                  </a:lnTo>
                </a:path>
              </a:pathLst>
            </a:custGeom>
            <a:noFill/>
            <a:ln w="28575" cap="flat" cmpd="sng">
              <a:solidFill>
                <a:srgbClr val="000000"/>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203" name="Google Shape;1203;p29"/>
            <p:cNvCxnSpPr/>
            <p:nvPr/>
          </p:nvCxnSpPr>
          <p:spPr>
            <a:xfrm rot="10800000">
              <a:off x="7827963" y="2505075"/>
              <a:ext cx="823912" cy="0"/>
            </a:xfrm>
            <a:prstGeom prst="straightConnector1">
              <a:avLst/>
            </a:prstGeom>
            <a:noFill/>
            <a:ln w="28575" cap="flat" cmpd="sng">
              <a:solidFill>
                <a:srgbClr val="000000"/>
              </a:solidFill>
              <a:prstDash val="solid"/>
              <a:round/>
              <a:headEnd type="none" w="med" len="med"/>
              <a:tailEnd type="triangle" w="med" len="med"/>
            </a:ln>
          </p:spPr>
        </p:cxnSp>
        <p:cxnSp>
          <p:nvCxnSpPr>
            <p:cNvPr id="1204" name="Google Shape;1204;p29"/>
            <p:cNvCxnSpPr/>
            <p:nvPr/>
          </p:nvCxnSpPr>
          <p:spPr>
            <a:xfrm>
              <a:off x="7889875" y="2581275"/>
              <a:ext cx="644525" cy="225425"/>
            </a:xfrm>
            <a:prstGeom prst="straightConnector1">
              <a:avLst/>
            </a:prstGeom>
            <a:noFill/>
            <a:ln w="28575" cap="flat" cmpd="sng">
              <a:solidFill>
                <a:srgbClr val="000000"/>
              </a:solidFill>
              <a:prstDash val="solid"/>
              <a:round/>
              <a:headEnd type="none" w="med" len="med"/>
              <a:tailEnd type="triangle" w="med" len="med"/>
            </a:ln>
          </p:spPr>
        </p:cxnSp>
        <p:cxnSp>
          <p:nvCxnSpPr>
            <p:cNvPr id="1205" name="Google Shape;1205;p29"/>
            <p:cNvCxnSpPr/>
            <p:nvPr/>
          </p:nvCxnSpPr>
          <p:spPr>
            <a:xfrm flipH="1">
              <a:off x="8777288" y="2597150"/>
              <a:ext cx="644525" cy="225425"/>
            </a:xfrm>
            <a:prstGeom prst="straightConnector1">
              <a:avLst/>
            </a:prstGeom>
            <a:noFill/>
            <a:ln w="28575" cap="flat" cmpd="sng">
              <a:solidFill>
                <a:srgbClr val="000000"/>
              </a:solidFill>
              <a:prstDash val="solid"/>
              <a:round/>
              <a:headEnd type="none" w="med" len="med"/>
              <a:tailEnd type="triangle" w="med" len="med"/>
            </a:ln>
          </p:spPr>
        </p:cxnSp>
        <p:cxnSp>
          <p:nvCxnSpPr>
            <p:cNvPr id="1206" name="Google Shape;1206;p29"/>
            <p:cNvCxnSpPr/>
            <p:nvPr/>
          </p:nvCxnSpPr>
          <p:spPr>
            <a:xfrm flipH="1">
              <a:off x="8975725" y="2928938"/>
              <a:ext cx="644525" cy="225425"/>
            </a:xfrm>
            <a:prstGeom prst="straightConnector1">
              <a:avLst/>
            </a:prstGeom>
            <a:noFill/>
            <a:ln w="28575" cap="flat" cmpd="sng">
              <a:solidFill>
                <a:srgbClr val="000000"/>
              </a:solidFill>
              <a:prstDash val="solid"/>
              <a:round/>
              <a:headEnd type="none" w="med" len="med"/>
              <a:tailEnd type="triangle" w="med" len="med"/>
            </a:ln>
          </p:spPr>
        </p:cxnSp>
        <p:cxnSp>
          <p:nvCxnSpPr>
            <p:cNvPr id="1207" name="Google Shape;1207;p29"/>
            <p:cNvCxnSpPr/>
            <p:nvPr/>
          </p:nvCxnSpPr>
          <p:spPr>
            <a:xfrm rot="10800000" flipH="1">
              <a:off x="8931275" y="2749550"/>
              <a:ext cx="644525" cy="225425"/>
            </a:xfrm>
            <a:prstGeom prst="straightConnector1">
              <a:avLst/>
            </a:prstGeom>
            <a:noFill/>
            <a:ln w="28575" cap="flat" cmpd="sng">
              <a:solidFill>
                <a:srgbClr val="000000"/>
              </a:solidFill>
              <a:prstDash val="solid"/>
              <a:round/>
              <a:headEnd type="none" w="med" len="med"/>
              <a:tailEnd type="triangle" w="med" len="med"/>
            </a:ln>
          </p:spPr>
        </p:cxnSp>
        <p:grpSp>
          <p:nvGrpSpPr>
            <p:cNvPr id="1208" name="Google Shape;1208;p29"/>
            <p:cNvGrpSpPr/>
            <p:nvPr/>
          </p:nvGrpSpPr>
          <p:grpSpPr>
            <a:xfrm>
              <a:off x="8502650" y="2333708"/>
              <a:ext cx="282575" cy="304828"/>
              <a:chOff x="1255" y="3461"/>
              <a:chExt cx="178" cy="192"/>
            </a:xfrm>
          </p:grpSpPr>
          <p:sp>
            <p:nvSpPr>
              <p:cNvPr id="1209" name="Google Shape;1209;p29"/>
              <p:cNvSpPr/>
              <p:nvPr/>
            </p:nvSpPr>
            <p:spPr>
              <a:xfrm>
                <a:off x="1274" y="349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0" name="Google Shape;1210;p29"/>
              <p:cNvSpPr txBox="1"/>
              <p:nvPr/>
            </p:nvSpPr>
            <p:spPr>
              <a:xfrm>
                <a:off x="1255" y="3461"/>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1</a:t>
                </a:r>
                <a:endParaRPr/>
              </a:p>
            </p:txBody>
          </p:sp>
        </p:grpSp>
        <p:grpSp>
          <p:nvGrpSpPr>
            <p:cNvPr id="1211" name="Google Shape;1211;p29"/>
            <p:cNvGrpSpPr/>
            <p:nvPr/>
          </p:nvGrpSpPr>
          <p:grpSpPr>
            <a:xfrm>
              <a:off x="9074150" y="2530576"/>
              <a:ext cx="282575" cy="304828"/>
              <a:chOff x="1851" y="2490"/>
              <a:chExt cx="178" cy="192"/>
            </a:xfrm>
          </p:grpSpPr>
          <p:sp>
            <p:nvSpPr>
              <p:cNvPr id="1212" name="Google Shape;1212;p29"/>
              <p:cNvSpPr/>
              <p:nvPr/>
            </p:nvSpPr>
            <p:spPr>
              <a:xfrm>
                <a:off x="1861" y="251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3" name="Google Shape;1213;p29"/>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2</a:t>
                </a:r>
                <a:endParaRPr/>
              </a:p>
            </p:txBody>
          </p:sp>
        </p:grpSp>
        <p:grpSp>
          <p:nvGrpSpPr>
            <p:cNvPr id="1214" name="Google Shape;1214;p29"/>
            <p:cNvGrpSpPr/>
            <p:nvPr/>
          </p:nvGrpSpPr>
          <p:grpSpPr>
            <a:xfrm>
              <a:off x="7996238" y="2548041"/>
              <a:ext cx="282575" cy="304828"/>
              <a:chOff x="1851" y="2490"/>
              <a:chExt cx="178" cy="192"/>
            </a:xfrm>
          </p:grpSpPr>
          <p:sp>
            <p:nvSpPr>
              <p:cNvPr id="1215" name="Google Shape;1215;p29"/>
              <p:cNvSpPr/>
              <p:nvPr/>
            </p:nvSpPr>
            <p:spPr>
              <a:xfrm>
                <a:off x="1861" y="251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6" name="Google Shape;1216;p29"/>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2</a:t>
                </a:r>
                <a:endParaRPr/>
              </a:p>
            </p:txBody>
          </p:sp>
        </p:grpSp>
        <p:grpSp>
          <p:nvGrpSpPr>
            <p:cNvPr id="1217" name="Google Shape;1217;p29"/>
            <p:cNvGrpSpPr/>
            <p:nvPr/>
          </p:nvGrpSpPr>
          <p:grpSpPr>
            <a:xfrm>
              <a:off x="9017000" y="2773487"/>
              <a:ext cx="282575" cy="304828"/>
              <a:chOff x="1851" y="2490"/>
              <a:chExt cx="178" cy="192"/>
            </a:xfrm>
          </p:grpSpPr>
          <p:sp>
            <p:nvSpPr>
              <p:cNvPr id="1218" name="Google Shape;1218;p29"/>
              <p:cNvSpPr/>
              <p:nvPr/>
            </p:nvSpPr>
            <p:spPr>
              <a:xfrm>
                <a:off x="1861" y="251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19" name="Google Shape;1219;p29"/>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3</a:t>
                </a:r>
                <a:endParaRPr/>
              </a:p>
            </p:txBody>
          </p:sp>
        </p:grpSp>
        <p:grpSp>
          <p:nvGrpSpPr>
            <p:cNvPr id="1220" name="Google Shape;1220;p29"/>
            <p:cNvGrpSpPr/>
            <p:nvPr/>
          </p:nvGrpSpPr>
          <p:grpSpPr>
            <a:xfrm>
              <a:off x="9305925" y="2865570"/>
              <a:ext cx="282575" cy="304828"/>
              <a:chOff x="1851" y="2490"/>
              <a:chExt cx="178" cy="192"/>
            </a:xfrm>
          </p:grpSpPr>
          <p:sp>
            <p:nvSpPr>
              <p:cNvPr id="1221" name="Google Shape;1221;p29"/>
              <p:cNvSpPr/>
              <p:nvPr/>
            </p:nvSpPr>
            <p:spPr>
              <a:xfrm>
                <a:off x="1861" y="2514"/>
                <a:ext cx="151" cy="133"/>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222" name="Google Shape;1222;p29"/>
              <p:cNvSpPr txBox="1"/>
              <p:nvPr/>
            </p:nvSpPr>
            <p:spPr>
              <a:xfrm>
                <a:off x="1851" y="2490"/>
                <a:ext cx="178" cy="1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1" i="0" u="none" strike="noStrike" cap="none">
                    <a:solidFill>
                      <a:srgbClr val="000000"/>
                    </a:solidFill>
                    <a:latin typeface="Calibri"/>
                    <a:ea typeface="Calibri"/>
                    <a:cs typeface="Calibri"/>
                    <a:sym typeface="Calibri"/>
                  </a:rPr>
                  <a:t>4</a:t>
                </a:r>
                <a:endParaRPr/>
              </a:p>
            </p:txBody>
          </p:sp>
        </p:grpSp>
        <p:sp>
          <p:nvSpPr>
            <p:cNvPr id="1223" name="Google Shape;1223;p29"/>
            <p:cNvSpPr txBox="1"/>
            <p:nvPr/>
          </p:nvSpPr>
          <p:spPr>
            <a:xfrm>
              <a:off x="6573838" y="3892550"/>
              <a:ext cx="5211762" cy="236988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C00000"/>
                </a:buClr>
                <a:buSzPts val="2800"/>
                <a:buFont typeface="Calibri"/>
                <a:buNone/>
              </a:pPr>
              <a:r>
                <a:rPr lang="en-US" sz="2800" b="0" strike="noStrike" cap="none">
                  <a:solidFill>
                    <a:srgbClr val="C00000"/>
                  </a:solidFill>
                  <a:latin typeface="Calibri"/>
                  <a:ea typeface="Calibri"/>
                  <a:cs typeface="Calibri"/>
                  <a:sym typeface="Calibri"/>
                </a:rPr>
                <a:t>active  scanning: </a:t>
              </a:r>
              <a:endParaRPr/>
            </a:p>
            <a:p>
              <a:pPr marL="508000" marR="0" lvl="0" indent="-342900" algn="l" rtl="0">
                <a:lnSpc>
                  <a:spcPct val="100000"/>
                </a:lnSpc>
                <a:spcBef>
                  <a:spcPts val="0"/>
                </a:spcBef>
                <a:spcAft>
                  <a:spcPts val="0"/>
                </a:spcAft>
                <a:buClr>
                  <a:srgbClr val="000000"/>
                </a:buClr>
                <a:buSzPts val="2000"/>
                <a:buFont typeface="Calibri"/>
                <a:buAutoNum type="arabicParenBoth"/>
              </a:pPr>
              <a:r>
                <a:rPr lang="en-US" sz="2000" b="0" i="0" u="none" strike="noStrike" cap="none">
                  <a:solidFill>
                    <a:srgbClr val="000000"/>
                  </a:solidFill>
                  <a:latin typeface="Calibri"/>
                  <a:ea typeface="Calibri"/>
                  <a:cs typeface="Calibri"/>
                  <a:sym typeface="Calibri"/>
                </a:rPr>
                <a:t>Probe Request frame broadcast from H1</a:t>
              </a:r>
              <a:endParaRPr/>
            </a:p>
            <a:p>
              <a:pPr marL="508000" marR="0" lvl="0" indent="-342900" algn="l" rtl="0">
                <a:lnSpc>
                  <a:spcPct val="100000"/>
                </a:lnSpc>
                <a:spcBef>
                  <a:spcPts val="0"/>
                </a:spcBef>
                <a:spcAft>
                  <a:spcPts val="0"/>
                </a:spcAft>
                <a:buClr>
                  <a:srgbClr val="000000"/>
                </a:buClr>
                <a:buSzPts val="2000"/>
                <a:buFont typeface="Calibri"/>
                <a:buAutoNum type="arabicParenBoth"/>
              </a:pPr>
              <a:r>
                <a:rPr lang="en-US" sz="2000" b="0" i="0" u="none" strike="noStrike" cap="none">
                  <a:solidFill>
                    <a:srgbClr val="000000"/>
                  </a:solidFill>
                  <a:latin typeface="Calibri"/>
                  <a:ea typeface="Calibri"/>
                  <a:cs typeface="Calibri"/>
                  <a:sym typeface="Calibri"/>
                </a:rPr>
                <a:t>Probe Response frames sent from APs</a:t>
              </a:r>
              <a:endParaRPr/>
            </a:p>
            <a:p>
              <a:pPr marL="508000" marR="0" lvl="0" indent="-342900" algn="l" rtl="0">
                <a:lnSpc>
                  <a:spcPct val="100000"/>
                </a:lnSpc>
                <a:spcBef>
                  <a:spcPts val="0"/>
                </a:spcBef>
                <a:spcAft>
                  <a:spcPts val="0"/>
                </a:spcAft>
                <a:buClr>
                  <a:srgbClr val="000000"/>
                </a:buClr>
                <a:buSzPts val="2000"/>
                <a:buFont typeface="Calibri"/>
                <a:buAutoNum type="arabicParenBoth"/>
              </a:pPr>
              <a:r>
                <a:rPr lang="en-US" sz="2000" b="0" i="0" u="none" strike="noStrike" cap="none">
                  <a:solidFill>
                    <a:srgbClr val="000000"/>
                  </a:solidFill>
                  <a:latin typeface="Calibri"/>
                  <a:ea typeface="Calibri"/>
                  <a:cs typeface="Calibri"/>
                  <a:sym typeface="Calibri"/>
                </a:rPr>
                <a:t>Association Request frame sent: H1 to selected AP </a:t>
              </a:r>
              <a:endParaRPr/>
            </a:p>
            <a:p>
              <a:pPr marL="508000" marR="0" lvl="0" indent="-342900" algn="l" rtl="0">
                <a:lnSpc>
                  <a:spcPct val="100000"/>
                </a:lnSpc>
                <a:spcBef>
                  <a:spcPts val="0"/>
                </a:spcBef>
                <a:spcAft>
                  <a:spcPts val="0"/>
                </a:spcAft>
                <a:buClr>
                  <a:srgbClr val="000000"/>
                </a:buClr>
                <a:buSzPts val="2000"/>
                <a:buFont typeface="Calibri"/>
                <a:buAutoNum type="arabicParenBoth"/>
              </a:pPr>
              <a:r>
                <a:rPr lang="en-US" sz="2000" b="0" i="0" u="none" strike="noStrike" cap="none">
                  <a:solidFill>
                    <a:srgbClr val="000000"/>
                  </a:solidFill>
                  <a:latin typeface="Calibri"/>
                  <a:ea typeface="Calibri"/>
                  <a:cs typeface="Calibri"/>
                  <a:sym typeface="Calibri"/>
                </a:rPr>
                <a:t>Association Response frame sent from selected AP to H1</a:t>
              </a:r>
              <a:endParaRPr/>
            </a:p>
          </p:txBody>
        </p:sp>
        <p:grpSp>
          <p:nvGrpSpPr>
            <p:cNvPr id="1224" name="Google Shape;1224;p29"/>
            <p:cNvGrpSpPr/>
            <p:nvPr/>
          </p:nvGrpSpPr>
          <p:grpSpPr>
            <a:xfrm>
              <a:off x="7373620" y="2100642"/>
              <a:ext cx="650240" cy="561392"/>
              <a:chOff x="2967" y="478"/>
              <a:chExt cx="788" cy="625"/>
            </a:xfrm>
          </p:grpSpPr>
          <p:pic>
            <p:nvPicPr>
              <p:cNvPr id="1225" name="Google Shape;1225;p29"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226" name="Google Shape;1226;p29"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227" name="Google Shape;1227;p29"/>
            <p:cNvGrpSpPr/>
            <p:nvPr/>
          </p:nvGrpSpPr>
          <p:grpSpPr>
            <a:xfrm>
              <a:off x="9415780" y="2039676"/>
              <a:ext cx="650240" cy="561392"/>
              <a:chOff x="2967" y="478"/>
              <a:chExt cx="788" cy="625"/>
            </a:xfrm>
          </p:grpSpPr>
          <p:pic>
            <p:nvPicPr>
              <p:cNvPr id="1228" name="Google Shape;1228;p29"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229" name="Google Shape;1229;p29"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230" name="Google Shape;1230;p29"/>
            <p:cNvGrpSpPr/>
            <p:nvPr/>
          </p:nvGrpSpPr>
          <p:grpSpPr>
            <a:xfrm>
              <a:off x="8348980" y="2629009"/>
              <a:ext cx="436880" cy="497887"/>
              <a:chOff x="313" y="1497"/>
              <a:chExt cx="1152" cy="1014"/>
            </a:xfrm>
          </p:grpSpPr>
          <p:pic>
            <p:nvPicPr>
              <p:cNvPr id="1231" name="Google Shape;1231;p29"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232" name="Google Shape;1232;p29"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2"/>
                                        </p:tgtEl>
                                        <p:attrNameLst>
                                          <p:attrName>style.visibility</p:attrName>
                                        </p:attrNameLst>
                                      </p:cBhvr>
                                      <p:to>
                                        <p:strVal val="visible"/>
                                      </p:to>
                                    </p:set>
                                    <p:animEffect transition="in" filter="fade">
                                      <p:cBhvr>
                                        <p:cTn id="7" dur="500"/>
                                        <p:tgtEl>
                                          <p:spTgt spid="1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3"/>
          <p:cNvSpPr txBox="1">
            <a:spLocks noGrp="1"/>
          </p:cNvSpPr>
          <p:nvPr>
            <p:ph type="title"/>
          </p:nvPr>
        </p:nvSpPr>
        <p:spPr>
          <a:xfrm>
            <a:off x="685800" y="381483"/>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and Mobile Networks: context</a:t>
            </a:r>
            <a:endParaRPr/>
          </a:p>
        </p:txBody>
      </p:sp>
      <p:sp>
        <p:nvSpPr>
          <p:cNvPr id="53" name="Google Shape;53;p3"/>
          <p:cNvSpPr txBox="1"/>
          <p:nvPr/>
        </p:nvSpPr>
        <p:spPr>
          <a:xfrm>
            <a:off x="533400" y="1371600"/>
            <a:ext cx="11201400" cy="4648200"/>
          </a:xfrm>
          <a:prstGeom prst="rect">
            <a:avLst/>
          </a:prstGeom>
          <a:noFill/>
          <a:ln>
            <a:noFill/>
          </a:ln>
        </p:spPr>
        <p:txBody>
          <a:bodyPr spcFirstLastPara="1" wrap="square" lIns="91425" tIns="45700" rIns="91425" bIns="45700" anchor="t" anchorCtr="0">
            <a:normAutofit/>
          </a:bodyPr>
          <a:lstStyle/>
          <a:p>
            <a:pPr marL="463550" marR="0" lvl="1" indent="0" algn="l" rtl="0">
              <a:lnSpc>
                <a:spcPct val="90000"/>
              </a:lnSpc>
              <a:spcBef>
                <a:spcPts val="0"/>
              </a:spcBef>
              <a:spcAft>
                <a:spcPts val="0"/>
              </a:spcAft>
              <a:buClr>
                <a:srgbClr val="0000A8"/>
              </a:buClr>
              <a:buSzPts val="2800"/>
              <a:buFont typeface="Arial"/>
              <a:buNone/>
            </a:pPr>
            <a:endParaRPr sz="2800" b="0" i="0" u="none" strike="noStrike" cap="none">
              <a:solidFill>
                <a:schemeClr val="dk1"/>
              </a:solidFill>
              <a:latin typeface="Calibri"/>
              <a:ea typeface="Calibri"/>
              <a:cs typeface="Calibri"/>
              <a:sym typeface="Calibri"/>
            </a:endParaRPr>
          </a:p>
        </p:txBody>
      </p:sp>
      <p:pic>
        <p:nvPicPr>
          <p:cNvPr id="54" name="Google Shape;54;p3"/>
          <p:cNvPicPr preferRelativeResize="0"/>
          <p:nvPr/>
        </p:nvPicPr>
        <p:blipFill rotWithShape="1">
          <a:blip r:embed="rId3">
            <a:alphaModFix/>
          </a:blip>
          <a:srcRect/>
          <a:stretch/>
        </p:blipFill>
        <p:spPr>
          <a:xfrm>
            <a:off x="3963793" y="2034556"/>
            <a:ext cx="7848179" cy="3985244"/>
          </a:xfrm>
          <a:prstGeom prst="rect">
            <a:avLst/>
          </a:prstGeom>
          <a:noFill/>
          <a:ln>
            <a:noFill/>
          </a:ln>
        </p:spPr>
      </p:pic>
      <p:sp>
        <p:nvSpPr>
          <p:cNvPr id="55" name="Google Shape;55;p3"/>
          <p:cNvSpPr txBox="1"/>
          <p:nvPr/>
        </p:nvSpPr>
        <p:spPr>
          <a:xfrm>
            <a:off x="685800" y="1699419"/>
            <a:ext cx="10286481" cy="4169536"/>
          </a:xfrm>
          <a:prstGeom prst="rect">
            <a:avLst/>
          </a:prstGeom>
          <a:noFill/>
          <a:ln>
            <a:noFill/>
          </a:ln>
        </p:spPr>
        <p:txBody>
          <a:bodyPr spcFirstLastPara="1" wrap="square" lIns="91425" tIns="45700" rIns="91425" bIns="45700" anchor="t" anchorCtr="0">
            <a:normAutofit fontScale="85000" lnSpcReduction="200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200" b="0" i="0" u="none" strike="noStrike" cap="none">
                <a:solidFill>
                  <a:srgbClr val="000099"/>
                </a:solidFill>
                <a:latin typeface="Calibri"/>
                <a:ea typeface="Calibri"/>
                <a:cs typeface="Calibri"/>
                <a:sym typeface="Calibri"/>
              </a:rPr>
              <a:t>M2M</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Smart meters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E-readers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Medical devices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Automobiles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Office devices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Military devices…</a:t>
            </a:r>
            <a:endParaRPr/>
          </a:p>
          <a:p>
            <a:pPr marL="352425" marR="0" lvl="0" indent="-71120" algn="l" rtl="0">
              <a:lnSpc>
                <a:spcPct val="90000"/>
              </a:lnSpc>
              <a:spcBef>
                <a:spcPts val="1000"/>
              </a:spcBef>
              <a:spcAft>
                <a:spcPts val="0"/>
              </a:spcAft>
              <a:buClr>
                <a:srgbClr val="0000A8"/>
              </a:buClr>
              <a:buSzPct val="100000"/>
              <a:buFont typeface="Noto Sans Symbols"/>
              <a:buNone/>
            </a:pPr>
            <a:endParaRPr sz="2800" b="0" i="0" u="none" strike="noStrike" cap="none">
              <a:solidFill>
                <a:schemeClr val="dk1"/>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Internet of everything (Cisco)</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b="0" i="0" u="none" strike="noStrike" cap="none">
                <a:solidFill>
                  <a:schemeClr val="dk1"/>
                </a:solidFill>
                <a:latin typeface="Calibri"/>
                <a:ea typeface="Calibri"/>
                <a:cs typeface="Calibri"/>
                <a:sym typeface="Calibri"/>
              </a:rPr>
              <a:t>Smarter Planet (IBM)</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0"/>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IEEE 802.11: multiple access</a:t>
            </a:r>
            <a:endParaRPr>
              <a:latin typeface="Calibri"/>
              <a:ea typeface="Calibri"/>
              <a:cs typeface="Calibri"/>
              <a:sym typeface="Calibri"/>
            </a:endParaRPr>
          </a:p>
        </p:txBody>
      </p:sp>
      <p:sp>
        <p:nvSpPr>
          <p:cNvPr id="1239" name="Google Shape;1239;p30"/>
          <p:cNvSpPr txBox="1"/>
          <p:nvPr/>
        </p:nvSpPr>
        <p:spPr>
          <a:xfrm>
            <a:off x="1219200" y="1236663"/>
            <a:ext cx="10426700" cy="4648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avoid collisions: 2</a:t>
            </a:r>
            <a:r>
              <a:rPr lang="en-US" sz="2800" baseline="30000">
                <a:solidFill>
                  <a:schemeClr val="dk1"/>
                </a:solidFill>
                <a:latin typeface="Calibri"/>
                <a:ea typeface="Calibri"/>
                <a:cs typeface="Calibri"/>
                <a:sym typeface="Calibri"/>
              </a:rPr>
              <a:t>+</a:t>
            </a:r>
            <a:r>
              <a:rPr lang="en-US" sz="2800">
                <a:solidFill>
                  <a:schemeClr val="dk1"/>
                </a:solidFill>
                <a:latin typeface="Calibri"/>
                <a:ea typeface="Calibri"/>
                <a:cs typeface="Calibri"/>
                <a:sym typeface="Calibri"/>
              </a:rPr>
              <a:t> nodes transmitting at same time</a:t>
            </a:r>
            <a:endParaRPr/>
          </a:p>
          <a:p>
            <a:pPr marL="342900" marR="0" lvl="0" indent="-342900" algn="l" rtl="0">
              <a:lnSpc>
                <a:spcPct val="85000"/>
              </a:lnSpc>
              <a:spcBef>
                <a:spcPts val="56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802.11: CSMA - sense before transmitting</a:t>
            </a:r>
            <a:endParaRPr/>
          </a:p>
          <a:p>
            <a:pPr marL="742950" marR="0" lvl="1" indent="-285750"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don’t collide with detected ongoing transmission by another node</a:t>
            </a:r>
            <a:endParaRPr/>
          </a:p>
          <a:p>
            <a:pPr marL="342900" marR="0" lvl="0" indent="-342900" algn="l" rtl="0">
              <a:lnSpc>
                <a:spcPct val="85000"/>
              </a:lnSpc>
              <a:spcBef>
                <a:spcPts val="560"/>
              </a:spcBef>
              <a:spcAft>
                <a:spcPts val="0"/>
              </a:spcAft>
              <a:buClr>
                <a:srgbClr val="000099"/>
              </a:buClr>
              <a:buSzPts val="2800"/>
              <a:buFont typeface="Noto Sans Symbols"/>
              <a:buChar char="▪"/>
            </a:pPr>
            <a:r>
              <a:rPr lang="en-US" sz="2800">
                <a:solidFill>
                  <a:schemeClr val="dk1"/>
                </a:solidFill>
                <a:latin typeface="Calibri"/>
                <a:ea typeface="Calibri"/>
                <a:cs typeface="Calibri"/>
                <a:sym typeface="Calibri"/>
              </a:rPr>
              <a:t>802.11: </a:t>
            </a:r>
            <a:r>
              <a:rPr lang="en-US" sz="2800" i="1">
                <a:solidFill>
                  <a:schemeClr val="dk1"/>
                </a:solidFill>
                <a:latin typeface="Calibri"/>
                <a:ea typeface="Calibri"/>
                <a:cs typeface="Calibri"/>
                <a:sym typeface="Calibri"/>
              </a:rPr>
              <a:t>no</a:t>
            </a:r>
            <a:r>
              <a:rPr lang="en-US" sz="2800">
                <a:solidFill>
                  <a:schemeClr val="dk1"/>
                </a:solidFill>
                <a:latin typeface="Calibri"/>
                <a:ea typeface="Calibri"/>
                <a:cs typeface="Calibri"/>
                <a:sym typeface="Calibri"/>
              </a:rPr>
              <a:t> collision detection!</a:t>
            </a:r>
            <a:endParaRPr/>
          </a:p>
          <a:p>
            <a:pPr marL="742950" marR="0" lvl="1" indent="-285750"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difficult to sense collisions: high transmitting signal, weak received signal due to fading</a:t>
            </a:r>
            <a:endParaRPr/>
          </a:p>
          <a:p>
            <a:pPr marL="742950" marR="0" lvl="1" indent="-285750"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can’t sense all collisions in any case: hidden terminal, fading</a:t>
            </a:r>
            <a:endParaRPr/>
          </a:p>
          <a:p>
            <a:pPr marL="742950" marR="0" lvl="1" indent="-285750" algn="l" rtl="0">
              <a:lnSpc>
                <a:spcPct val="85000"/>
              </a:lnSpc>
              <a:spcBef>
                <a:spcPts val="48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goal: </a:t>
            </a:r>
            <a:r>
              <a:rPr lang="en-US" sz="2400" b="0" i="1" u="none" strike="noStrike" cap="none">
                <a:solidFill>
                  <a:srgbClr val="0000A8"/>
                </a:solidFill>
                <a:latin typeface="Calibri"/>
                <a:ea typeface="Calibri"/>
                <a:cs typeface="Calibri"/>
                <a:sym typeface="Calibri"/>
              </a:rPr>
              <a:t>avoid collisions:</a:t>
            </a:r>
            <a:r>
              <a:rPr lang="en-US" sz="2400" b="0" i="0" u="none" strike="noStrike" cap="none">
                <a:solidFill>
                  <a:srgbClr val="0000A8"/>
                </a:solidFill>
                <a:latin typeface="Calibri"/>
                <a:ea typeface="Calibri"/>
                <a:cs typeface="Calibri"/>
                <a:sym typeface="Calibri"/>
              </a:rPr>
              <a:t> </a:t>
            </a:r>
            <a:r>
              <a:rPr lang="en-US" sz="2400" b="0" i="0" u="none" strike="noStrike" cap="none">
                <a:solidFill>
                  <a:schemeClr val="dk1"/>
                </a:solidFill>
                <a:latin typeface="Calibri"/>
                <a:ea typeface="Calibri"/>
                <a:cs typeface="Calibri"/>
                <a:sym typeface="Calibri"/>
              </a:rPr>
              <a:t>CSMA/</a:t>
            </a:r>
            <a:r>
              <a:rPr lang="en-US" sz="2400" b="0" i="0" u="sng" strike="noStrike" cap="none">
                <a:solidFill>
                  <a:srgbClr val="0000A8"/>
                </a:solidFill>
                <a:latin typeface="Calibri"/>
                <a:ea typeface="Calibri"/>
                <a:cs typeface="Calibri"/>
                <a:sym typeface="Calibri"/>
              </a:rPr>
              <a:t>C</a:t>
            </a:r>
            <a:r>
              <a:rPr lang="en-US" sz="2400" b="0" i="0" u="none" strike="noStrike" cap="none">
                <a:solidFill>
                  <a:schemeClr val="dk1"/>
                </a:solidFill>
                <a:latin typeface="Calibri"/>
                <a:ea typeface="Calibri"/>
                <a:cs typeface="Calibri"/>
                <a:sym typeface="Calibri"/>
              </a:rPr>
              <a:t>ollision</a:t>
            </a:r>
            <a:r>
              <a:rPr lang="en-US" sz="2400" b="0" i="0" u="sng" strike="noStrike" cap="none">
                <a:solidFill>
                  <a:srgbClr val="0000A8"/>
                </a:solidFill>
                <a:latin typeface="Calibri"/>
                <a:ea typeface="Calibri"/>
                <a:cs typeface="Calibri"/>
                <a:sym typeface="Calibri"/>
              </a:rPr>
              <a:t>A</a:t>
            </a:r>
            <a:r>
              <a:rPr lang="en-US" sz="2400" b="0" i="0" u="none" strike="noStrike" cap="none">
                <a:solidFill>
                  <a:schemeClr val="dk1"/>
                </a:solidFill>
                <a:latin typeface="Calibri"/>
                <a:ea typeface="Calibri"/>
                <a:cs typeface="Calibri"/>
                <a:sym typeface="Calibri"/>
              </a:rPr>
              <a:t>voidance</a:t>
            </a:r>
            <a:endParaRPr sz="2000" b="0" i="0" u="none" strike="noStrike" cap="none">
              <a:solidFill>
                <a:srgbClr val="FF0000"/>
              </a:solidFill>
              <a:latin typeface="Calibri"/>
              <a:ea typeface="Calibri"/>
              <a:cs typeface="Calibri"/>
              <a:sym typeface="Calibri"/>
            </a:endParaRPr>
          </a:p>
        </p:txBody>
      </p:sp>
      <p:sp>
        <p:nvSpPr>
          <p:cNvPr id="1240" name="Google Shape;1240;p30"/>
          <p:cNvSpPr txBox="1"/>
          <p:nvPr/>
        </p:nvSpPr>
        <p:spPr>
          <a:xfrm>
            <a:off x="7069138" y="6273800"/>
            <a:ext cx="593725" cy="2762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rgbClr val="000000"/>
                </a:solidFill>
                <a:latin typeface="Arial"/>
                <a:ea typeface="Arial"/>
                <a:cs typeface="Arial"/>
                <a:sym typeface="Arial"/>
              </a:rPr>
              <a:t>space</a:t>
            </a:r>
            <a:endParaRPr/>
          </a:p>
        </p:txBody>
      </p:sp>
      <p:grpSp>
        <p:nvGrpSpPr>
          <p:cNvPr id="1241" name="Google Shape;1241;p30"/>
          <p:cNvGrpSpPr/>
          <p:nvPr/>
        </p:nvGrpSpPr>
        <p:grpSpPr>
          <a:xfrm>
            <a:off x="2616200" y="4905375"/>
            <a:ext cx="2273300" cy="1028700"/>
            <a:chOff x="576580" y="4516120"/>
            <a:chExt cx="3170330" cy="1491615"/>
          </a:xfrm>
        </p:grpSpPr>
        <p:grpSp>
          <p:nvGrpSpPr>
            <p:cNvPr id="1242" name="Google Shape;1242;p30"/>
            <p:cNvGrpSpPr/>
            <p:nvPr/>
          </p:nvGrpSpPr>
          <p:grpSpPr>
            <a:xfrm>
              <a:off x="2042160" y="4673600"/>
              <a:ext cx="627380" cy="643255"/>
              <a:chOff x="313" y="1497"/>
              <a:chExt cx="1152" cy="1014"/>
            </a:xfrm>
          </p:grpSpPr>
          <p:pic>
            <p:nvPicPr>
              <p:cNvPr id="1243" name="Google Shape;1243;p30"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244" name="Google Shape;1244;p30"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sp>
          <p:nvSpPr>
            <p:cNvPr id="1245" name="Google Shape;1245;p30"/>
            <p:cNvSpPr/>
            <p:nvPr/>
          </p:nvSpPr>
          <p:spPr>
            <a:xfrm>
              <a:off x="576580" y="4516120"/>
              <a:ext cx="2020888" cy="1085850"/>
            </a:xfrm>
            <a:custGeom>
              <a:avLst/>
              <a:gdLst/>
              <a:ahLst/>
              <a:cxnLst/>
              <a:rect l="l" t="t" r="r" b="b"/>
              <a:pathLst>
                <a:path w="1273" h="684" extrusionOk="0">
                  <a:moveTo>
                    <a:pt x="9" y="675"/>
                  </a:moveTo>
                  <a:lnTo>
                    <a:pt x="316" y="0"/>
                  </a:lnTo>
                  <a:lnTo>
                    <a:pt x="461" y="228"/>
                  </a:lnTo>
                  <a:lnTo>
                    <a:pt x="510" y="119"/>
                  </a:lnTo>
                  <a:lnTo>
                    <a:pt x="631" y="467"/>
                  </a:lnTo>
                  <a:lnTo>
                    <a:pt x="667" y="391"/>
                  </a:lnTo>
                  <a:lnTo>
                    <a:pt x="739" y="464"/>
                  </a:lnTo>
                  <a:lnTo>
                    <a:pt x="1058" y="57"/>
                  </a:lnTo>
                  <a:lnTo>
                    <a:pt x="1273" y="684"/>
                  </a:lnTo>
                  <a:lnTo>
                    <a:pt x="0" y="674"/>
                  </a:lnTo>
                </a:path>
              </a:pathLst>
            </a:custGeom>
            <a:gradFill>
              <a:gsLst>
                <a:gs pos="0">
                  <a:srgbClr val="FFFFFF"/>
                </a:gs>
                <a:gs pos="100000">
                  <a:srgbClr val="00CC66"/>
                </a:gs>
              </a:gsLst>
              <a:lin ang="5400000" scaled="0"/>
            </a:gradFill>
            <a:ln w="9525" cap="flat" cmpd="sng">
              <a:solidFill>
                <a:srgbClr val="000000"/>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cxnSp>
          <p:nvCxnSpPr>
            <p:cNvPr id="1246" name="Google Shape;1246;p30"/>
            <p:cNvCxnSpPr/>
            <p:nvPr/>
          </p:nvCxnSpPr>
          <p:spPr>
            <a:xfrm rot="10800000" flipH="1">
              <a:off x="1849583" y="5731510"/>
              <a:ext cx="998476" cy="168038"/>
            </a:xfrm>
            <a:prstGeom prst="straightConnector1">
              <a:avLst/>
            </a:prstGeom>
            <a:noFill/>
            <a:ln w="38100" cap="flat" cmpd="sng">
              <a:solidFill>
                <a:srgbClr val="FF0000"/>
              </a:solidFill>
              <a:prstDash val="solid"/>
              <a:round/>
              <a:headEnd type="triangle" w="med" len="med"/>
              <a:tailEnd type="triangle" w="med" len="med"/>
            </a:ln>
          </p:spPr>
        </p:cxnSp>
        <p:cxnSp>
          <p:nvCxnSpPr>
            <p:cNvPr id="1247" name="Google Shape;1247;p30"/>
            <p:cNvCxnSpPr/>
            <p:nvPr/>
          </p:nvCxnSpPr>
          <p:spPr>
            <a:xfrm>
              <a:off x="2522614" y="5250419"/>
              <a:ext cx="407361" cy="322263"/>
            </a:xfrm>
            <a:prstGeom prst="straightConnector1">
              <a:avLst/>
            </a:prstGeom>
            <a:noFill/>
            <a:ln w="38100" cap="flat" cmpd="sng">
              <a:solidFill>
                <a:srgbClr val="FF0000"/>
              </a:solidFill>
              <a:prstDash val="solid"/>
              <a:round/>
              <a:headEnd type="triangle" w="med" len="med"/>
              <a:tailEnd type="triangle" w="med" len="med"/>
            </a:ln>
          </p:spPr>
        </p:cxnSp>
        <p:sp>
          <p:nvSpPr>
            <p:cNvPr id="1248" name="Google Shape;1248;p30"/>
            <p:cNvSpPr txBox="1"/>
            <p:nvPr/>
          </p:nvSpPr>
          <p:spPr>
            <a:xfrm>
              <a:off x="968444" y="5623323"/>
              <a:ext cx="305521" cy="30614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a:t>
              </a:r>
              <a:endParaRPr/>
            </a:p>
          </p:txBody>
        </p:sp>
        <p:sp>
          <p:nvSpPr>
            <p:cNvPr id="1249" name="Google Shape;1249;p30"/>
            <p:cNvSpPr txBox="1"/>
            <p:nvPr/>
          </p:nvSpPr>
          <p:spPr>
            <a:xfrm>
              <a:off x="3441389" y="5395436"/>
              <a:ext cx="305521" cy="3084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t>
              </a:r>
              <a:endParaRPr/>
            </a:p>
          </p:txBody>
        </p:sp>
        <p:sp>
          <p:nvSpPr>
            <p:cNvPr id="1250" name="Google Shape;1250;p30"/>
            <p:cNvSpPr txBox="1"/>
            <p:nvPr/>
          </p:nvSpPr>
          <p:spPr>
            <a:xfrm>
              <a:off x="2620027" y="4691063"/>
              <a:ext cx="314376" cy="3084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t>
              </a:r>
              <a:endParaRPr/>
            </a:p>
          </p:txBody>
        </p:sp>
        <p:grpSp>
          <p:nvGrpSpPr>
            <p:cNvPr id="1251" name="Google Shape;1251;p30"/>
            <p:cNvGrpSpPr/>
            <p:nvPr/>
          </p:nvGrpSpPr>
          <p:grpSpPr>
            <a:xfrm>
              <a:off x="2804160" y="5222240"/>
              <a:ext cx="627380" cy="643255"/>
              <a:chOff x="313" y="1497"/>
              <a:chExt cx="1152" cy="1014"/>
            </a:xfrm>
          </p:grpSpPr>
          <p:pic>
            <p:nvPicPr>
              <p:cNvPr id="1252" name="Google Shape;1252;p30"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253" name="Google Shape;1253;p30"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1254" name="Google Shape;1254;p30"/>
            <p:cNvGrpSpPr/>
            <p:nvPr/>
          </p:nvGrpSpPr>
          <p:grpSpPr>
            <a:xfrm>
              <a:off x="1280160" y="5364480"/>
              <a:ext cx="627380" cy="643255"/>
              <a:chOff x="313" y="1497"/>
              <a:chExt cx="1152" cy="1014"/>
            </a:xfrm>
          </p:grpSpPr>
          <p:pic>
            <p:nvPicPr>
              <p:cNvPr id="1255" name="Google Shape;1255;p30"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256" name="Google Shape;1256;p30"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grpSp>
        <p:nvGrpSpPr>
          <p:cNvPr id="1257" name="Google Shape;1257;p30"/>
          <p:cNvGrpSpPr/>
          <p:nvPr/>
        </p:nvGrpSpPr>
        <p:grpSpPr>
          <a:xfrm>
            <a:off x="5969000" y="4702175"/>
            <a:ext cx="2809875" cy="1536700"/>
            <a:chOff x="4821555" y="4226560"/>
            <a:chExt cx="3545890" cy="2024698"/>
          </a:xfrm>
        </p:grpSpPr>
        <p:sp>
          <p:nvSpPr>
            <p:cNvPr id="1258" name="Google Shape;1258;p30"/>
            <p:cNvSpPr txBox="1"/>
            <p:nvPr/>
          </p:nvSpPr>
          <p:spPr>
            <a:xfrm>
              <a:off x="4821555" y="4395983"/>
              <a:ext cx="304506" cy="3074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400"/>
                <a:buFont typeface="Arial"/>
                <a:buNone/>
              </a:pPr>
              <a:r>
                <a:rPr lang="en-US" sz="1400" b="0" i="0" u="none" strike="noStrike" cap="none">
                  <a:solidFill>
                    <a:srgbClr val="FF0000"/>
                  </a:solidFill>
                  <a:latin typeface="Arial"/>
                  <a:ea typeface="Arial"/>
                  <a:cs typeface="Arial"/>
                  <a:sym typeface="Arial"/>
                </a:rPr>
                <a:t>A</a:t>
              </a:r>
              <a:endParaRPr/>
            </a:p>
          </p:txBody>
        </p:sp>
        <p:sp>
          <p:nvSpPr>
            <p:cNvPr id="1259" name="Google Shape;1259;p30"/>
            <p:cNvSpPr txBox="1"/>
            <p:nvPr/>
          </p:nvSpPr>
          <p:spPr>
            <a:xfrm>
              <a:off x="6730727" y="4391799"/>
              <a:ext cx="328546" cy="3074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B</a:t>
              </a:r>
              <a:endParaRPr/>
            </a:p>
          </p:txBody>
        </p:sp>
        <p:sp>
          <p:nvSpPr>
            <p:cNvPr id="1260" name="Google Shape;1260;p30"/>
            <p:cNvSpPr txBox="1"/>
            <p:nvPr/>
          </p:nvSpPr>
          <p:spPr>
            <a:xfrm>
              <a:off x="7912690" y="4435723"/>
              <a:ext cx="314522" cy="3074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t>
              </a:r>
              <a:endParaRPr/>
            </a:p>
          </p:txBody>
        </p:sp>
        <p:sp>
          <p:nvSpPr>
            <p:cNvPr id="1261" name="Google Shape;1261;p30"/>
            <p:cNvSpPr txBox="1"/>
            <p:nvPr/>
          </p:nvSpPr>
          <p:spPr>
            <a:xfrm>
              <a:off x="4893675" y="5222176"/>
              <a:ext cx="827375" cy="4622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200"/>
                <a:buFont typeface="Arial"/>
                <a:buNone/>
              </a:pPr>
              <a:r>
                <a:rPr lang="en-US" sz="1200" b="0" i="0" u="none" strike="noStrike" cap="none">
                  <a:solidFill>
                    <a:srgbClr val="FF0000"/>
                  </a:solidFill>
                  <a:latin typeface="Arial"/>
                  <a:ea typeface="Arial"/>
                  <a:cs typeface="Arial"/>
                  <a:sym typeface="Arial"/>
                </a:rPr>
                <a:t>A’s signal</a:t>
              </a:r>
              <a:endParaRPr/>
            </a:p>
            <a:p>
              <a:pPr marL="0" marR="0" lvl="0" indent="0" algn="l" rtl="0">
                <a:lnSpc>
                  <a:spcPct val="100000"/>
                </a:lnSpc>
                <a:spcBef>
                  <a:spcPts val="0"/>
                </a:spcBef>
                <a:spcAft>
                  <a:spcPts val="0"/>
                </a:spcAft>
                <a:buClr>
                  <a:srgbClr val="FF0000"/>
                </a:buClr>
                <a:buSzPts val="1200"/>
                <a:buFont typeface="Arial"/>
                <a:buNone/>
              </a:pPr>
              <a:r>
                <a:rPr lang="en-US" sz="1200" b="0" i="0" u="none" strike="noStrike" cap="none">
                  <a:solidFill>
                    <a:srgbClr val="FF0000"/>
                  </a:solidFill>
                  <a:latin typeface="Arial"/>
                  <a:ea typeface="Arial"/>
                  <a:cs typeface="Arial"/>
                  <a:sym typeface="Arial"/>
                </a:rPr>
                <a:t>strength</a:t>
              </a:r>
              <a:endParaRPr/>
            </a:p>
          </p:txBody>
        </p:sp>
        <p:cxnSp>
          <p:nvCxnSpPr>
            <p:cNvPr id="1262" name="Google Shape;1262;p30"/>
            <p:cNvCxnSpPr/>
            <p:nvPr/>
          </p:nvCxnSpPr>
          <p:spPr>
            <a:xfrm>
              <a:off x="4955779" y="6251258"/>
              <a:ext cx="3265424" cy="0"/>
            </a:xfrm>
            <a:prstGeom prst="straightConnector1">
              <a:avLst/>
            </a:prstGeom>
            <a:noFill/>
            <a:ln w="9525" cap="flat" cmpd="sng">
              <a:solidFill>
                <a:srgbClr val="000000"/>
              </a:solidFill>
              <a:prstDash val="solid"/>
              <a:round/>
              <a:headEnd type="none" w="med" len="med"/>
              <a:tailEnd type="none" w="med" len="med"/>
            </a:ln>
          </p:spPr>
        </p:cxnSp>
        <p:cxnSp>
          <p:nvCxnSpPr>
            <p:cNvPr id="1263" name="Google Shape;1263;p30"/>
            <p:cNvCxnSpPr/>
            <p:nvPr/>
          </p:nvCxnSpPr>
          <p:spPr>
            <a:xfrm>
              <a:off x="4901688" y="5071579"/>
              <a:ext cx="0" cy="1137847"/>
            </a:xfrm>
            <a:prstGeom prst="straightConnector1">
              <a:avLst/>
            </a:prstGeom>
            <a:noFill/>
            <a:ln w="9525" cap="flat" cmpd="sng">
              <a:solidFill>
                <a:srgbClr val="000000"/>
              </a:solidFill>
              <a:prstDash val="solid"/>
              <a:round/>
              <a:headEnd type="none" w="med" len="med"/>
              <a:tailEnd type="none" w="med" len="med"/>
            </a:ln>
          </p:spPr>
        </p:cxnSp>
        <p:sp>
          <p:nvSpPr>
            <p:cNvPr id="1264" name="Google Shape;1264;p30"/>
            <p:cNvSpPr/>
            <p:nvPr/>
          </p:nvSpPr>
          <p:spPr>
            <a:xfrm>
              <a:off x="4985068" y="5127308"/>
              <a:ext cx="2995613" cy="1081088"/>
            </a:xfrm>
            <a:custGeom>
              <a:avLst/>
              <a:gdLst/>
              <a:ahLst/>
              <a:cxnLst/>
              <a:rect l="l" t="t" r="r" b="b"/>
              <a:pathLst>
                <a:path w="1887" h="681" extrusionOk="0">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265" name="Google Shape;1265;p30"/>
            <p:cNvSpPr/>
            <p:nvPr/>
          </p:nvSpPr>
          <p:spPr>
            <a:xfrm flipH="1">
              <a:off x="5080318" y="5097145"/>
              <a:ext cx="2995613" cy="1081088"/>
            </a:xfrm>
            <a:custGeom>
              <a:avLst/>
              <a:gdLst/>
              <a:ahLst/>
              <a:cxnLst/>
              <a:rect l="l" t="t" r="r" b="b"/>
              <a:pathLst>
                <a:path w="1887" h="681" extrusionOk="0">
                  <a:moveTo>
                    <a:pt x="0" y="0"/>
                  </a:moveTo>
                  <a:cubicBezTo>
                    <a:pt x="161" y="25"/>
                    <a:pt x="737" y="52"/>
                    <a:pt x="966" y="151"/>
                  </a:cubicBezTo>
                  <a:cubicBezTo>
                    <a:pt x="1195" y="250"/>
                    <a:pt x="1220" y="507"/>
                    <a:pt x="1373" y="594"/>
                  </a:cubicBezTo>
                  <a:cubicBezTo>
                    <a:pt x="1526" y="681"/>
                    <a:pt x="1780" y="657"/>
                    <a:pt x="1887" y="673"/>
                  </a:cubicBezTo>
                </a:path>
              </a:pathLst>
            </a:custGeom>
            <a:noFill/>
            <a:ln w="38100" cap="flat" cmpd="sng">
              <a:solidFill>
                <a:srgbClr val="3333CC"/>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266" name="Google Shape;1266;p30"/>
            <p:cNvSpPr txBox="1"/>
            <p:nvPr/>
          </p:nvSpPr>
          <p:spPr>
            <a:xfrm>
              <a:off x="7522041" y="5151061"/>
              <a:ext cx="845404" cy="4622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3333CC"/>
                </a:buClr>
                <a:buSzPts val="1200"/>
                <a:buFont typeface="Arial"/>
                <a:buNone/>
              </a:pPr>
              <a:r>
                <a:rPr lang="en-US" sz="1200" b="0" i="0" u="none" strike="noStrike" cap="none">
                  <a:solidFill>
                    <a:srgbClr val="3333CC"/>
                  </a:solidFill>
                  <a:latin typeface="Arial"/>
                  <a:ea typeface="Arial"/>
                  <a:cs typeface="Arial"/>
                  <a:sym typeface="Arial"/>
                </a:rPr>
                <a:t>C’s signal</a:t>
              </a:r>
              <a:endParaRPr/>
            </a:p>
            <a:p>
              <a:pPr marL="0" marR="0" lvl="0" indent="0" algn="l" rtl="0">
                <a:lnSpc>
                  <a:spcPct val="100000"/>
                </a:lnSpc>
                <a:spcBef>
                  <a:spcPts val="0"/>
                </a:spcBef>
                <a:spcAft>
                  <a:spcPts val="0"/>
                </a:spcAft>
                <a:buClr>
                  <a:srgbClr val="3333CC"/>
                </a:buClr>
                <a:buSzPts val="1200"/>
                <a:buFont typeface="Arial"/>
                <a:buNone/>
              </a:pPr>
              <a:r>
                <a:rPr lang="en-US" sz="1200" b="0" i="0" u="none" strike="noStrike" cap="none">
                  <a:solidFill>
                    <a:srgbClr val="3333CC"/>
                  </a:solidFill>
                  <a:latin typeface="Arial"/>
                  <a:ea typeface="Arial"/>
                  <a:cs typeface="Arial"/>
                  <a:sym typeface="Arial"/>
                </a:rPr>
                <a:t>strength</a:t>
              </a:r>
              <a:endParaRPr/>
            </a:p>
          </p:txBody>
        </p:sp>
        <p:cxnSp>
          <p:nvCxnSpPr>
            <p:cNvPr id="1267" name="Google Shape;1267;p30"/>
            <p:cNvCxnSpPr/>
            <p:nvPr/>
          </p:nvCxnSpPr>
          <p:spPr>
            <a:xfrm flipH="1">
              <a:off x="5282320" y="4958631"/>
              <a:ext cx="26044" cy="1263345"/>
            </a:xfrm>
            <a:prstGeom prst="straightConnector1">
              <a:avLst/>
            </a:prstGeom>
            <a:noFill/>
            <a:ln w="9525" cap="flat" cmpd="sng">
              <a:solidFill>
                <a:srgbClr val="000000"/>
              </a:solidFill>
              <a:prstDash val="dot"/>
              <a:round/>
              <a:headEnd type="none" w="med" len="med"/>
              <a:tailEnd type="none" w="med" len="med"/>
            </a:ln>
          </p:spPr>
        </p:cxnSp>
        <p:cxnSp>
          <p:nvCxnSpPr>
            <p:cNvPr id="1268" name="Google Shape;1268;p30"/>
            <p:cNvCxnSpPr/>
            <p:nvPr/>
          </p:nvCxnSpPr>
          <p:spPr>
            <a:xfrm>
              <a:off x="6502348" y="5027655"/>
              <a:ext cx="0" cy="1206870"/>
            </a:xfrm>
            <a:prstGeom prst="straightConnector1">
              <a:avLst/>
            </a:prstGeom>
            <a:noFill/>
            <a:ln w="9525" cap="flat" cmpd="sng">
              <a:solidFill>
                <a:srgbClr val="000000"/>
              </a:solidFill>
              <a:prstDash val="dot"/>
              <a:round/>
              <a:headEnd type="none" w="med" len="med"/>
              <a:tailEnd type="none" w="med" len="med"/>
            </a:ln>
          </p:spPr>
        </p:cxnSp>
        <p:cxnSp>
          <p:nvCxnSpPr>
            <p:cNvPr id="1269" name="Google Shape;1269;p30"/>
            <p:cNvCxnSpPr/>
            <p:nvPr/>
          </p:nvCxnSpPr>
          <p:spPr>
            <a:xfrm>
              <a:off x="7584145" y="5010922"/>
              <a:ext cx="0" cy="1181770"/>
            </a:xfrm>
            <a:prstGeom prst="straightConnector1">
              <a:avLst/>
            </a:prstGeom>
            <a:noFill/>
            <a:ln w="9525" cap="flat" cmpd="sng">
              <a:solidFill>
                <a:srgbClr val="000000"/>
              </a:solidFill>
              <a:prstDash val="dot"/>
              <a:round/>
              <a:headEnd type="none" w="med" len="med"/>
              <a:tailEnd type="none" w="med" len="med"/>
            </a:ln>
          </p:spPr>
        </p:cxnSp>
        <p:grpSp>
          <p:nvGrpSpPr>
            <p:cNvPr id="1270" name="Google Shape;1270;p30"/>
            <p:cNvGrpSpPr/>
            <p:nvPr/>
          </p:nvGrpSpPr>
          <p:grpSpPr>
            <a:xfrm>
              <a:off x="5008880" y="4257040"/>
              <a:ext cx="627380" cy="643255"/>
              <a:chOff x="313" y="1497"/>
              <a:chExt cx="1152" cy="1014"/>
            </a:xfrm>
          </p:grpSpPr>
          <p:pic>
            <p:nvPicPr>
              <p:cNvPr id="1271" name="Google Shape;1271;p30"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272" name="Google Shape;1272;p30"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273" name="Google Shape;1273;p30"/>
            <p:cNvGrpSpPr/>
            <p:nvPr/>
          </p:nvGrpSpPr>
          <p:grpSpPr>
            <a:xfrm>
              <a:off x="6197600" y="4297680"/>
              <a:ext cx="627380" cy="643255"/>
              <a:chOff x="313" y="1497"/>
              <a:chExt cx="1152" cy="1014"/>
            </a:xfrm>
          </p:grpSpPr>
          <p:pic>
            <p:nvPicPr>
              <p:cNvPr id="1274" name="Google Shape;1274;p30"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275" name="Google Shape;1275;p30"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276" name="Google Shape;1276;p30"/>
            <p:cNvGrpSpPr/>
            <p:nvPr/>
          </p:nvGrpSpPr>
          <p:grpSpPr>
            <a:xfrm>
              <a:off x="7274560" y="4226560"/>
              <a:ext cx="627380" cy="643255"/>
              <a:chOff x="313" y="1497"/>
              <a:chExt cx="1152" cy="1014"/>
            </a:xfrm>
          </p:grpSpPr>
          <p:pic>
            <p:nvPicPr>
              <p:cNvPr id="1277" name="Google Shape;1277;p30"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278" name="Google Shape;1278;p30"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3"/>
        <p:cNvGrpSpPr/>
        <p:nvPr/>
      </p:nvGrpSpPr>
      <p:grpSpPr>
        <a:xfrm>
          <a:off x="0" y="0"/>
          <a:ext cx="0" cy="0"/>
          <a:chOff x="0" y="0"/>
          <a:chExt cx="0" cy="0"/>
        </a:xfrm>
      </p:grpSpPr>
      <p:sp>
        <p:nvSpPr>
          <p:cNvPr id="1284" name="Google Shape;1284;p31"/>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IEEE 802.11 MAC Protocol: CSMA/CA</a:t>
            </a:r>
            <a:endParaRPr>
              <a:latin typeface="Calibri"/>
              <a:ea typeface="Calibri"/>
              <a:cs typeface="Calibri"/>
              <a:sym typeface="Calibri"/>
            </a:endParaRPr>
          </a:p>
        </p:txBody>
      </p:sp>
      <p:sp>
        <p:nvSpPr>
          <p:cNvPr id="1285" name="Google Shape;1285;p31"/>
          <p:cNvSpPr txBox="1"/>
          <p:nvPr/>
        </p:nvSpPr>
        <p:spPr>
          <a:xfrm>
            <a:off x="1047750" y="1298575"/>
            <a:ext cx="6686550" cy="12922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400"/>
              <a:buFont typeface="Noto Sans Symbols"/>
              <a:buNone/>
            </a:pPr>
            <a:r>
              <a:rPr lang="en-US" sz="2400" b="0" strike="noStrike" cap="none">
                <a:solidFill>
                  <a:srgbClr val="C00000"/>
                </a:solidFill>
                <a:latin typeface="Arial"/>
                <a:ea typeface="Arial"/>
                <a:cs typeface="Arial"/>
                <a:sym typeface="Arial"/>
              </a:rPr>
              <a:t>802.11 sender</a:t>
            </a:r>
            <a:endParaRPr/>
          </a:p>
          <a:p>
            <a:pPr marL="342900" marR="0" lvl="0" indent="-342900" algn="l" rtl="0">
              <a:lnSpc>
                <a:spcPct val="85000"/>
              </a:lnSpc>
              <a:spcBef>
                <a:spcPts val="1680"/>
              </a:spcBef>
              <a:spcAft>
                <a:spcPts val="0"/>
              </a:spcAft>
              <a:buClr>
                <a:srgbClr val="000099"/>
              </a:buClr>
              <a:buSzPts val="2400"/>
              <a:buFont typeface="Noto Sans Symbols"/>
              <a:buNone/>
            </a:pPr>
            <a:r>
              <a:rPr lang="en-US" sz="2400" b="0" i="0" u="none" strike="noStrike" cap="none">
                <a:solidFill>
                  <a:srgbClr val="000099"/>
                </a:solidFill>
                <a:latin typeface="Arial"/>
                <a:ea typeface="Arial"/>
                <a:cs typeface="Arial"/>
                <a:sym typeface="Arial"/>
              </a:rPr>
              <a:t>1 </a:t>
            </a:r>
            <a:r>
              <a:rPr lang="en-US" sz="2000" b="0" i="0" u="none" strike="noStrike" cap="none">
                <a:solidFill>
                  <a:srgbClr val="000099"/>
                </a:solidFill>
                <a:latin typeface="Arial"/>
                <a:ea typeface="Arial"/>
                <a:cs typeface="Arial"/>
                <a:sym typeface="Arial"/>
              </a:rPr>
              <a:t>if sense channel idle</a:t>
            </a:r>
            <a:r>
              <a:rPr lang="en-US" sz="2000" b="0" i="0" u="none" strike="noStrike" cap="none">
                <a:solidFill>
                  <a:srgbClr val="000000"/>
                </a:solidFill>
                <a:latin typeface="Arial"/>
                <a:ea typeface="Arial"/>
                <a:cs typeface="Arial"/>
                <a:sym typeface="Arial"/>
              </a:rPr>
              <a:t> for </a:t>
            </a:r>
            <a:r>
              <a:rPr lang="en-US" sz="2000" b="1" i="0" u="none" strike="noStrike" cap="none">
                <a:solidFill>
                  <a:srgbClr val="000000"/>
                </a:solidFill>
                <a:latin typeface="Arial"/>
                <a:ea typeface="Arial"/>
                <a:cs typeface="Arial"/>
                <a:sym typeface="Arial"/>
              </a:rPr>
              <a:t>DIFS</a:t>
            </a:r>
            <a:r>
              <a:rPr lang="en-US" sz="2000" b="0" i="0" u="none" strike="noStrike" cap="none">
                <a:solidFill>
                  <a:srgbClr val="000000"/>
                </a:solidFill>
                <a:latin typeface="Arial"/>
                <a:ea typeface="Arial"/>
                <a:cs typeface="Arial"/>
                <a:sym typeface="Arial"/>
              </a:rPr>
              <a:t>  </a:t>
            </a:r>
            <a:r>
              <a:rPr lang="en-US" sz="2000" b="0" i="0" u="none" strike="noStrike" cap="none">
                <a:solidFill>
                  <a:srgbClr val="000099"/>
                </a:solidFill>
                <a:latin typeface="Arial"/>
                <a:ea typeface="Arial"/>
                <a:cs typeface="Arial"/>
                <a:sym typeface="Arial"/>
              </a:rPr>
              <a:t>then</a:t>
            </a:r>
            <a:r>
              <a:rPr lang="en-US" sz="2000" b="0" i="0" u="none" strike="noStrike" cap="none">
                <a:solidFill>
                  <a:srgbClr val="000000"/>
                </a:solidFill>
                <a:latin typeface="Arial"/>
                <a:ea typeface="Arial"/>
                <a:cs typeface="Arial"/>
                <a:sym typeface="Arial"/>
              </a:rPr>
              <a:t> </a:t>
            </a:r>
            <a:endParaRPr/>
          </a:p>
          <a:p>
            <a:pPr marL="742950" marR="0" lvl="1" indent="-285750" algn="l" rtl="0">
              <a:lnSpc>
                <a:spcPct val="85000"/>
              </a:lnSpc>
              <a:spcBef>
                <a:spcPts val="400"/>
              </a:spcBef>
              <a:spcAft>
                <a:spcPts val="0"/>
              </a:spcAft>
              <a:buClr>
                <a:srgbClr val="000099"/>
              </a:buClr>
              <a:buSzPts val="2000"/>
              <a:buFont typeface="Noto Sans Symbols"/>
              <a:buNone/>
            </a:pPr>
            <a:r>
              <a:rPr lang="en-US" sz="2000" b="0" i="0" u="none" strike="noStrike" cap="none">
                <a:solidFill>
                  <a:srgbClr val="000000"/>
                </a:solidFill>
                <a:latin typeface="Arial"/>
                <a:ea typeface="Arial"/>
                <a:cs typeface="Arial"/>
                <a:sym typeface="Arial"/>
              </a:rPr>
              <a:t>transmit entire frame (no CD)</a:t>
            </a:r>
            <a:endParaRPr/>
          </a:p>
          <a:p>
            <a:pPr marL="342900" marR="0" lvl="0" indent="-342900" algn="l" rtl="0">
              <a:lnSpc>
                <a:spcPct val="85000"/>
              </a:lnSpc>
              <a:spcBef>
                <a:spcPts val="400"/>
              </a:spcBef>
              <a:spcAft>
                <a:spcPts val="0"/>
              </a:spcAft>
              <a:buClr>
                <a:srgbClr val="000099"/>
              </a:buClr>
              <a:buSzPts val="2000"/>
              <a:buFont typeface="Noto Sans Symbols"/>
              <a:buNone/>
            </a:pPr>
            <a:endParaRPr sz="2000" b="0" i="0" u="none" strike="noStrike" cap="none">
              <a:solidFill>
                <a:srgbClr val="000000"/>
              </a:solidFill>
              <a:latin typeface="Arial"/>
              <a:ea typeface="Arial"/>
              <a:cs typeface="Arial"/>
              <a:sym typeface="Arial"/>
            </a:endParaRPr>
          </a:p>
        </p:txBody>
      </p:sp>
      <p:cxnSp>
        <p:nvCxnSpPr>
          <p:cNvPr id="1286" name="Google Shape;1286;p31"/>
          <p:cNvCxnSpPr/>
          <p:nvPr/>
        </p:nvCxnSpPr>
        <p:spPr>
          <a:xfrm>
            <a:off x="8731250" y="2092325"/>
            <a:ext cx="0" cy="3338513"/>
          </a:xfrm>
          <a:prstGeom prst="straightConnector1">
            <a:avLst/>
          </a:prstGeom>
          <a:noFill/>
          <a:ln w="9525" cap="flat" cmpd="sng">
            <a:solidFill>
              <a:srgbClr val="000000"/>
            </a:solidFill>
            <a:prstDash val="solid"/>
            <a:round/>
            <a:headEnd type="none" w="med" len="med"/>
            <a:tailEnd type="none" w="med" len="med"/>
          </a:ln>
        </p:spPr>
      </p:cxnSp>
      <p:cxnSp>
        <p:nvCxnSpPr>
          <p:cNvPr id="1287" name="Google Shape;1287;p31"/>
          <p:cNvCxnSpPr/>
          <p:nvPr/>
        </p:nvCxnSpPr>
        <p:spPr>
          <a:xfrm>
            <a:off x="10650538" y="2079625"/>
            <a:ext cx="0" cy="3338513"/>
          </a:xfrm>
          <a:prstGeom prst="straightConnector1">
            <a:avLst/>
          </a:prstGeom>
          <a:noFill/>
          <a:ln w="9525" cap="flat" cmpd="sng">
            <a:solidFill>
              <a:srgbClr val="000000"/>
            </a:solidFill>
            <a:prstDash val="solid"/>
            <a:round/>
            <a:headEnd type="none" w="med" len="med"/>
            <a:tailEnd type="none" w="med" len="med"/>
          </a:ln>
        </p:spPr>
      </p:cxnSp>
      <p:sp>
        <p:nvSpPr>
          <p:cNvPr id="1288" name="Google Shape;1288;p31"/>
          <p:cNvSpPr txBox="1"/>
          <p:nvPr/>
        </p:nvSpPr>
        <p:spPr>
          <a:xfrm>
            <a:off x="8321675" y="1735138"/>
            <a:ext cx="828675" cy="3365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sender</a:t>
            </a:r>
            <a:endParaRPr/>
          </a:p>
        </p:txBody>
      </p:sp>
      <p:sp>
        <p:nvSpPr>
          <p:cNvPr id="1289" name="Google Shape;1289;p31"/>
          <p:cNvSpPr txBox="1"/>
          <p:nvPr/>
        </p:nvSpPr>
        <p:spPr>
          <a:xfrm>
            <a:off x="10160000" y="1744663"/>
            <a:ext cx="914400" cy="33813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receiver</a:t>
            </a:r>
            <a:endParaRPr/>
          </a:p>
        </p:txBody>
      </p:sp>
      <p:grpSp>
        <p:nvGrpSpPr>
          <p:cNvPr id="1290" name="Google Shape;1290;p31"/>
          <p:cNvGrpSpPr/>
          <p:nvPr/>
        </p:nvGrpSpPr>
        <p:grpSpPr>
          <a:xfrm>
            <a:off x="8035925" y="2389188"/>
            <a:ext cx="2616200" cy="1690687"/>
            <a:chOff x="3614" y="1617"/>
            <a:chExt cx="1648" cy="1065"/>
          </a:xfrm>
        </p:grpSpPr>
        <p:grpSp>
          <p:nvGrpSpPr>
            <p:cNvPr id="1291" name="Google Shape;1291;p31"/>
            <p:cNvGrpSpPr/>
            <p:nvPr/>
          </p:nvGrpSpPr>
          <p:grpSpPr>
            <a:xfrm>
              <a:off x="3614" y="1617"/>
              <a:ext cx="424" cy="194"/>
              <a:chOff x="3614" y="1617"/>
              <a:chExt cx="424" cy="194"/>
            </a:xfrm>
          </p:grpSpPr>
          <p:sp>
            <p:nvSpPr>
              <p:cNvPr id="1292" name="Google Shape;1292;p31"/>
              <p:cNvSpPr/>
              <p:nvPr/>
            </p:nvSpPr>
            <p:spPr>
              <a:xfrm>
                <a:off x="3984" y="1620"/>
                <a:ext cx="54" cy="162"/>
              </a:xfrm>
              <a:prstGeom prst="leftBrace">
                <a:avLst>
                  <a:gd name="adj1" fmla="val 25000"/>
                  <a:gd name="adj2" fmla="val 5000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293" name="Google Shape;1293;p31"/>
              <p:cNvSpPr txBox="1"/>
              <p:nvPr/>
            </p:nvSpPr>
            <p:spPr>
              <a:xfrm>
                <a:off x="3614" y="1617"/>
                <a:ext cx="374"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DIFS</a:t>
                </a:r>
                <a:endParaRPr/>
              </a:p>
            </p:txBody>
          </p:sp>
        </p:grpSp>
        <p:grpSp>
          <p:nvGrpSpPr>
            <p:cNvPr id="1294" name="Google Shape;1294;p31"/>
            <p:cNvGrpSpPr/>
            <p:nvPr/>
          </p:nvGrpSpPr>
          <p:grpSpPr>
            <a:xfrm>
              <a:off x="4050" y="1782"/>
              <a:ext cx="1212" cy="900"/>
              <a:chOff x="4050" y="1782"/>
              <a:chExt cx="1212" cy="900"/>
            </a:xfrm>
          </p:grpSpPr>
          <p:sp>
            <p:nvSpPr>
              <p:cNvPr id="1295" name="Google Shape;1295;p31"/>
              <p:cNvSpPr/>
              <p:nvPr/>
            </p:nvSpPr>
            <p:spPr>
              <a:xfrm>
                <a:off x="4050" y="1782"/>
                <a:ext cx="1212" cy="900"/>
              </a:xfrm>
              <a:custGeom>
                <a:avLst/>
                <a:gdLst/>
                <a:ahLst/>
                <a:cxnLst/>
                <a:rect l="l" t="t" r="r" b="b"/>
                <a:pathLst>
                  <a:path w="1212" h="900" extrusionOk="0">
                    <a:moveTo>
                      <a:pt x="6" y="0"/>
                    </a:moveTo>
                    <a:lnTo>
                      <a:pt x="1212" y="228"/>
                    </a:lnTo>
                    <a:lnTo>
                      <a:pt x="1212" y="900"/>
                    </a:lnTo>
                    <a:lnTo>
                      <a:pt x="0" y="660"/>
                    </a:lnTo>
                    <a:lnTo>
                      <a:pt x="6" y="0"/>
                    </a:lnTo>
                    <a:close/>
                  </a:path>
                </a:pathLst>
              </a:custGeom>
              <a:solidFill>
                <a:srgbClr val="00CC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296" name="Google Shape;1296;p31"/>
              <p:cNvSpPr txBox="1"/>
              <p:nvPr/>
            </p:nvSpPr>
            <p:spPr>
              <a:xfrm>
                <a:off x="4394" y="2108"/>
                <a:ext cx="399" cy="2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data</a:t>
                </a:r>
                <a:endParaRPr/>
              </a:p>
            </p:txBody>
          </p:sp>
        </p:grpSp>
      </p:grpSp>
      <p:grpSp>
        <p:nvGrpSpPr>
          <p:cNvPr id="1297" name="Google Shape;1297;p31"/>
          <p:cNvGrpSpPr/>
          <p:nvPr/>
        </p:nvGrpSpPr>
        <p:grpSpPr>
          <a:xfrm>
            <a:off x="8718550" y="4089400"/>
            <a:ext cx="2511425" cy="923925"/>
            <a:chOff x="4044" y="2688"/>
            <a:chExt cx="1582" cy="582"/>
          </a:xfrm>
        </p:grpSpPr>
        <p:sp>
          <p:nvSpPr>
            <p:cNvPr id="1298" name="Google Shape;1298;p31"/>
            <p:cNvSpPr txBox="1"/>
            <p:nvPr/>
          </p:nvSpPr>
          <p:spPr>
            <a:xfrm>
              <a:off x="5258" y="2697"/>
              <a:ext cx="368" cy="1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SIFS</a:t>
              </a:r>
              <a:endParaRPr/>
            </a:p>
          </p:txBody>
        </p:sp>
        <p:sp>
          <p:nvSpPr>
            <p:cNvPr id="1299" name="Google Shape;1299;p31"/>
            <p:cNvSpPr/>
            <p:nvPr/>
          </p:nvSpPr>
          <p:spPr>
            <a:xfrm flipH="1">
              <a:off x="5262" y="2688"/>
              <a:ext cx="54" cy="162"/>
            </a:xfrm>
            <a:prstGeom prst="leftBrace">
              <a:avLst>
                <a:gd name="adj1" fmla="val 25000"/>
                <a:gd name="adj2" fmla="val 5000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grpSp>
          <p:nvGrpSpPr>
            <p:cNvPr id="1300" name="Google Shape;1300;p31"/>
            <p:cNvGrpSpPr/>
            <p:nvPr/>
          </p:nvGrpSpPr>
          <p:grpSpPr>
            <a:xfrm>
              <a:off x="4044" y="2856"/>
              <a:ext cx="1212" cy="414"/>
              <a:chOff x="4044" y="2856"/>
              <a:chExt cx="1212" cy="414"/>
            </a:xfrm>
          </p:grpSpPr>
          <p:sp>
            <p:nvSpPr>
              <p:cNvPr id="1301" name="Google Shape;1301;p31"/>
              <p:cNvSpPr/>
              <p:nvPr/>
            </p:nvSpPr>
            <p:spPr>
              <a:xfrm rot="10800000" flipH="1">
                <a:off x="4044" y="2856"/>
                <a:ext cx="1212" cy="414"/>
              </a:xfrm>
              <a:custGeom>
                <a:avLst/>
                <a:gdLst/>
                <a:ahLst/>
                <a:cxnLst/>
                <a:rect l="l" t="t" r="r" b="b"/>
                <a:pathLst>
                  <a:path w="1212" h="414" extrusionOk="0">
                    <a:moveTo>
                      <a:pt x="0" y="0"/>
                    </a:moveTo>
                    <a:lnTo>
                      <a:pt x="1212" y="246"/>
                    </a:lnTo>
                    <a:lnTo>
                      <a:pt x="1212" y="414"/>
                    </a:lnTo>
                    <a:lnTo>
                      <a:pt x="6" y="174"/>
                    </a:lnTo>
                    <a:lnTo>
                      <a:pt x="0" y="0"/>
                    </a:lnTo>
                    <a:close/>
                  </a:path>
                </a:pathLst>
              </a:custGeom>
              <a:solidFill>
                <a:srgbClr val="3333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02" name="Google Shape;1302;p31"/>
              <p:cNvSpPr txBox="1"/>
              <p:nvPr/>
            </p:nvSpPr>
            <p:spPr>
              <a:xfrm>
                <a:off x="4436" y="2954"/>
                <a:ext cx="415" cy="2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Arial"/>
                  <a:buNone/>
                </a:pPr>
                <a:r>
                  <a:rPr lang="en-US" sz="1800" b="0" i="0" u="none" strike="noStrike" cap="none">
                    <a:solidFill>
                      <a:srgbClr val="FFFFFF"/>
                    </a:solidFill>
                    <a:latin typeface="Arial"/>
                    <a:ea typeface="Arial"/>
                    <a:cs typeface="Arial"/>
                    <a:sym typeface="Arial"/>
                  </a:rPr>
                  <a:t>ACK</a:t>
                </a:r>
                <a:endParaRPr/>
              </a:p>
            </p:txBody>
          </p:sp>
        </p:grpSp>
      </p:grpSp>
      <p:sp>
        <p:nvSpPr>
          <p:cNvPr id="1303" name="Google Shape;1303;p31"/>
          <p:cNvSpPr txBox="1"/>
          <p:nvPr/>
        </p:nvSpPr>
        <p:spPr>
          <a:xfrm>
            <a:off x="1085850" y="4537075"/>
            <a:ext cx="6686550" cy="16986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400"/>
              <a:buFont typeface="Noto Sans Symbols"/>
              <a:buNone/>
            </a:pPr>
            <a:r>
              <a:rPr lang="en-US" sz="2400" b="0" strike="noStrike" cap="none">
                <a:solidFill>
                  <a:srgbClr val="C00000"/>
                </a:solidFill>
                <a:latin typeface="Arial"/>
                <a:ea typeface="Arial"/>
                <a:cs typeface="Arial"/>
                <a:sym typeface="Arial"/>
              </a:rPr>
              <a:t>802.11 receiver</a:t>
            </a:r>
            <a:endParaRPr/>
          </a:p>
          <a:p>
            <a:pPr marL="342900" marR="0" lvl="0" indent="-342900" algn="l" rtl="0">
              <a:lnSpc>
                <a:spcPct val="85000"/>
              </a:lnSpc>
              <a:spcBef>
                <a:spcPts val="600"/>
              </a:spcBef>
              <a:spcAft>
                <a:spcPts val="0"/>
              </a:spcAft>
              <a:buClr>
                <a:srgbClr val="000099"/>
              </a:buClr>
              <a:buSzPts val="2400"/>
              <a:buFont typeface="Noto Sans Symbols"/>
              <a:buNone/>
            </a:pPr>
            <a:r>
              <a:rPr lang="en-US" sz="2400">
                <a:solidFill>
                  <a:srgbClr val="000099"/>
                </a:solidFill>
                <a:latin typeface="Arial"/>
                <a:ea typeface="Arial"/>
                <a:cs typeface="Arial"/>
                <a:sym typeface="Arial"/>
              </a:rPr>
              <a:t> </a:t>
            </a:r>
            <a:r>
              <a:rPr lang="en-US" sz="2000" b="0" i="0" u="none" strike="noStrike" cap="none">
                <a:solidFill>
                  <a:srgbClr val="000099"/>
                </a:solidFill>
                <a:latin typeface="Arial"/>
                <a:ea typeface="Arial"/>
                <a:cs typeface="Arial"/>
                <a:sym typeface="Arial"/>
              </a:rPr>
              <a:t>if frame received OK</a:t>
            </a:r>
            <a:endParaRPr/>
          </a:p>
          <a:p>
            <a:pPr marL="342900" marR="0" lvl="0" indent="-342900" algn="l" rtl="0">
              <a:lnSpc>
                <a:spcPct val="85000"/>
              </a:lnSpc>
              <a:spcBef>
                <a:spcPts val="0"/>
              </a:spcBef>
              <a:spcAft>
                <a:spcPts val="0"/>
              </a:spcAft>
              <a:buClr>
                <a:srgbClr val="000099"/>
              </a:buClr>
              <a:buSzPts val="2000"/>
              <a:buFont typeface="Noto Sans Symbols"/>
              <a:buNone/>
            </a:pPr>
            <a:r>
              <a:rPr lang="en-US" sz="2000" b="0" i="0" u="none" strike="noStrike" cap="none">
                <a:solidFill>
                  <a:srgbClr val="3333CC"/>
                </a:solidFill>
                <a:latin typeface="Arial"/>
                <a:ea typeface="Arial"/>
                <a:cs typeface="Arial"/>
                <a:sym typeface="Arial"/>
              </a:rPr>
              <a:t>   </a:t>
            </a:r>
            <a:r>
              <a:rPr lang="en-US" sz="2000" b="0" i="0" u="none" strike="noStrike" cap="none">
                <a:solidFill>
                  <a:srgbClr val="000000"/>
                </a:solidFill>
                <a:latin typeface="Arial"/>
                <a:ea typeface="Arial"/>
                <a:cs typeface="Arial"/>
                <a:sym typeface="Arial"/>
              </a:rPr>
              <a:t>return ACK after </a:t>
            </a:r>
            <a:r>
              <a:rPr lang="en-US" sz="2000" b="1" i="0" u="none" strike="noStrike" cap="none">
                <a:solidFill>
                  <a:srgbClr val="000000"/>
                </a:solidFill>
                <a:latin typeface="Arial"/>
                <a:ea typeface="Arial"/>
                <a:cs typeface="Arial"/>
                <a:sym typeface="Arial"/>
              </a:rPr>
              <a:t>SIFS </a:t>
            </a:r>
            <a:r>
              <a:rPr lang="en-US" sz="2000" b="0" i="0" u="none" strike="noStrike" cap="none">
                <a:solidFill>
                  <a:srgbClr val="000000"/>
                </a:solidFill>
                <a:latin typeface="Arial"/>
                <a:ea typeface="Arial"/>
                <a:cs typeface="Arial"/>
                <a:sym typeface="Arial"/>
              </a:rPr>
              <a:t>(ACK needed due to hidden terminal problem) </a:t>
            </a:r>
            <a:endParaRPr sz="2400" b="1" i="0" u="none" strike="noStrike" cap="none">
              <a:solidFill>
                <a:srgbClr val="000000"/>
              </a:solidFill>
              <a:latin typeface="Arial"/>
              <a:ea typeface="Arial"/>
              <a:cs typeface="Arial"/>
              <a:sym typeface="Arial"/>
            </a:endParaRPr>
          </a:p>
        </p:txBody>
      </p:sp>
      <p:sp>
        <p:nvSpPr>
          <p:cNvPr id="1304" name="Google Shape;1304;p31"/>
          <p:cNvSpPr txBox="1"/>
          <p:nvPr/>
        </p:nvSpPr>
        <p:spPr>
          <a:xfrm>
            <a:off x="1085850" y="2581275"/>
            <a:ext cx="6686550" cy="16986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000"/>
              <a:buFont typeface="Noto Sans Symbols"/>
              <a:buNone/>
            </a:pPr>
            <a:r>
              <a:rPr lang="en-US" sz="2000" b="0" i="0" u="none" strike="noStrike" cap="none">
                <a:solidFill>
                  <a:srgbClr val="000099"/>
                </a:solidFill>
                <a:latin typeface="Arial"/>
                <a:ea typeface="Arial"/>
                <a:cs typeface="Arial"/>
                <a:sym typeface="Arial"/>
              </a:rPr>
              <a:t>2 if sense channel busy then</a:t>
            </a:r>
            <a:r>
              <a:rPr lang="en-US" sz="2000" b="0" i="0" u="none" strike="noStrike" cap="none">
                <a:solidFill>
                  <a:srgbClr val="000000"/>
                </a:solidFill>
                <a:latin typeface="Arial"/>
                <a:ea typeface="Arial"/>
                <a:cs typeface="Arial"/>
                <a:sym typeface="Arial"/>
              </a:rPr>
              <a:t> </a:t>
            </a:r>
            <a:endParaRPr/>
          </a:p>
          <a:p>
            <a:pPr marL="742950" marR="0" lvl="1" indent="-285750" algn="l" rtl="0">
              <a:lnSpc>
                <a:spcPct val="85000"/>
              </a:lnSpc>
              <a:spcBef>
                <a:spcPts val="400"/>
              </a:spcBef>
              <a:spcAft>
                <a:spcPts val="0"/>
              </a:spcAft>
              <a:buClr>
                <a:srgbClr val="000099"/>
              </a:buClr>
              <a:buSzPts val="2000"/>
              <a:buFont typeface="Noto Sans Symbols"/>
              <a:buNone/>
            </a:pPr>
            <a:r>
              <a:rPr lang="en-US" sz="2000" b="0" i="0" u="none" strike="noStrike" cap="none">
                <a:solidFill>
                  <a:srgbClr val="000000"/>
                </a:solidFill>
                <a:latin typeface="Arial"/>
                <a:ea typeface="Arial"/>
                <a:cs typeface="Arial"/>
                <a:sym typeface="Arial"/>
              </a:rPr>
              <a:t>start random backoff time</a:t>
            </a:r>
            <a:endParaRPr/>
          </a:p>
          <a:p>
            <a:pPr marL="742950" marR="0" lvl="1" indent="-285750" algn="l" rtl="0">
              <a:lnSpc>
                <a:spcPct val="85000"/>
              </a:lnSpc>
              <a:spcBef>
                <a:spcPts val="400"/>
              </a:spcBef>
              <a:spcAft>
                <a:spcPts val="0"/>
              </a:spcAft>
              <a:buClr>
                <a:srgbClr val="000099"/>
              </a:buClr>
              <a:buSzPts val="2000"/>
              <a:buFont typeface="Noto Sans Symbols"/>
              <a:buNone/>
            </a:pPr>
            <a:r>
              <a:rPr lang="en-US" sz="2000" b="0" i="0" u="none" strike="noStrike" cap="none">
                <a:solidFill>
                  <a:srgbClr val="000000"/>
                </a:solidFill>
                <a:latin typeface="Arial"/>
                <a:ea typeface="Arial"/>
                <a:cs typeface="Arial"/>
                <a:sym typeface="Arial"/>
              </a:rPr>
              <a:t>timer counts down while channel idle</a:t>
            </a:r>
            <a:endParaRPr/>
          </a:p>
          <a:p>
            <a:pPr marL="742950" marR="0" lvl="1" indent="-285750" algn="l" rtl="0">
              <a:lnSpc>
                <a:spcPct val="85000"/>
              </a:lnSpc>
              <a:spcBef>
                <a:spcPts val="400"/>
              </a:spcBef>
              <a:spcAft>
                <a:spcPts val="0"/>
              </a:spcAft>
              <a:buClr>
                <a:srgbClr val="000099"/>
              </a:buClr>
              <a:buSzPts val="2000"/>
              <a:buFont typeface="Noto Sans Symbols"/>
              <a:buNone/>
            </a:pPr>
            <a:r>
              <a:rPr lang="en-US" sz="2000" b="0" i="0" u="none" strike="noStrike" cap="none">
                <a:solidFill>
                  <a:srgbClr val="000000"/>
                </a:solidFill>
                <a:latin typeface="Arial"/>
                <a:ea typeface="Arial"/>
                <a:cs typeface="Arial"/>
                <a:sym typeface="Arial"/>
              </a:rPr>
              <a:t>transmit when timer expires</a:t>
            </a:r>
            <a:endParaRPr/>
          </a:p>
          <a:p>
            <a:pPr marL="742950" marR="0" lvl="1" indent="-285750" algn="l" rtl="0">
              <a:lnSpc>
                <a:spcPct val="85000"/>
              </a:lnSpc>
              <a:spcBef>
                <a:spcPts val="400"/>
              </a:spcBef>
              <a:spcAft>
                <a:spcPts val="0"/>
              </a:spcAft>
              <a:buClr>
                <a:srgbClr val="000099"/>
              </a:buClr>
              <a:buSzPts val="2000"/>
              <a:buFont typeface="Noto Sans Symbols"/>
              <a:buNone/>
            </a:pPr>
            <a:r>
              <a:rPr lang="en-US" sz="2000" b="0" i="0" u="none" strike="noStrike" cap="none">
                <a:solidFill>
                  <a:srgbClr val="000000"/>
                </a:solidFill>
                <a:latin typeface="Arial"/>
                <a:ea typeface="Arial"/>
                <a:cs typeface="Arial"/>
                <a:sym typeface="Arial"/>
              </a:rPr>
              <a:t>if no ACK, increase random backoff interval, repeat 2</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0"/>
                                        </p:tgtEl>
                                        <p:attrNameLst>
                                          <p:attrName>style.visibility</p:attrName>
                                        </p:attrNameLst>
                                      </p:cBhvr>
                                      <p:to>
                                        <p:strVal val="visible"/>
                                      </p:to>
                                    </p:set>
                                    <p:animEffect transition="in" filter="fade">
                                      <p:cBhvr>
                                        <p:cTn id="7" dur="2000"/>
                                        <p:tgtEl>
                                          <p:spTgt spid="129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04"/>
                                        </p:tgtEl>
                                        <p:attrNameLst>
                                          <p:attrName>style.visibility</p:attrName>
                                        </p:attrNameLst>
                                      </p:cBhvr>
                                      <p:to>
                                        <p:strVal val="visible"/>
                                      </p:to>
                                    </p:set>
                                    <p:animEffect transition="in" filter="fade">
                                      <p:cBhvr>
                                        <p:cTn id="12" dur="500"/>
                                        <p:tgtEl>
                                          <p:spTgt spid="13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97"/>
                                        </p:tgtEl>
                                        <p:attrNameLst>
                                          <p:attrName>style.visibility</p:attrName>
                                        </p:attrNameLst>
                                      </p:cBhvr>
                                      <p:to>
                                        <p:strVal val="visible"/>
                                      </p:to>
                                    </p:set>
                                    <p:animEffect transition="in" filter="fade">
                                      <p:cBhvr>
                                        <p:cTn id="17" dur="2000"/>
                                        <p:tgtEl>
                                          <p:spTgt spid="1297"/>
                                        </p:tgtEl>
                                      </p:cBhvr>
                                    </p:animEffect>
                                  </p:childTnLst>
                                </p:cTn>
                              </p:par>
                              <p:par>
                                <p:cTn id="18" presetID="10" presetClass="entr" presetSubtype="0" fill="hold" nodeType="withEffect">
                                  <p:stCondLst>
                                    <p:cond delay="0"/>
                                  </p:stCondLst>
                                  <p:childTnLst>
                                    <p:set>
                                      <p:cBhvr>
                                        <p:cTn id="19" dur="1" fill="hold">
                                          <p:stCondLst>
                                            <p:cond delay="0"/>
                                          </p:stCondLst>
                                        </p:cTn>
                                        <p:tgtEl>
                                          <p:spTgt spid="1303"/>
                                        </p:tgtEl>
                                        <p:attrNameLst>
                                          <p:attrName>style.visibility</p:attrName>
                                        </p:attrNameLst>
                                      </p:cBhvr>
                                      <p:to>
                                        <p:strVal val="visible"/>
                                      </p:to>
                                    </p:set>
                                    <p:animEffect transition="in" filter="fade">
                                      <p:cBhvr>
                                        <p:cTn id="20" dur="500"/>
                                        <p:tgtEl>
                                          <p:spTgt spid="1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sp>
        <p:nvSpPr>
          <p:cNvPr id="1310" name="Google Shape;1310;p32"/>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Avoiding collisions (more)</a:t>
            </a:r>
            <a:endParaRPr>
              <a:latin typeface="Calibri"/>
              <a:ea typeface="Calibri"/>
              <a:cs typeface="Calibri"/>
              <a:sym typeface="Calibri"/>
            </a:endParaRPr>
          </a:p>
        </p:txBody>
      </p:sp>
      <p:sp>
        <p:nvSpPr>
          <p:cNvPr id="1311" name="Google Shape;1311;p32"/>
          <p:cNvSpPr txBox="1"/>
          <p:nvPr/>
        </p:nvSpPr>
        <p:spPr>
          <a:xfrm>
            <a:off x="658958" y="1426008"/>
            <a:ext cx="10909588" cy="4212791"/>
          </a:xfrm>
          <a:prstGeom prst="rect">
            <a:avLst/>
          </a:prstGeom>
          <a:noFill/>
          <a:ln>
            <a:noFill/>
          </a:ln>
        </p:spPr>
        <p:txBody>
          <a:bodyPr spcFirstLastPara="1" wrap="square" lIns="91425" tIns="45700" rIns="91425" bIns="45700" anchor="t" anchorCtr="0">
            <a:normAutofit lnSpcReduction="10000"/>
          </a:bodyPr>
          <a:lstStyle/>
          <a:p>
            <a:pPr marL="12700" marR="0" lvl="0" indent="-12700" algn="l" rtl="0">
              <a:lnSpc>
                <a:spcPct val="110000"/>
              </a:lnSpc>
              <a:spcBef>
                <a:spcPts val="0"/>
              </a:spcBef>
              <a:spcAft>
                <a:spcPts val="0"/>
              </a:spcAft>
              <a:buClr>
                <a:srgbClr val="0000A3"/>
              </a:buClr>
              <a:buSzPts val="2800"/>
              <a:buFont typeface="Noto Sans Symbols"/>
              <a:buNone/>
            </a:pPr>
            <a:r>
              <a:rPr lang="en-US" sz="2800">
                <a:solidFill>
                  <a:srgbClr val="C00000"/>
                </a:solidFill>
                <a:latin typeface="Calibri"/>
                <a:ea typeface="Calibri"/>
                <a:cs typeface="Calibri"/>
                <a:sym typeface="Calibri"/>
              </a:rPr>
              <a:t>idea: </a:t>
            </a:r>
            <a:r>
              <a:rPr lang="en-US" sz="2800">
                <a:solidFill>
                  <a:schemeClr val="dk1"/>
                </a:solidFill>
                <a:latin typeface="Calibri"/>
                <a:ea typeface="Calibri"/>
                <a:cs typeface="Calibri"/>
                <a:sym typeface="Calibri"/>
              </a:rPr>
              <a:t>sender “reserves” channel use for data frames using small reservation packets</a:t>
            </a:r>
            <a:endParaRPr/>
          </a:p>
          <a:p>
            <a:pPr marL="409575" marR="0" lvl="0" indent="-279400" algn="l" rtl="0">
              <a:lnSpc>
                <a:spcPct val="11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sender first transmits </a:t>
            </a:r>
            <a:r>
              <a:rPr lang="en-US" sz="2800" i="1">
                <a:solidFill>
                  <a:schemeClr val="dk1"/>
                </a:solidFill>
                <a:latin typeface="Calibri"/>
                <a:ea typeface="Calibri"/>
                <a:cs typeface="Calibri"/>
                <a:sym typeface="Calibri"/>
              </a:rPr>
              <a:t>small</a:t>
            </a:r>
            <a:r>
              <a:rPr lang="en-US" sz="2800">
                <a:solidFill>
                  <a:schemeClr val="dk1"/>
                </a:solidFill>
                <a:latin typeface="Calibri"/>
                <a:ea typeface="Calibri"/>
                <a:cs typeface="Calibri"/>
                <a:sym typeface="Calibri"/>
              </a:rPr>
              <a:t> </a:t>
            </a:r>
            <a:r>
              <a:rPr lang="en-US" sz="2400">
                <a:solidFill>
                  <a:schemeClr val="dk1"/>
                </a:solidFill>
                <a:latin typeface="Calibri"/>
                <a:ea typeface="Calibri"/>
                <a:cs typeface="Calibri"/>
                <a:sym typeface="Calibri"/>
              </a:rPr>
              <a:t>request-to-send</a:t>
            </a:r>
            <a:r>
              <a:rPr lang="en-US" sz="2800">
                <a:solidFill>
                  <a:schemeClr val="dk1"/>
                </a:solidFill>
                <a:latin typeface="Calibri"/>
                <a:ea typeface="Calibri"/>
                <a:cs typeface="Calibri"/>
                <a:sym typeface="Calibri"/>
              </a:rPr>
              <a:t> (RTS) packet to BS using CSMA</a:t>
            </a:r>
            <a:endParaRPr/>
          </a:p>
          <a:p>
            <a:pPr marL="695325" marR="0" lvl="1" indent="-231775" algn="l" rtl="0">
              <a:lnSpc>
                <a:spcPct val="10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RTSs may still collide with each other (but they’re short)</a:t>
            </a:r>
            <a:endParaRPr/>
          </a:p>
          <a:p>
            <a:pPr marL="409575" marR="0" lvl="0" indent="-27940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BS broadcasts</a:t>
            </a:r>
            <a:r>
              <a:rPr lang="en-US" sz="24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clear-to-send</a:t>
            </a:r>
            <a:r>
              <a:rPr lang="en-US" sz="24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CTS in response to RTS</a:t>
            </a:r>
            <a:endParaRPr/>
          </a:p>
          <a:p>
            <a:pPr marL="409575" marR="0" lvl="0" indent="-27940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CTS heard by all nodes</a:t>
            </a:r>
            <a:endParaRPr/>
          </a:p>
          <a:p>
            <a:pPr marL="695325" marR="0" lvl="1" indent="-231775" algn="l" rtl="0">
              <a:lnSpc>
                <a:spcPct val="10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sender transmits data frame</a:t>
            </a:r>
            <a:endParaRPr/>
          </a:p>
          <a:p>
            <a:pPr marL="695325" marR="0" lvl="1" indent="-231775" algn="l" rtl="0">
              <a:lnSpc>
                <a:spcPct val="10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other stations defer transmissions </a:t>
            </a:r>
            <a:endParaRPr/>
          </a:p>
          <a:p>
            <a:pPr marL="695325" marR="0" lvl="1" indent="-231775" algn="l" rtl="0">
              <a:lnSpc>
                <a:spcPct val="90000"/>
              </a:lnSpc>
              <a:spcBef>
                <a:spcPts val="500"/>
              </a:spcBef>
              <a:spcAft>
                <a:spcPts val="0"/>
              </a:spcAft>
              <a:buClr>
                <a:srgbClr val="0000A8"/>
              </a:buClr>
              <a:buSzPts val="2000"/>
              <a:buFont typeface="Noto Sans Symbols"/>
              <a:buNone/>
            </a:pPr>
            <a:endParaRPr sz="2000" b="0" i="0" u="none" strike="noStrike" cap="none">
              <a:solidFill>
                <a:schemeClr val="dk1"/>
              </a:solidFill>
              <a:latin typeface="Gill Sans"/>
              <a:ea typeface="Gill Sans"/>
              <a:cs typeface="Gill Sans"/>
              <a:sym typeface="Gill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33"/>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Collision Avoidance: RTS-CTS exchange</a:t>
            </a:r>
            <a:endParaRPr>
              <a:latin typeface="Calibri"/>
              <a:ea typeface="Calibri"/>
              <a:cs typeface="Calibri"/>
              <a:sym typeface="Calibri"/>
            </a:endParaRPr>
          </a:p>
        </p:txBody>
      </p:sp>
      <p:sp>
        <p:nvSpPr>
          <p:cNvPr id="1318" name="Google Shape;1318;p33"/>
          <p:cNvSpPr txBox="1"/>
          <p:nvPr/>
        </p:nvSpPr>
        <p:spPr>
          <a:xfrm>
            <a:off x="5363014" y="1476955"/>
            <a:ext cx="492125"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AP</a:t>
            </a:r>
            <a:endParaRPr/>
          </a:p>
        </p:txBody>
      </p:sp>
      <p:sp>
        <p:nvSpPr>
          <p:cNvPr id="1319" name="Google Shape;1319;p33"/>
          <p:cNvSpPr txBox="1"/>
          <p:nvPr/>
        </p:nvSpPr>
        <p:spPr>
          <a:xfrm>
            <a:off x="2669026" y="1326143"/>
            <a:ext cx="350838" cy="3667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A</a:t>
            </a:r>
            <a:endParaRPr/>
          </a:p>
        </p:txBody>
      </p:sp>
      <p:sp>
        <p:nvSpPr>
          <p:cNvPr id="1320" name="Google Shape;1320;p33"/>
          <p:cNvSpPr txBox="1"/>
          <p:nvPr/>
        </p:nvSpPr>
        <p:spPr>
          <a:xfrm>
            <a:off x="8266551" y="1324555"/>
            <a:ext cx="338138" cy="3698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B</a:t>
            </a:r>
            <a:endParaRPr/>
          </a:p>
        </p:txBody>
      </p:sp>
      <p:cxnSp>
        <p:nvCxnSpPr>
          <p:cNvPr id="1321" name="Google Shape;1321;p33"/>
          <p:cNvCxnSpPr/>
          <p:nvPr/>
        </p:nvCxnSpPr>
        <p:spPr>
          <a:xfrm>
            <a:off x="1340289" y="1811918"/>
            <a:ext cx="7835900" cy="0"/>
          </a:xfrm>
          <a:prstGeom prst="straightConnector1">
            <a:avLst/>
          </a:prstGeom>
          <a:noFill/>
          <a:ln w="9525" cap="flat" cmpd="sng">
            <a:solidFill>
              <a:srgbClr val="000000"/>
            </a:solidFill>
            <a:prstDash val="solid"/>
            <a:round/>
            <a:headEnd type="none" w="med" len="med"/>
            <a:tailEnd type="none" w="med" len="med"/>
          </a:ln>
        </p:spPr>
      </p:cxnSp>
      <p:grpSp>
        <p:nvGrpSpPr>
          <p:cNvPr id="1322" name="Google Shape;1322;p33"/>
          <p:cNvGrpSpPr/>
          <p:nvPr/>
        </p:nvGrpSpPr>
        <p:grpSpPr>
          <a:xfrm>
            <a:off x="2386451" y="1933691"/>
            <a:ext cx="6553199" cy="862477"/>
            <a:chOff x="1128" y="1166"/>
            <a:chExt cx="4128" cy="543"/>
          </a:xfrm>
        </p:grpSpPr>
        <p:grpSp>
          <p:nvGrpSpPr>
            <p:cNvPr id="1323" name="Google Shape;1323;p33"/>
            <p:cNvGrpSpPr/>
            <p:nvPr/>
          </p:nvGrpSpPr>
          <p:grpSpPr>
            <a:xfrm>
              <a:off x="1128" y="1194"/>
              <a:ext cx="4128" cy="515"/>
              <a:chOff x="587" y="1184"/>
              <a:chExt cx="4128" cy="515"/>
            </a:xfrm>
          </p:grpSpPr>
          <p:sp>
            <p:nvSpPr>
              <p:cNvPr id="1324" name="Google Shape;1324;p33"/>
              <p:cNvSpPr/>
              <p:nvPr/>
            </p:nvSpPr>
            <p:spPr>
              <a:xfrm>
                <a:off x="594" y="1238"/>
                <a:ext cx="4121" cy="461"/>
              </a:xfrm>
              <a:custGeom>
                <a:avLst/>
                <a:gdLst/>
                <a:ahLst/>
                <a:cxnLst/>
                <a:rect l="l" t="t" r="r" b="b"/>
                <a:pathLst>
                  <a:path w="2996" h="461" extrusionOk="0">
                    <a:moveTo>
                      <a:pt x="1" y="0"/>
                    </a:moveTo>
                    <a:lnTo>
                      <a:pt x="2996" y="298"/>
                    </a:lnTo>
                    <a:lnTo>
                      <a:pt x="2996" y="461"/>
                    </a:lnTo>
                    <a:lnTo>
                      <a:pt x="0" y="160"/>
                    </a:lnTo>
                    <a:lnTo>
                      <a:pt x="1" y="0"/>
                    </a:lnTo>
                    <a:close/>
                  </a:path>
                </a:pathLst>
              </a:custGeom>
              <a:gradFill>
                <a:gsLst>
                  <a:gs pos="0">
                    <a:srgbClr val="9CC2E5"/>
                  </a:gs>
                  <a:gs pos="100000">
                    <a:srgbClr val="DDEAF6"/>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25" name="Google Shape;1325;p33"/>
              <p:cNvSpPr/>
              <p:nvPr/>
            </p:nvSpPr>
            <p:spPr>
              <a:xfrm flipH="1">
                <a:off x="587" y="1184"/>
                <a:ext cx="4128" cy="461"/>
              </a:xfrm>
              <a:custGeom>
                <a:avLst/>
                <a:gdLst/>
                <a:ahLst/>
                <a:cxnLst/>
                <a:rect l="l" t="t" r="r" b="b"/>
                <a:pathLst>
                  <a:path w="2996" h="461" extrusionOk="0">
                    <a:moveTo>
                      <a:pt x="1" y="0"/>
                    </a:moveTo>
                    <a:lnTo>
                      <a:pt x="2996" y="298"/>
                    </a:lnTo>
                    <a:lnTo>
                      <a:pt x="2996" y="461"/>
                    </a:lnTo>
                    <a:lnTo>
                      <a:pt x="0" y="160"/>
                    </a:lnTo>
                    <a:lnTo>
                      <a:pt x="1" y="0"/>
                    </a:lnTo>
                    <a:close/>
                  </a:path>
                </a:pathLst>
              </a:custGeom>
              <a:gradFill>
                <a:gsLst>
                  <a:gs pos="0">
                    <a:srgbClr val="9CC2E5"/>
                  </a:gs>
                  <a:gs pos="99000">
                    <a:srgbClr val="DDEAF6"/>
                  </a:gs>
                  <a:gs pos="100000">
                    <a:srgbClr val="DDEAF6"/>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grpSp>
        <p:sp>
          <p:nvSpPr>
            <p:cNvPr id="1326" name="Google Shape;1326;p33"/>
            <p:cNvSpPr txBox="1"/>
            <p:nvPr/>
          </p:nvSpPr>
          <p:spPr>
            <a:xfrm rot="356404">
              <a:off x="1544" y="1279"/>
              <a:ext cx="61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RTS(A)</a:t>
              </a:r>
              <a:endParaRPr/>
            </a:p>
          </p:txBody>
        </p:sp>
        <p:sp>
          <p:nvSpPr>
            <p:cNvPr id="1327" name="Google Shape;1327;p33"/>
            <p:cNvSpPr txBox="1"/>
            <p:nvPr/>
          </p:nvSpPr>
          <p:spPr>
            <a:xfrm rot="-354180">
              <a:off x="4490" y="1196"/>
              <a:ext cx="601"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RTS(B)</a:t>
              </a:r>
              <a:endParaRPr/>
            </a:p>
          </p:txBody>
        </p:sp>
      </p:grpSp>
      <p:grpSp>
        <p:nvGrpSpPr>
          <p:cNvPr id="1328" name="Google Shape;1328;p33"/>
          <p:cNvGrpSpPr/>
          <p:nvPr/>
        </p:nvGrpSpPr>
        <p:grpSpPr>
          <a:xfrm>
            <a:off x="2395976" y="2777118"/>
            <a:ext cx="6486526" cy="1174750"/>
            <a:chOff x="1134" y="1697"/>
            <a:chExt cx="4086" cy="740"/>
          </a:xfrm>
        </p:grpSpPr>
        <p:sp>
          <p:nvSpPr>
            <p:cNvPr id="1329" name="Google Shape;1329;p33"/>
            <p:cNvSpPr/>
            <p:nvPr/>
          </p:nvSpPr>
          <p:spPr>
            <a:xfrm>
              <a:off x="1134" y="1697"/>
              <a:ext cx="3642" cy="461"/>
            </a:xfrm>
            <a:custGeom>
              <a:avLst/>
              <a:gdLst/>
              <a:ahLst/>
              <a:cxnLst/>
              <a:rect l="l" t="t" r="r" b="b"/>
              <a:pathLst>
                <a:path w="2996" h="461" extrusionOk="0">
                  <a:moveTo>
                    <a:pt x="1" y="0"/>
                  </a:moveTo>
                  <a:lnTo>
                    <a:pt x="2996" y="298"/>
                  </a:lnTo>
                  <a:lnTo>
                    <a:pt x="2996" y="461"/>
                  </a:lnTo>
                  <a:lnTo>
                    <a:pt x="0" y="160"/>
                  </a:lnTo>
                  <a:lnTo>
                    <a:pt x="1" y="0"/>
                  </a:lnTo>
                  <a:close/>
                </a:path>
              </a:pathLst>
            </a:custGeom>
            <a:gradFill>
              <a:gsLst>
                <a:gs pos="0">
                  <a:srgbClr val="9CC2E5"/>
                </a:gs>
                <a:gs pos="99000">
                  <a:srgbClr val="DDEAF6"/>
                </a:gs>
                <a:gs pos="100000">
                  <a:srgbClr val="DDEAF6"/>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30" name="Google Shape;1330;p33"/>
            <p:cNvSpPr txBox="1"/>
            <p:nvPr/>
          </p:nvSpPr>
          <p:spPr>
            <a:xfrm rot="356404">
              <a:off x="1551" y="1738"/>
              <a:ext cx="61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RTS(A)</a:t>
              </a:r>
              <a:endParaRPr/>
            </a:p>
          </p:txBody>
        </p:sp>
        <p:sp>
          <p:nvSpPr>
            <p:cNvPr id="1331" name="Google Shape;1331;p33"/>
            <p:cNvSpPr/>
            <p:nvPr/>
          </p:nvSpPr>
          <p:spPr>
            <a:xfrm>
              <a:off x="2960" y="2082"/>
              <a:ext cx="2260" cy="355"/>
            </a:xfrm>
            <a:custGeom>
              <a:avLst/>
              <a:gdLst/>
              <a:ahLst/>
              <a:cxnLst/>
              <a:rect l="l" t="t" r="r" b="b"/>
              <a:pathLst>
                <a:path w="2260" h="355" extrusionOk="0">
                  <a:moveTo>
                    <a:pt x="0" y="0"/>
                  </a:moveTo>
                  <a:lnTo>
                    <a:pt x="2260" y="186"/>
                  </a:lnTo>
                  <a:lnTo>
                    <a:pt x="2260" y="355"/>
                  </a:lnTo>
                  <a:lnTo>
                    <a:pt x="0" y="151"/>
                  </a:lnTo>
                  <a:lnTo>
                    <a:pt x="0" y="0"/>
                  </a:lnTo>
                  <a:close/>
                </a:path>
              </a:pathLst>
            </a:custGeom>
            <a:gradFill>
              <a:gsLst>
                <a:gs pos="0">
                  <a:srgbClr val="CDBDE8"/>
                </a:gs>
                <a:gs pos="100000">
                  <a:srgbClr val="EAE3F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32" name="Google Shape;1332;p33"/>
            <p:cNvSpPr/>
            <p:nvPr/>
          </p:nvSpPr>
          <p:spPr>
            <a:xfrm>
              <a:off x="1137" y="2082"/>
              <a:ext cx="1831" cy="347"/>
            </a:xfrm>
            <a:custGeom>
              <a:avLst/>
              <a:gdLst/>
              <a:ahLst/>
              <a:cxnLst/>
              <a:rect l="l" t="t" r="r" b="b"/>
              <a:pathLst>
                <a:path w="1860" h="347" extrusionOk="0">
                  <a:moveTo>
                    <a:pt x="1860" y="0"/>
                  </a:moveTo>
                  <a:lnTo>
                    <a:pt x="0" y="179"/>
                  </a:lnTo>
                  <a:lnTo>
                    <a:pt x="0" y="347"/>
                  </a:lnTo>
                  <a:lnTo>
                    <a:pt x="1860" y="151"/>
                  </a:lnTo>
                  <a:lnTo>
                    <a:pt x="1860" y="0"/>
                  </a:lnTo>
                  <a:close/>
                </a:path>
              </a:pathLst>
            </a:custGeom>
            <a:gradFill>
              <a:gsLst>
                <a:gs pos="0">
                  <a:srgbClr val="E4DBF3"/>
                </a:gs>
                <a:gs pos="100000">
                  <a:srgbClr val="CDBDE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33" name="Google Shape;1333;p33"/>
            <p:cNvSpPr txBox="1"/>
            <p:nvPr/>
          </p:nvSpPr>
          <p:spPr>
            <a:xfrm rot="-379204">
              <a:off x="1584" y="2157"/>
              <a:ext cx="61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CTS(A)</a:t>
              </a:r>
              <a:endParaRPr/>
            </a:p>
          </p:txBody>
        </p:sp>
        <p:sp>
          <p:nvSpPr>
            <p:cNvPr id="1334" name="Google Shape;1334;p33"/>
            <p:cNvSpPr txBox="1"/>
            <p:nvPr/>
          </p:nvSpPr>
          <p:spPr>
            <a:xfrm rot="276164">
              <a:off x="3816" y="2147"/>
              <a:ext cx="612"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CTS(A)</a:t>
              </a:r>
              <a:endParaRPr/>
            </a:p>
          </p:txBody>
        </p:sp>
      </p:grpSp>
      <p:grpSp>
        <p:nvGrpSpPr>
          <p:cNvPr id="1335" name="Google Shape;1335;p33"/>
          <p:cNvGrpSpPr/>
          <p:nvPr/>
        </p:nvGrpSpPr>
        <p:grpSpPr>
          <a:xfrm>
            <a:off x="2386451" y="4039180"/>
            <a:ext cx="6553201" cy="2174875"/>
            <a:chOff x="1128" y="2492"/>
            <a:chExt cx="4128" cy="1370"/>
          </a:xfrm>
        </p:grpSpPr>
        <p:sp>
          <p:nvSpPr>
            <p:cNvPr id="1336" name="Google Shape;1336;p33"/>
            <p:cNvSpPr/>
            <p:nvPr/>
          </p:nvSpPr>
          <p:spPr>
            <a:xfrm>
              <a:off x="1128" y="2492"/>
              <a:ext cx="4128" cy="1134"/>
            </a:xfrm>
            <a:custGeom>
              <a:avLst/>
              <a:gdLst/>
              <a:ahLst/>
              <a:cxnLst/>
              <a:rect l="l" t="t" r="r" b="b"/>
              <a:pathLst>
                <a:path w="3652" h="1134" extrusionOk="0">
                  <a:moveTo>
                    <a:pt x="0" y="0"/>
                  </a:moveTo>
                  <a:lnTo>
                    <a:pt x="3652" y="318"/>
                  </a:lnTo>
                  <a:lnTo>
                    <a:pt x="3652" y="1134"/>
                  </a:lnTo>
                  <a:lnTo>
                    <a:pt x="1" y="787"/>
                  </a:lnTo>
                  <a:lnTo>
                    <a:pt x="0" y="0"/>
                  </a:lnTo>
                  <a:close/>
                </a:path>
              </a:pathLst>
            </a:custGeom>
            <a:gradFill>
              <a:gsLst>
                <a:gs pos="0">
                  <a:srgbClr val="37CC99"/>
                </a:gs>
                <a:gs pos="100000">
                  <a:srgbClr val="9BE6CC"/>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37" name="Google Shape;1337;p33"/>
            <p:cNvSpPr txBox="1"/>
            <p:nvPr/>
          </p:nvSpPr>
          <p:spPr>
            <a:xfrm>
              <a:off x="1594" y="2814"/>
              <a:ext cx="1135"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DATA (A)</a:t>
              </a:r>
              <a:endParaRPr/>
            </a:p>
          </p:txBody>
        </p:sp>
        <p:sp>
          <p:nvSpPr>
            <p:cNvPr id="1338" name="Google Shape;1338;p33"/>
            <p:cNvSpPr/>
            <p:nvPr/>
          </p:nvSpPr>
          <p:spPr>
            <a:xfrm>
              <a:off x="2976" y="3507"/>
              <a:ext cx="2260" cy="355"/>
            </a:xfrm>
            <a:custGeom>
              <a:avLst/>
              <a:gdLst/>
              <a:ahLst/>
              <a:cxnLst/>
              <a:rect l="l" t="t" r="r" b="b"/>
              <a:pathLst>
                <a:path w="2260" h="355" extrusionOk="0">
                  <a:moveTo>
                    <a:pt x="0" y="0"/>
                  </a:moveTo>
                  <a:lnTo>
                    <a:pt x="2260" y="186"/>
                  </a:lnTo>
                  <a:lnTo>
                    <a:pt x="2260" y="355"/>
                  </a:lnTo>
                  <a:lnTo>
                    <a:pt x="0" y="151"/>
                  </a:lnTo>
                  <a:lnTo>
                    <a:pt x="0" y="0"/>
                  </a:lnTo>
                  <a:close/>
                </a:path>
              </a:pathLst>
            </a:custGeom>
            <a:gradFill>
              <a:gsLst>
                <a:gs pos="0">
                  <a:srgbClr val="CDBDE8"/>
                </a:gs>
                <a:gs pos="100000">
                  <a:srgbClr val="EAE3F5"/>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39" name="Google Shape;1339;p33"/>
            <p:cNvSpPr/>
            <p:nvPr/>
          </p:nvSpPr>
          <p:spPr>
            <a:xfrm>
              <a:off x="1137" y="3508"/>
              <a:ext cx="1843" cy="347"/>
            </a:xfrm>
            <a:custGeom>
              <a:avLst/>
              <a:gdLst/>
              <a:ahLst/>
              <a:cxnLst/>
              <a:rect l="l" t="t" r="r" b="b"/>
              <a:pathLst>
                <a:path w="1860" h="347" extrusionOk="0">
                  <a:moveTo>
                    <a:pt x="1860" y="0"/>
                  </a:moveTo>
                  <a:lnTo>
                    <a:pt x="0" y="179"/>
                  </a:lnTo>
                  <a:lnTo>
                    <a:pt x="0" y="347"/>
                  </a:lnTo>
                  <a:lnTo>
                    <a:pt x="1860" y="151"/>
                  </a:lnTo>
                  <a:lnTo>
                    <a:pt x="1860" y="0"/>
                  </a:lnTo>
                  <a:close/>
                </a:path>
              </a:pathLst>
            </a:custGeom>
            <a:gradFill>
              <a:gsLst>
                <a:gs pos="0">
                  <a:srgbClr val="CDBDE8"/>
                </a:gs>
                <a:gs pos="100000">
                  <a:srgbClr val="EAE3F5"/>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40" name="Google Shape;1340;p33"/>
            <p:cNvSpPr txBox="1"/>
            <p:nvPr/>
          </p:nvSpPr>
          <p:spPr>
            <a:xfrm rot="-379204">
              <a:off x="1600" y="3582"/>
              <a:ext cx="607"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ACK(A)</a:t>
              </a:r>
              <a:endParaRPr/>
            </a:p>
          </p:txBody>
        </p:sp>
        <p:sp>
          <p:nvSpPr>
            <p:cNvPr id="1341" name="Google Shape;1341;p33"/>
            <p:cNvSpPr txBox="1"/>
            <p:nvPr/>
          </p:nvSpPr>
          <p:spPr>
            <a:xfrm rot="276164">
              <a:off x="3832" y="3572"/>
              <a:ext cx="607"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ACK(A)</a:t>
              </a:r>
              <a:endParaRPr/>
            </a:p>
          </p:txBody>
        </p:sp>
      </p:grpSp>
      <p:grpSp>
        <p:nvGrpSpPr>
          <p:cNvPr id="1342" name="Google Shape;1342;p33"/>
          <p:cNvGrpSpPr/>
          <p:nvPr/>
        </p:nvGrpSpPr>
        <p:grpSpPr>
          <a:xfrm>
            <a:off x="5013764" y="2129418"/>
            <a:ext cx="3109912" cy="715962"/>
            <a:chOff x="2596" y="1330"/>
            <a:chExt cx="1959" cy="451"/>
          </a:xfrm>
        </p:grpSpPr>
        <p:sp>
          <p:nvSpPr>
            <p:cNvPr id="1343" name="Google Shape;1343;p33"/>
            <p:cNvSpPr/>
            <p:nvPr/>
          </p:nvSpPr>
          <p:spPr>
            <a:xfrm>
              <a:off x="2596" y="1330"/>
              <a:ext cx="683" cy="293"/>
            </a:xfrm>
            <a:prstGeom prst="irregularSeal1">
              <a:avLst/>
            </a:prstGeom>
            <a:solidFill>
              <a:srgbClr val="FFFF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344" name="Google Shape;1344;p33"/>
            <p:cNvSpPr txBox="1"/>
            <p:nvPr/>
          </p:nvSpPr>
          <p:spPr>
            <a:xfrm>
              <a:off x="2778" y="1550"/>
              <a:ext cx="1777" cy="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reservation collision</a:t>
              </a:r>
              <a:endParaRPr/>
            </a:p>
          </p:txBody>
        </p:sp>
      </p:grpSp>
      <p:grpSp>
        <p:nvGrpSpPr>
          <p:cNvPr id="1345" name="Google Shape;1345;p33"/>
          <p:cNvGrpSpPr/>
          <p:nvPr/>
        </p:nvGrpSpPr>
        <p:grpSpPr>
          <a:xfrm>
            <a:off x="8939651" y="3755018"/>
            <a:ext cx="711200" cy="2548800"/>
            <a:chOff x="8205350" y="3671888"/>
            <a:chExt cx="711200" cy="2548800"/>
          </a:xfrm>
        </p:grpSpPr>
        <p:cxnSp>
          <p:nvCxnSpPr>
            <p:cNvPr id="1346" name="Google Shape;1346;p33"/>
            <p:cNvCxnSpPr/>
            <p:nvPr/>
          </p:nvCxnSpPr>
          <p:spPr>
            <a:xfrm>
              <a:off x="8428038" y="3671888"/>
              <a:ext cx="0" cy="2548800"/>
            </a:xfrm>
            <a:prstGeom prst="straightConnector1">
              <a:avLst/>
            </a:prstGeom>
            <a:noFill/>
            <a:ln w="28575" cap="flat" cmpd="sng">
              <a:solidFill>
                <a:srgbClr val="000000"/>
              </a:solidFill>
              <a:prstDash val="solid"/>
              <a:round/>
              <a:headEnd type="triangle" w="med" len="med"/>
              <a:tailEnd type="triangle" w="med" len="med"/>
            </a:ln>
          </p:spPr>
        </p:cxnSp>
        <p:sp>
          <p:nvSpPr>
            <p:cNvPr id="1347" name="Google Shape;1347;p33"/>
            <p:cNvSpPr txBox="1"/>
            <p:nvPr/>
          </p:nvSpPr>
          <p:spPr>
            <a:xfrm>
              <a:off x="8205350" y="4689475"/>
              <a:ext cx="711200" cy="369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defer</a:t>
              </a:r>
              <a:endParaRPr/>
            </a:p>
          </p:txBody>
        </p:sp>
      </p:grpSp>
      <p:grpSp>
        <p:nvGrpSpPr>
          <p:cNvPr id="1348" name="Google Shape;1348;p33"/>
          <p:cNvGrpSpPr/>
          <p:nvPr/>
        </p:nvGrpSpPr>
        <p:grpSpPr>
          <a:xfrm>
            <a:off x="4923276" y="1200730"/>
            <a:ext cx="650875" cy="561975"/>
            <a:chOff x="2967" y="478"/>
            <a:chExt cx="788" cy="625"/>
          </a:xfrm>
        </p:grpSpPr>
        <p:pic>
          <p:nvPicPr>
            <p:cNvPr id="1349" name="Google Shape;1349;p33"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1350" name="Google Shape;1350;p33"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1351" name="Google Shape;1351;p33"/>
          <p:cNvGrpSpPr/>
          <p:nvPr/>
        </p:nvGrpSpPr>
        <p:grpSpPr>
          <a:xfrm>
            <a:off x="2110226" y="1140405"/>
            <a:ext cx="609600" cy="598488"/>
            <a:chOff x="313" y="1497"/>
            <a:chExt cx="1152" cy="1014"/>
          </a:xfrm>
        </p:grpSpPr>
        <p:pic>
          <p:nvPicPr>
            <p:cNvPr id="1352" name="Google Shape;1352;p33"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353" name="Google Shape;1353;p33"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grpSp>
        <p:nvGrpSpPr>
          <p:cNvPr id="1354" name="Google Shape;1354;p33"/>
          <p:cNvGrpSpPr/>
          <p:nvPr/>
        </p:nvGrpSpPr>
        <p:grpSpPr>
          <a:xfrm>
            <a:off x="8561826" y="1170568"/>
            <a:ext cx="609600" cy="598487"/>
            <a:chOff x="313" y="1497"/>
            <a:chExt cx="1152" cy="1014"/>
          </a:xfrm>
        </p:grpSpPr>
        <p:pic>
          <p:nvPicPr>
            <p:cNvPr id="1355" name="Google Shape;1355;p33" descr="laptop_stylized_small"/>
            <p:cNvPicPr preferRelativeResize="0"/>
            <p:nvPr/>
          </p:nvPicPr>
          <p:blipFill rotWithShape="1">
            <a:blip r:embed="rId5">
              <a:alphaModFix/>
            </a:blip>
            <a:srcRect/>
            <a:stretch/>
          </p:blipFill>
          <p:spPr>
            <a:xfrm>
              <a:off x="313" y="1727"/>
              <a:ext cx="1152" cy="784"/>
            </a:xfrm>
            <a:prstGeom prst="rect">
              <a:avLst/>
            </a:prstGeom>
            <a:noFill/>
            <a:ln>
              <a:noFill/>
            </a:ln>
          </p:spPr>
        </p:pic>
        <p:pic>
          <p:nvPicPr>
            <p:cNvPr id="1356" name="Google Shape;1356;p33" descr="antenna_stylized"/>
            <p:cNvPicPr preferRelativeResize="0"/>
            <p:nvPr/>
          </p:nvPicPr>
          <p:blipFill rotWithShape="1">
            <a:blip r:embed="rId6">
              <a:alphaModFix/>
            </a:blip>
            <a:srcRect/>
            <a:stretch/>
          </p:blipFill>
          <p:spPr>
            <a:xfrm>
              <a:off x="334" y="1497"/>
              <a:ext cx="1113" cy="650"/>
            </a:xfrm>
            <a:prstGeom prst="rect">
              <a:avLst/>
            </a:prstGeom>
            <a:noFill/>
            <a:ln>
              <a:noFill/>
            </a:ln>
          </p:spPr>
        </p:pic>
      </p:grpSp>
      <p:cxnSp>
        <p:nvCxnSpPr>
          <p:cNvPr id="1357" name="Google Shape;1357;p33"/>
          <p:cNvCxnSpPr/>
          <p:nvPr/>
        </p:nvCxnSpPr>
        <p:spPr>
          <a:xfrm>
            <a:off x="1745679" y="2008911"/>
            <a:ext cx="0" cy="3810000"/>
          </a:xfrm>
          <a:prstGeom prst="straightConnector1">
            <a:avLst/>
          </a:prstGeom>
          <a:noFill/>
          <a:ln w="15875" cap="flat" cmpd="sng">
            <a:solidFill>
              <a:schemeClr val="dk1"/>
            </a:solidFill>
            <a:prstDash val="solid"/>
            <a:miter lim="800000"/>
            <a:headEnd type="none" w="sm" len="sm"/>
            <a:tailEnd type="triangle" w="med" len="med"/>
          </a:ln>
        </p:spPr>
      </p:cxnSp>
      <p:sp>
        <p:nvSpPr>
          <p:cNvPr id="1358" name="Google Shape;1358;p33"/>
          <p:cNvSpPr txBox="1"/>
          <p:nvPr/>
        </p:nvSpPr>
        <p:spPr>
          <a:xfrm>
            <a:off x="1421972" y="4165386"/>
            <a:ext cx="620712" cy="369888"/>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000000"/>
                </a:solidFill>
                <a:latin typeface="Arial"/>
                <a:ea typeface="Arial"/>
                <a:cs typeface="Arial"/>
                <a:sym typeface="Arial"/>
              </a:rPr>
              <a:t>time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22"/>
                                        </p:tgtEl>
                                        <p:attrNameLst>
                                          <p:attrName>style.visibility</p:attrName>
                                        </p:attrNameLst>
                                      </p:cBhvr>
                                      <p:to>
                                        <p:strVal val="visible"/>
                                      </p:to>
                                    </p:set>
                                    <p:animEffect transition="in" filter="fade">
                                      <p:cBhvr>
                                        <p:cTn id="7" dur="1000"/>
                                        <p:tgtEl>
                                          <p:spTgt spid="132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342"/>
                                        </p:tgtEl>
                                        <p:attrNameLst>
                                          <p:attrName>style.visibility</p:attrName>
                                        </p:attrNameLst>
                                      </p:cBhvr>
                                      <p:to>
                                        <p:strVal val="visible"/>
                                      </p:to>
                                    </p:set>
                                    <p:animEffect transition="in" filter="fade">
                                      <p:cBhvr>
                                        <p:cTn id="11" dur="500"/>
                                        <p:tgtEl>
                                          <p:spTgt spid="13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28"/>
                                        </p:tgtEl>
                                        <p:attrNameLst>
                                          <p:attrName>style.visibility</p:attrName>
                                        </p:attrNameLst>
                                      </p:cBhvr>
                                      <p:to>
                                        <p:strVal val="visible"/>
                                      </p:to>
                                    </p:set>
                                    <p:animEffect transition="in" filter="fade">
                                      <p:cBhvr>
                                        <p:cTn id="16" dur="1000"/>
                                        <p:tgtEl>
                                          <p:spTgt spid="13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345"/>
                                        </p:tgtEl>
                                        <p:attrNameLst>
                                          <p:attrName>style.visibility</p:attrName>
                                        </p:attrNameLst>
                                      </p:cBhvr>
                                      <p:to>
                                        <p:strVal val="visible"/>
                                      </p:to>
                                    </p:set>
                                    <p:animEffect transition="in" filter="fade">
                                      <p:cBhvr>
                                        <p:cTn id="21" dur="500"/>
                                        <p:tgtEl>
                                          <p:spTgt spid="134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35"/>
                                        </p:tgtEl>
                                        <p:attrNameLst>
                                          <p:attrName>style.visibility</p:attrName>
                                        </p:attrNameLst>
                                      </p:cBhvr>
                                      <p:to>
                                        <p:strVal val="visible"/>
                                      </p:to>
                                    </p:set>
                                    <p:animEffect transition="in" filter="fade">
                                      <p:cBhvr>
                                        <p:cTn id="26" dur="1000"/>
                                        <p:tgtEl>
                                          <p:spTgt spid="1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3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Difference between 2G/3G/4G?</a:t>
            </a:r>
            <a:endParaRPr/>
          </a:p>
        </p:txBody>
      </p:sp>
      <p:sp>
        <p:nvSpPr>
          <p:cNvPr id="1364" name="Google Shape;1364;p37"/>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Short Answer: </a:t>
            </a:r>
            <a:endParaRPr/>
          </a:p>
          <a:p>
            <a:pPr marL="695325" lvl="1" indent="-231775" algn="l" rtl="0">
              <a:lnSpc>
                <a:spcPct val="90000"/>
              </a:lnSpc>
              <a:spcBef>
                <a:spcPts val="500"/>
              </a:spcBef>
              <a:spcAft>
                <a:spcPts val="0"/>
              </a:spcAft>
              <a:buSzPts val="2400"/>
              <a:buChar char="•"/>
            </a:pPr>
            <a:r>
              <a:rPr lang="en-US"/>
              <a:t>2G: voice(telephone) network </a:t>
            </a:r>
            <a:endParaRPr/>
          </a:p>
          <a:p>
            <a:pPr marL="695325" lvl="1" indent="-231775" algn="l" rtl="0">
              <a:lnSpc>
                <a:spcPct val="90000"/>
              </a:lnSpc>
              <a:spcBef>
                <a:spcPts val="500"/>
              </a:spcBef>
              <a:spcAft>
                <a:spcPts val="0"/>
              </a:spcAft>
              <a:buSzPts val="2400"/>
              <a:buChar char="•"/>
            </a:pPr>
            <a:r>
              <a:rPr lang="en-US"/>
              <a:t>3G: both phone network and Internet (data network)</a:t>
            </a:r>
            <a:endParaRPr/>
          </a:p>
          <a:p>
            <a:pPr marL="695325" lvl="1" indent="-231775" algn="l" rtl="0">
              <a:lnSpc>
                <a:spcPct val="90000"/>
              </a:lnSpc>
              <a:spcBef>
                <a:spcPts val="500"/>
              </a:spcBef>
              <a:spcAft>
                <a:spcPts val="0"/>
              </a:spcAft>
              <a:buSzPts val="2400"/>
              <a:buChar char="•"/>
            </a:pPr>
            <a:r>
              <a:rPr lang="en-US"/>
              <a:t>4G: all internet</a:t>
            </a:r>
            <a:endParaRPr/>
          </a:p>
          <a:p>
            <a:pPr marL="695325" lvl="1" indent="-231775" algn="l" rtl="0">
              <a:lnSpc>
                <a:spcPct val="90000"/>
              </a:lnSpc>
              <a:spcBef>
                <a:spcPts val="500"/>
              </a:spcBef>
              <a:spcAft>
                <a:spcPts val="0"/>
              </a:spcAft>
              <a:buSzPts val="2400"/>
              <a:buChar char="•"/>
            </a:pPr>
            <a:r>
              <a:rPr lang="en-US"/>
              <a:t>Speed/Bandwidth</a:t>
            </a:r>
            <a:endParaRPr/>
          </a:p>
        </p:txBody>
      </p:sp>
      <p:pic>
        <p:nvPicPr>
          <p:cNvPr id="1365" name="Google Shape;1365;p37" descr="What's the difference in network coverage between 3G, 4G, 5G?"/>
          <p:cNvPicPr preferRelativeResize="0"/>
          <p:nvPr/>
        </p:nvPicPr>
        <p:blipFill rotWithShape="1">
          <a:blip r:embed="rId3">
            <a:alphaModFix/>
          </a:blip>
          <a:srcRect/>
          <a:stretch/>
        </p:blipFill>
        <p:spPr>
          <a:xfrm>
            <a:off x="3963212" y="3723402"/>
            <a:ext cx="7448550" cy="2867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38"/>
          <p:cNvSpPr txBox="1">
            <a:spLocks noGrp="1"/>
          </p:cNvSpPr>
          <p:nvPr>
            <p:ph type="body" idx="1"/>
          </p:nvPr>
        </p:nvSpPr>
        <p:spPr>
          <a:xfrm>
            <a:off x="1143000" y="1822924"/>
            <a:ext cx="10515600" cy="4351338"/>
          </a:xfrm>
          <a:prstGeom prst="rect">
            <a:avLst/>
          </a:prstGeom>
          <a:noFill/>
          <a:ln>
            <a:noFill/>
          </a:ln>
        </p:spPr>
        <p:txBody>
          <a:bodyPr spcFirstLastPara="1" wrap="square" lIns="91425" tIns="45700" rIns="91425" bIns="45700" anchor="t" anchorCtr="0">
            <a:normAutofit/>
          </a:bodyPr>
          <a:lstStyle/>
          <a:p>
            <a:pPr marL="130175" lvl="0" indent="0" algn="l" rtl="0">
              <a:lnSpc>
                <a:spcPct val="90000"/>
              </a:lnSpc>
              <a:spcBef>
                <a:spcPts val="0"/>
              </a:spcBef>
              <a:spcAft>
                <a:spcPts val="0"/>
              </a:spcAft>
              <a:buSzPts val="2800"/>
              <a:buNone/>
            </a:pPr>
            <a:r>
              <a:rPr lang="en-US"/>
              <a:t>4G Focus Area</a:t>
            </a:r>
            <a:endParaRPr/>
          </a:p>
          <a:p>
            <a:pPr marL="130175" lvl="0" indent="0" algn="l" rtl="0">
              <a:lnSpc>
                <a:spcPct val="90000"/>
              </a:lnSpc>
              <a:spcBef>
                <a:spcPts val="1000"/>
              </a:spcBef>
              <a:spcAft>
                <a:spcPts val="0"/>
              </a:spcAft>
              <a:buSzPts val="2800"/>
              <a:buNone/>
            </a:pPr>
            <a:endParaRPr/>
          </a:p>
          <a:p>
            <a:pPr marL="130175" lvl="0" indent="0" algn="l" rtl="0">
              <a:lnSpc>
                <a:spcPct val="90000"/>
              </a:lnSpc>
              <a:spcBef>
                <a:spcPts val="1000"/>
              </a:spcBef>
              <a:spcAft>
                <a:spcPts val="0"/>
              </a:spcAft>
              <a:buSzPts val="2800"/>
              <a:buNone/>
            </a:pPr>
            <a:r>
              <a:rPr lang="en-US"/>
              <a:t>5G Focus Area</a:t>
            </a:r>
            <a:endParaRPr/>
          </a:p>
        </p:txBody>
      </p:sp>
      <p:sp>
        <p:nvSpPr>
          <p:cNvPr id="1371" name="Google Shape;1371;p3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4G/5G Network</a:t>
            </a:r>
            <a:endParaRPr/>
          </a:p>
        </p:txBody>
      </p:sp>
      <p:sp>
        <p:nvSpPr>
          <p:cNvPr id="1372" name="Google Shape;1372;p38"/>
          <p:cNvSpPr/>
          <p:nvPr/>
        </p:nvSpPr>
        <p:spPr>
          <a:xfrm>
            <a:off x="7825740" y="2810036"/>
            <a:ext cx="2392680" cy="2179320"/>
          </a:xfrm>
          <a:prstGeom prst="triangle">
            <a:avLst>
              <a:gd name="adj"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Data</a:t>
            </a:r>
            <a:endParaRPr/>
          </a:p>
        </p:txBody>
      </p:sp>
      <p:sp>
        <p:nvSpPr>
          <p:cNvPr id="1373" name="Google Shape;1373;p38"/>
          <p:cNvSpPr txBox="1"/>
          <p:nvPr/>
        </p:nvSpPr>
        <p:spPr>
          <a:xfrm>
            <a:off x="8077201" y="2440704"/>
            <a:ext cx="20726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Speed/Throughput</a:t>
            </a:r>
            <a:endParaRPr/>
          </a:p>
        </p:txBody>
      </p:sp>
      <p:sp>
        <p:nvSpPr>
          <p:cNvPr id="1374" name="Google Shape;1374;p38"/>
          <p:cNvSpPr txBox="1"/>
          <p:nvPr/>
        </p:nvSpPr>
        <p:spPr>
          <a:xfrm>
            <a:off x="6004562" y="5067342"/>
            <a:ext cx="20726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Connection Density</a:t>
            </a:r>
            <a:endParaRPr/>
          </a:p>
        </p:txBody>
      </p:sp>
      <p:sp>
        <p:nvSpPr>
          <p:cNvPr id="1375" name="Google Shape;1375;p38"/>
          <p:cNvSpPr txBox="1"/>
          <p:nvPr/>
        </p:nvSpPr>
        <p:spPr>
          <a:xfrm>
            <a:off x="9776462" y="5035076"/>
            <a:ext cx="207263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Latency/Delay</a:t>
            </a:r>
            <a:endParaRPr/>
          </a:p>
        </p:txBody>
      </p:sp>
      <p:sp>
        <p:nvSpPr>
          <p:cNvPr id="1376" name="Google Shape;1376;p38"/>
          <p:cNvSpPr/>
          <p:nvPr/>
        </p:nvSpPr>
        <p:spPr>
          <a:xfrm>
            <a:off x="7650480" y="1988820"/>
            <a:ext cx="2865120" cy="1440180"/>
          </a:xfrm>
          <a:prstGeom prst="ellipse">
            <a:avLst/>
          </a:prstGeom>
          <a:noFill/>
          <a:ln w="127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7" name="Google Shape;1377;p38"/>
          <p:cNvSpPr/>
          <p:nvPr/>
        </p:nvSpPr>
        <p:spPr>
          <a:xfrm>
            <a:off x="438150" y="1792444"/>
            <a:ext cx="800100" cy="552450"/>
          </a:xfrm>
          <a:prstGeom prst="ellipse">
            <a:avLst/>
          </a:prstGeom>
          <a:noFill/>
          <a:ln w="12700" cap="flat" cmpd="sng">
            <a:solidFill>
              <a:srgbClr val="FF000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8" name="Google Shape;1378;p38"/>
          <p:cNvSpPr/>
          <p:nvPr/>
        </p:nvSpPr>
        <p:spPr>
          <a:xfrm>
            <a:off x="7040881" y="1790658"/>
            <a:ext cx="4095748" cy="3818254"/>
          </a:xfrm>
          <a:prstGeom prst="ellipse">
            <a:avLst/>
          </a:prstGeom>
          <a:noFill/>
          <a:ln w="12700" cap="flat" cmpd="sng">
            <a:solidFill>
              <a:srgbClr val="7030A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9" name="Google Shape;1379;p38"/>
          <p:cNvSpPr/>
          <p:nvPr/>
        </p:nvSpPr>
        <p:spPr>
          <a:xfrm>
            <a:off x="506730" y="2821375"/>
            <a:ext cx="800100" cy="552450"/>
          </a:xfrm>
          <a:prstGeom prst="ellipse">
            <a:avLst/>
          </a:prstGeom>
          <a:noFill/>
          <a:ln w="12700" cap="flat" cmpd="sng">
            <a:solidFill>
              <a:srgbClr val="7030A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380" name="Google Shape;1380;p38" descr="Graphical user interface&#10;&#10;Description automatically generated with medium confidence"/>
          <p:cNvPicPr preferRelativeResize="0"/>
          <p:nvPr/>
        </p:nvPicPr>
        <p:blipFill rotWithShape="1">
          <a:blip r:embed="rId3">
            <a:alphaModFix/>
          </a:blip>
          <a:srcRect/>
          <a:stretch/>
        </p:blipFill>
        <p:spPr>
          <a:xfrm>
            <a:off x="882906" y="3698893"/>
            <a:ext cx="4222499" cy="273689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84"/>
        <p:cNvGrpSpPr/>
        <p:nvPr/>
      </p:nvGrpSpPr>
      <p:grpSpPr>
        <a:xfrm>
          <a:off x="0" y="0"/>
          <a:ext cx="0" cy="0"/>
          <a:chOff x="0" y="0"/>
          <a:chExt cx="0" cy="0"/>
        </a:xfrm>
      </p:grpSpPr>
      <p:sp>
        <p:nvSpPr>
          <p:cNvPr id="1385" name="Google Shape;1385;p3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Why we need 5G?</a:t>
            </a:r>
            <a:endParaRPr/>
          </a:p>
        </p:txBody>
      </p:sp>
      <p:pic>
        <p:nvPicPr>
          <p:cNvPr id="1386" name="Google Shape;1386;p39" descr="Chart, bubble chart&#10;&#10;Description automatically generated"/>
          <p:cNvPicPr preferRelativeResize="0">
            <a:picLocks noGrp="1"/>
          </p:cNvPicPr>
          <p:nvPr>
            <p:ph type="body" idx="1"/>
          </p:nvPr>
        </p:nvPicPr>
        <p:blipFill rotWithShape="1">
          <a:blip r:embed="rId3">
            <a:alphaModFix/>
          </a:blip>
          <a:srcRect/>
          <a:stretch/>
        </p:blipFill>
        <p:spPr>
          <a:xfrm>
            <a:off x="1207994" y="1508760"/>
            <a:ext cx="10361705" cy="497361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pic>
        <p:nvPicPr>
          <p:cNvPr id="1391" name="Google Shape;1391;p40" descr="A picture containing chart&#10;&#10;Description automatically generated"/>
          <p:cNvPicPr preferRelativeResize="0">
            <a:picLocks noGrp="1"/>
          </p:cNvPicPr>
          <p:nvPr>
            <p:ph type="body" idx="1"/>
          </p:nvPr>
        </p:nvPicPr>
        <p:blipFill rotWithShape="1">
          <a:blip r:embed="rId3">
            <a:alphaModFix/>
          </a:blip>
          <a:srcRect/>
          <a:stretch/>
        </p:blipFill>
        <p:spPr>
          <a:xfrm>
            <a:off x="1034870" y="1792605"/>
            <a:ext cx="10411819" cy="4351338"/>
          </a:xfrm>
          <a:prstGeom prst="rect">
            <a:avLst/>
          </a:prstGeom>
          <a:noFill/>
          <a:ln>
            <a:noFill/>
          </a:ln>
        </p:spPr>
      </p:pic>
      <p:sp>
        <p:nvSpPr>
          <p:cNvPr id="1392" name="Google Shape;1392;p4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Why we need 5G?</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396"/>
        <p:cNvGrpSpPr/>
        <p:nvPr/>
      </p:nvGrpSpPr>
      <p:grpSpPr>
        <a:xfrm>
          <a:off x="0" y="0"/>
          <a:ext cx="0" cy="0"/>
          <a:chOff x="0" y="0"/>
          <a:chExt cx="0" cy="0"/>
        </a:xfrm>
      </p:grpSpPr>
      <p:sp>
        <p:nvSpPr>
          <p:cNvPr id="1397" name="Google Shape;1397;p4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5G building blocks</a:t>
            </a:r>
            <a:endParaRPr/>
          </a:p>
        </p:txBody>
      </p:sp>
      <p:sp>
        <p:nvSpPr>
          <p:cNvPr id="1398" name="Google Shape;1398;p41"/>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457200" lvl="1" indent="0" algn="l" rtl="0">
              <a:lnSpc>
                <a:spcPct val="90000"/>
              </a:lnSpc>
              <a:spcBef>
                <a:spcPts val="0"/>
              </a:spcBef>
              <a:spcAft>
                <a:spcPts val="0"/>
              </a:spcAft>
              <a:buSzPts val="2400"/>
              <a:buNone/>
            </a:pPr>
            <a:endParaRPr/>
          </a:p>
          <a:p>
            <a:pPr marL="457200" lvl="1" indent="0" algn="l" rtl="0">
              <a:lnSpc>
                <a:spcPct val="90000"/>
              </a:lnSpc>
              <a:spcBef>
                <a:spcPts val="500"/>
              </a:spcBef>
              <a:spcAft>
                <a:spcPts val="0"/>
              </a:spcAft>
              <a:buSzPts val="2400"/>
              <a:buNone/>
            </a:pPr>
            <a:endParaRPr/>
          </a:p>
          <a:p>
            <a:pPr marL="457200" lvl="1" indent="0" algn="l" rtl="0">
              <a:lnSpc>
                <a:spcPct val="90000"/>
              </a:lnSpc>
              <a:spcBef>
                <a:spcPts val="500"/>
              </a:spcBef>
              <a:spcAft>
                <a:spcPts val="0"/>
              </a:spcAft>
              <a:buSzPts val="2400"/>
              <a:buNone/>
            </a:pPr>
            <a:endParaRPr/>
          </a:p>
          <a:p>
            <a:pPr marL="457200" lvl="1" indent="0" algn="l" rtl="0">
              <a:lnSpc>
                <a:spcPct val="90000"/>
              </a:lnSpc>
              <a:spcBef>
                <a:spcPts val="500"/>
              </a:spcBef>
              <a:spcAft>
                <a:spcPts val="0"/>
              </a:spcAft>
              <a:buSzPts val="2400"/>
              <a:buNone/>
            </a:pPr>
            <a:endParaRPr/>
          </a:p>
          <a:p>
            <a:pPr marL="457200" lvl="1" indent="0" algn="l" rtl="0">
              <a:lnSpc>
                <a:spcPct val="90000"/>
              </a:lnSpc>
              <a:spcBef>
                <a:spcPts val="500"/>
              </a:spcBef>
              <a:spcAft>
                <a:spcPts val="0"/>
              </a:spcAft>
              <a:buSzPts val="2400"/>
              <a:buNone/>
            </a:pPr>
            <a:endParaRPr/>
          </a:p>
          <a:p>
            <a:pPr marL="457200" lvl="1" indent="0" algn="l" rtl="0">
              <a:lnSpc>
                <a:spcPct val="90000"/>
              </a:lnSpc>
              <a:spcBef>
                <a:spcPts val="500"/>
              </a:spcBef>
              <a:spcAft>
                <a:spcPts val="0"/>
              </a:spcAft>
              <a:buSzPts val="2400"/>
              <a:buNone/>
            </a:pPr>
            <a:endParaRPr/>
          </a:p>
          <a:p>
            <a:pPr marL="457200" lvl="1" indent="0" algn="l" rtl="0">
              <a:lnSpc>
                <a:spcPct val="90000"/>
              </a:lnSpc>
              <a:spcBef>
                <a:spcPts val="500"/>
              </a:spcBef>
              <a:spcAft>
                <a:spcPts val="0"/>
              </a:spcAft>
              <a:buSzPts val="2400"/>
              <a:buNone/>
            </a:pPr>
            <a:endParaRPr/>
          </a:p>
          <a:p>
            <a:pPr marL="457200" lvl="1" indent="0" algn="l" rtl="0">
              <a:lnSpc>
                <a:spcPct val="90000"/>
              </a:lnSpc>
              <a:spcBef>
                <a:spcPts val="500"/>
              </a:spcBef>
              <a:spcAft>
                <a:spcPts val="0"/>
              </a:spcAft>
              <a:buSzPts val="2400"/>
              <a:buNone/>
            </a:pPr>
            <a:endParaRPr/>
          </a:p>
          <a:p>
            <a:pPr marL="352425" lvl="0" indent="-222250" algn="l" rtl="0">
              <a:lnSpc>
                <a:spcPct val="90000"/>
              </a:lnSpc>
              <a:spcBef>
                <a:spcPts val="1000"/>
              </a:spcBef>
              <a:spcAft>
                <a:spcPts val="0"/>
              </a:spcAft>
              <a:buSzPts val="2000"/>
              <a:buChar char="▪"/>
            </a:pPr>
            <a:r>
              <a:rPr lang="en-US" sz="2000"/>
              <a:t>Dr. Andrea Goldsmith, What’s Beyond 5G </a:t>
            </a:r>
            <a:r>
              <a:rPr lang="en-US" sz="2000" u="sng">
                <a:solidFill>
                  <a:schemeClr val="hlink"/>
                </a:solidFill>
                <a:hlinkClick r:id="rId3"/>
              </a:rPr>
              <a:t>https://www.youtube.com/watch?v=ReGofBrbuLU</a:t>
            </a:r>
            <a:endParaRPr sz="2000"/>
          </a:p>
          <a:p>
            <a:pPr marL="352425" lvl="0" indent="-222250" algn="l" rtl="0">
              <a:lnSpc>
                <a:spcPct val="90000"/>
              </a:lnSpc>
              <a:spcBef>
                <a:spcPts val="1000"/>
              </a:spcBef>
              <a:spcAft>
                <a:spcPts val="0"/>
              </a:spcAft>
              <a:buSzPts val="1800"/>
              <a:buChar char="▪"/>
            </a:pPr>
            <a:r>
              <a:rPr lang="en-US" sz="1800" u="sng">
                <a:solidFill>
                  <a:srgbClr val="000099"/>
                </a:solidFill>
                <a:hlinkClick r:id="rId4">
                  <a:extLst>
                    <a:ext uri="{A12FA001-AC4F-418D-AE19-62706E023703}">
                      <ahyp:hlinkClr xmlns:ahyp="http://schemas.microsoft.com/office/drawing/2018/hyperlinkcolor" val="tx"/>
                    </a:ext>
                  </a:extLst>
                </a:hlinkClick>
              </a:rPr>
              <a:t>https://www.youtube.com/watch?v=GEx_d0SjvS0</a:t>
            </a:r>
            <a:endParaRPr sz="1800">
              <a:solidFill>
                <a:srgbClr val="000099"/>
              </a:solidFill>
            </a:endParaRPr>
          </a:p>
          <a:p>
            <a:pPr marL="352425" lvl="0" indent="-107950" algn="l" rtl="0">
              <a:lnSpc>
                <a:spcPct val="90000"/>
              </a:lnSpc>
              <a:spcBef>
                <a:spcPts val="1000"/>
              </a:spcBef>
              <a:spcAft>
                <a:spcPts val="0"/>
              </a:spcAft>
              <a:buSzPts val="1800"/>
              <a:buNone/>
            </a:pPr>
            <a:endParaRPr sz="1800" u="sng">
              <a:solidFill>
                <a:srgbClr val="1155CC"/>
              </a:solidFill>
              <a:latin typeface="Arial"/>
              <a:ea typeface="Arial"/>
              <a:cs typeface="Arial"/>
              <a:sym typeface="Arial"/>
            </a:endParaRPr>
          </a:p>
          <a:p>
            <a:pPr marL="352425" lvl="0" indent="-44450" algn="l" rtl="0">
              <a:lnSpc>
                <a:spcPct val="90000"/>
              </a:lnSpc>
              <a:spcBef>
                <a:spcPts val="1000"/>
              </a:spcBef>
              <a:spcAft>
                <a:spcPts val="0"/>
              </a:spcAft>
              <a:buSzPts val="2800"/>
              <a:buNone/>
            </a:pPr>
            <a:endParaRPr/>
          </a:p>
        </p:txBody>
      </p:sp>
      <p:pic>
        <p:nvPicPr>
          <p:cNvPr id="1399" name="Google Shape;1399;p41" descr="Graphical user interface, application&#10;&#10;Description automatically generated"/>
          <p:cNvPicPr preferRelativeResize="0"/>
          <p:nvPr/>
        </p:nvPicPr>
        <p:blipFill rotWithShape="1">
          <a:blip r:embed="rId5">
            <a:alphaModFix/>
          </a:blip>
          <a:srcRect/>
          <a:stretch/>
        </p:blipFill>
        <p:spPr>
          <a:xfrm>
            <a:off x="1211580" y="1346443"/>
            <a:ext cx="8892540" cy="346341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04" name="Google Shape;1404;p4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Does 5G meet its expectation?</a:t>
            </a:r>
            <a:endParaRPr/>
          </a:p>
        </p:txBody>
      </p:sp>
      <p:sp>
        <p:nvSpPr>
          <p:cNvPr id="1405" name="Google Shape;1405;p42"/>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400"/>
              <a:buChar char="▪"/>
            </a:pPr>
            <a:r>
              <a:rPr lang="en-US" sz="2400">
                <a:latin typeface="Arial"/>
                <a:ea typeface="Arial"/>
                <a:cs typeface="Arial"/>
                <a:sym typeface="Arial"/>
              </a:rPr>
              <a:t>High deployment cost</a:t>
            </a:r>
            <a:endParaRPr/>
          </a:p>
          <a:p>
            <a:pPr marL="352425" lvl="0" indent="-222250" algn="l" rtl="0">
              <a:lnSpc>
                <a:spcPct val="90000"/>
              </a:lnSpc>
              <a:spcBef>
                <a:spcPts val="1000"/>
              </a:spcBef>
              <a:spcAft>
                <a:spcPts val="0"/>
              </a:spcAft>
              <a:buSzPts val="2400"/>
              <a:buChar char="▪"/>
            </a:pPr>
            <a:r>
              <a:rPr lang="en-US" sz="2400">
                <a:latin typeface="Arial"/>
                <a:ea typeface="Arial"/>
                <a:cs typeface="Arial"/>
                <a:sym typeface="Arial"/>
              </a:rPr>
              <a:t>Long end-to-end latency (not caused by the access network)</a:t>
            </a:r>
            <a:endParaRPr/>
          </a:p>
          <a:p>
            <a:pPr marL="352425" lvl="0" indent="-69850" algn="l" rtl="0">
              <a:lnSpc>
                <a:spcPct val="90000"/>
              </a:lnSpc>
              <a:spcBef>
                <a:spcPts val="1000"/>
              </a:spcBef>
              <a:spcAft>
                <a:spcPts val="0"/>
              </a:spcAft>
              <a:buSzPts val="2400"/>
              <a:buNone/>
            </a:pPr>
            <a:endParaRPr sz="2400">
              <a:latin typeface="Arial"/>
              <a:ea typeface="Arial"/>
              <a:cs typeface="Arial"/>
              <a:sym typeface="Arial"/>
            </a:endParaRPr>
          </a:p>
          <a:p>
            <a:pPr marL="352425" lvl="0" indent="-222250" algn="l" rtl="0">
              <a:lnSpc>
                <a:spcPct val="90000"/>
              </a:lnSpc>
              <a:spcBef>
                <a:spcPts val="1000"/>
              </a:spcBef>
              <a:spcAft>
                <a:spcPts val="0"/>
              </a:spcAft>
              <a:buSzPts val="2400"/>
              <a:buChar char="▪"/>
            </a:pPr>
            <a:r>
              <a:rPr lang="en-US" sz="2400">
                <a:latin typeface="Arial"/>
                <a:ea typeface="Arial"/>
                <a:cs typeface="Arial"/>
                <a:sym typeface="Arial"/>
              </a:rPr>
              <a:t>Solution: </a:t>
            </a:r>
            <a:endParaRPr/>
          </a:p>
          <a:p>
            <a:pPr marL="695325" lvl="1" indent="-231775" algn="l" rtl="0">
              <a:lnSpc>
                <a:spcPct val="90000"/>
              </a:lnSpc>
              <a:spcBef>
                <a:spcPts val="500"/>
              </a:spcBef>
              <a:spcAft>
                <a:spcPts val="0"/>
              </a:spcAft>
              <a:buSzPts val="1800"/>
              <a:buChar char="•"/>
            </a:pPr>
            <a:r>
              <a:rPr lang="en-US" sz="1800">
                <a:latin typeface="Arial"/>
                <a:ea typeface="Arial"/>
                <a:cs typeface="Arial"/>
                <a:sym typeface="Arial"/>
              </a:rPr>
              <a:t>Edge Computing</a:t>
            </a:r>
            <a:endParaRPr/>
          </a:p>
          <a:p>
            <a:pPr marL="695325" lvl="1" indent="-231775" algn="l" rtl="0">
              <a:lnSpc>
                <a:spcPct val="90000"/>
              </a:lnSpc>
              <a:spcBef>
                <a:spcPts val="500"/>
              </a:spcBef>
              <a:spcAft>
                <a:spcPts val="0"/>
              </a:spcAft>
              <a:buSzPts val="1800"/>
              <a:buChar char="•"/>
            </a:pPr>
            <a:r>
              <a:rPr lang="en-US" sz="1800">
                <a:latin typeface="Arial"/>
                <a:ea typeface="Arial"/>
                <a:cs typeface="Arial"/>
                <a:sym typeface="Arial"/>
              </a:rPr>
              <a:t>Starlink: </a:t>
            </a:r>
            <a:r>
              <a:rPr lang="en-US" sz="2000" u="sng">
                <a:solidFill>
                  <a:schemeClr val="accent6"/>
                </a:solidFill>
                <a:hlinkClick r:id="rId3">
                  <a:extLst>
                    <a:ext uri="{A12FA001-AC4F-418D-AE19-62706E023703}">
                      <ahyp:hlinkClr xmlns:ahyp="http://schemas.microsoft.com/office/drawing/2018/hyperlinkcolor" val="tx"/>
                    </a:ext>
                  </a:extLst>
                </a:hlinkClick>
              </a:rPr>
              <a:t>https://www.youtube.com/watch?v=m05abdGSOxY</a:t>
            </a:r>
            <a:endParaRPr sz="2000">
              <a:solidFill>
                <a:schemeClr val="accent6"/>
              </a:solidFill>
            </a:endParaRPr>
          </a:p>
          <a:p>
            <a:pPr marL="695325" lvl="1" indent="-231775" algn="l" rtl="0">
              <a:lnSpc>
                <a:spcPct val="90000"/>
              </a:lnSpc>
              <a:spcBef>
                <a:spcPts val="500"/>
              </a:spcBef>
              <a:spcAft>
                <a:spcPts val="0"/>
              </a:spcAft>
              <a:buSzPts val="1800"/>
              <a:buChar char="•"/>
            </a:pPr>
            <a:r>
              <a:rPr lang="en-US" sz="1800">
                <a:latin typeface="Arial"/>
                <a:ea typeface="Arial"/>
                <a:cs typeface="Arial"/>
                <a:sym typeface="Arial"/>
              </a:rPr>
              <a:t>after you finish the video: </a:t>
            </a:r>
            <a:endParaRPr/>
          </a:p>
          <a:p>
            <a:pPr marL="1190625" lvl="2" indent="-285750" algn="l" rtl="0">
              <a:lnSpc>
                <a:spcPct val="85000"/>
              </a:lnSpc>
              <a:spcBef>
                <a:spcPts val="400"/>
              </a:spcBef>
              <a:spcAft>
                <a:spcPts val="0"/>
              </a:spcAft>
              <a:buClr>
                <a:schemeClr val="dk1"/>
              </a:buClr>
              <a:buSzPts val="2000"/>
              <a:buChar char="•"/>
            </a:pPr>
            <a:r>
              <a:rPr lang="en-US" sz="1600"/>
              <a:t>Typical latency and throughput of starlink</a:t>
            </a:r>
            <a:endParaRPr/>
          </a:p>
          <a:p>
            <a:pPr marL="1190625" lvl="2" indent="-285750" algn="l" rtl="0">
              <a:lnSpc>
                <a:spcPct val="85000"/>
              </a:lnSpc>
              <a:spcBef>
                <a:spcPts val="400"/>
              </a:spcBef>
              <a:spcAft>
                <a:spcPts val="0"/>
              </a:spcAft>
              <a:buClr>
                <a:schemeClr val="dk1"/>
              </a:buClr>
              <a:buSzPts val="2000"/>
              <a:buChar char="•"/>
            </a:pPr>
            <a:r>
              <a:rPr lang="en-US" sz="1600"/>
              <a:t>How to calculate the latency introduced by ground relay</a:t>
            </a:r>
            <a:endParaRPr/>
          </a:p>
          <a:p>
            <a:pPr marL="1190625" lvl="2" indent="-285750" algn="l" rtl="0">
              <a:lnSpc>
                <a:spcPct val="85000"/>
              </a:lnSpc>
              <a:spcBef>
                <a:spcPts val="400"/>
              </a:spcBef>
              <a:spcAft>
                <a:spcPts val="0"/>
              </a:spcAft>
              <a:buClr>
                <a:schemeClr val="dk1"/>
              </a:buClr>
              <a:buSzPts val="2000"/>
              <a:buChar char="•"/>
            </a:pPr>
            <a:r>
              <a:rPr lang="en-US" sz="1600"/>
              <a:t>changes to network structure</a:t>
            </a:r>
            <a:endParaRPr/>
          </a:p>
          <a:p>
            <a:pPr marL="1190625" lvl="2" indent="-285750" algn="l" rtl="0">
              <a:lnSpc>
                <a:spcPct val="85000"/>
              </a:lnSpc>
              <a:spcBef>
                <a:spcPts val="400"/>
              </a:spcBef>
              <a:spcAft>
                <a:spcPts val="0"/>
              </a:spcAft>
              <a:buClr>
                <a:schemeClr val="dk1"/>
              </a:buClr>
              <a:buSzPts val="2000"/>
              <a:buChar char="•"/>
            </a:pPr>
            <a:r>
              <a:rPr lang="en-US" sz="1600"/>
              <a:t>research/engineering challenges</a:t>
            </a:r>
            <a:endParaRPr sz="1800">
              <a:latin typeface="Arial"/>
              <a:ea typeface="Arial"/>
              <a:cs typeface="Arial"/>
              <a:sym typeface="Arial"/>
            </a:endParaRPr>
          </a:p>
        </p:txBody>
      </p:sp>
      <p:pic>
        <p:nvPicPr>
          <p:cNvPr id="1406" name="Google Shape;1406;p42" descr="Новая партия спутников Starlink успешно запущена в космос | Mediasat"/>
          <p:cNvPicPr preferRelativeResize="0"/>
          <p:nvPr/>
        </p:nvPicPr>
        <p:blipFill rotWithShape="1">
          <a:blip r:embed="rId4">
            <a:alphaModFix/>
          </a:blip>
          <a:srcRect/>
          <a:stretch/>
        </p:blipFill>
        <p:spPr>
          <a:xfrm>
            <a:off x="7769900" y="4444715"/>
            <a:ext cx="3718810" cy="223128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4"/>
          <p:cNvSpPr txBox="1">
            <a:spLocks noGrp="1"/>
          </p:cNvSpPr>
          <p:nvPr>
            <p:ph type="title"/>
          </p:nvPr>
        </p:nvSpPr>
        <p:spPr>
          <a:xfrm>
            <a:off x="685800" y="381483"/>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and Mobile Networks: context</a:t>
            </a:r>
            <a:endParaRPr/>
          </a:p>
        </p:txBody>
      </p:sp>
      <p:sp>
        <p:nvSpPr>
          <p:cNvPr id="62" name="Google Shape;62;p4"/>
          <p:cNvSpPr txBox="1"/>
          <p:nvPr/>
        </p:nvSpPr>
        <p:spPr>
          <a:xfrm>
            <a:off x="533400" y="1371600"/>
            <a:ext cx="11201400" cy="4648200"/>
          </a:xfrm>
          <a:prstGeom prst="rect">
            <a:avLst/>
          </a:prstGeom>
          <a:noFill/>
          <a:ln>
            <a:noFill/>
          </a:ln>
        </p:spPr>
        <p:txBody>
          <a:bodyPr spcFirstLastPara="1" wrap="square" lIns="91425" tIns="45700" rIns="91425" bIns="45700" anchor="t" anchorCtr="0">
            <a:normAutofit/>
          </a:bodyPr>
          <a:lstStyle/>
          <a:p>
            <a:pPr marL="463550" marR="0" lvl="1" indent="0" algn="l" rtl="0">
              <a:lnSpc>
                <a:spcPct val="90000"/>
              </a:lnSpc>
              <a:spcBef>
                <a:spcPts val="0"/>
              </a:spcBef>
              <a:spcAft>
                <a:spcPts val="0"/>
              </a:spcAft>
              <a:buClr>
                <a:srgbClr val="0000A8"/>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63" name="Google Shape;63;p4"/>
          <p:cNvSpPr txBox="1"/>
          <p:nvPr/>
        </p:nvSpPr>
        <p:spPr>
          <a:xfrm>
            <a:off x="685800" y="1699419"/>
            <a:ext cx="10286481" cy="416953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FF0000"/>
                </a:solidFill>
                <a:latin typeface="Calibri"/>
                <a:ea typeface="Calibri"/>
                <a:cs typeface="Calibri"/>
                <a:sym typeface="Calibri"/>
              </a:rPr>
              <a:t>Most devices/access networks go wireless!</a:t>
            </a:r>
            <a:endParaRPr/>
          </a:p>
          <a:p>
            <a:pPr marL="352425" marR="0" lvl="0" indent="-222250" algn="l" rtl="0">
              <a:lnSpc>
                <a:spcPct val="90000"/>
              </a:lnSpc>
              <a:spcBef>
                <a:spcPts val="1000"/>
              </a:spcBef>
              <a:spcAft>
                <a:spcPts val="0"/>
              </a:spcAft>
              <a:buClr>
                <a:srgbClr val="0000A8"/>
              </a:buClr>
              <a:buSzPts val="2800"/>
              <a:buFont typeface="Noto Sans Symbols"/>
              <a:buChar char="▪"/>
            </a:pPr>
            <a:r>
              <a:rPr lang="en-US" sz="2800" b="0" i="0" u="none" strike="noStrike" cap="none">
                <a:solidFill>
                  <a:schemeClr val="dk1"/>
                </a:solidFill>
                <a:latin typeface="Calibri"/>
                <a:ea typeface="Calibri"/>
                <a:cs typeface="Calibri"/>
                <a:sym typeface="Calibri"/>
              </a:rPr>
              <a:t>WPAN</a:t>
            </a:r>
            <a:endParaRPr/>
          </a:p>
          <a:p>
            <a:pPr marL="352425" marR="0" lvl="0" indent="-222250" algn="l" rtl="0">
              <a:lnSpc>
                <a:spcPct val="90000"/>
              </a:lnSpc>
              <a:spcBef>
                <a:spcPts val="1000"/>
              </a:spcBef>
              <a:spcAft>
                <a:spcPts val="0"/>
              </a:spcAft>
              <a:buClr>
                <a:srgbClr val="0000A8"/>
              </a:buClr>
              <a:buSzPts val="2800"/>
              <a:buFont typeface="Noto Sans Symbols"/>
              <a:buChar char="▪"/>
            </a:pPr>
            <a:r>
              <a:rPr lang="en-US" sz="2800" b="0" i="0" u="none" strike="noStrike" cap="none">
                <a:solidFill>
                  <a:schemeClr val="dk1"/>
                </a:solidFill>
                <a:latin typeface="Calibri"/>
                <a:ea typeface="Calibri"/>
                <a:cs typeface="Calibri"/>
                <a:sym typeface="Calibri"/>
              </a:rPr>
              <a:t>WLAN</a:t>
            </a:r>
            <a:endParaRPr/>
          </a:p>
          <a:p>
            <a:pPr marL="352425" marR="0" lvl="0" indent="-222250" algn="l" rtl="0">
              <a:lnSpc>
                <a:spcPct val="90000"/>
              </a:lnSpc>
              <a:spcBef>
                <a:spcPts val="1000"/>
              </a:spcBef>
              <a:spcAft>
                <a:spcPts val="0"/>
              </a:spcAft>
              <a:buClr>
                <a:srgbClr val="0000A8"/>
              </a:buClr>
              <a:buSzPts val="2800"/>
              <a:buFont typeface="Noto Sans Symbols"/>
              <a:buChar char="▪"/>
            </a:pPr>
            <a:r>
              <a:rPr lang="en-US" sz="2800" b="0" i="0" u="none" strike="noStrike" cap="none">
                <a:solidFill>
                  <a:schemeClr val="dk1"/>
                </a:solidFill>
                <a:latin typeface="Calibri"/>
                <a:ea typeface="Calibri"/>
                <a:cs typeface="Calibri"/>
                <a:sym typeface="Calibri"/>
              </a:rPr>
              <a:t>LPWA (LoRa)</a:t>
            </a:r>
            <a:endParaRPr/>
          </a:p>
          <a:p>
            <a:pPr marL="352425" marR="0" lvl="0" indent="-222250" algn="l" rtl="0">
              <a:lnSpc>
                <a:spcPct val="90000"/>
              </a:lnSpc>
              <a:spcBef>
                <a:spcPts val="1000"/>
              </a:spcBef>
              <a:spcAft>
                <a:spcPts val="0"/>
              </a:spcAft>
              <a:buClr>
                <a:srgbClr val="0000A8"/>
              </a:buClr>
              <a:buSzPts val="2800"/>
              <a:buFont typeface="Noto Sans Symbols"/>
              <a:buChar char="▪"/>
            </a:pPr>
            <a:r>
              <a:rPr lang="en-US" sz="2800" b="0" i="0" u="none" strike="noStrike" cap="none">
                <a:solidFill>
                  <a:schemeClr val="dk1"/>
                </a:solidFill>
                <a:latin typeface="Calibri"/>
                <a:ea typeface="Calibri"/>
                <a:cs typeface="Calibri"/>
                <a:sym typeface="Calibri"/>
              </a:rPr>
              <a:t>Cellular</a:t>
            </a:r>
            <a:endParaRPr/>
          </a:p>
          <a:p>
            <a:pPr marL="352425" marR="0" lvl="0" indent="-222250" algn="l" rtl="0">
              <a:lnSpc>
                <a:spcPct val="90000"/>
              </a:lnSpc>
              <a:spcBef>
                <a:spcPts val="1000"/>
              </a:spcBef>
              <a:spcAft>
                <a:spcPts val="0"/>
              </a:spcAft>
              <a:buClr>
                <a:srgbClr val="0000A8"/>
              </a:buClr>
              <a:buSzPts val="2800"/>
              <a:buFont typeface="Noto Sans Symbols"/>
              <a:buChar char="▪"/>
            </a:pPr>
            <a:r>
              <a:rPr lang="en-US" sz="2800" b="0" i="0" u="none" strike="noStrike" cap="none">
                <a:solidFill>
                  <a:schemeClr val="dk1"/>
                </a:solidFill>
                <a:latin typeface="Calibri"/>
                <a:ea typeface="Calibri"/>
                <a:cs typeface="Calibri"/>
                <a:sym typeface="Calibri"/>
              </a:rPr>
              <a:t>5G</a:t>
            </a:r>
            <a:endParaRPr/>
          </a:p>
          <a:p>
            <a:pPr marL="352425" marR="0" lvl="0" indent="-222250" algn="l" rtl="0">
              <a:lnSpc>
                <a:spcPct val="90000"/>
              </a:lnSpc>
              <a:spcBef>
                <a:spcPts val="1000"/>
              </a:spcBef>
              <a:spcAft>
                <a:spcPts val="0"/>
              </a:spcAft>
              <a:buClr>
                <a:srgbClr val="0000A8"/>
              </a:buClr>
              <a:buSzPts val="2800"/>
              <a:buFont typeface="Noto Sans Symbols"/>
              <a:buChar char="▪"/>
            </a:pPr>
            <a:r>
              <a:rPr lang="en-US" sz="2800" b="0" i="0" u="none" strike="noStrike" cap="none">
                <a:solidFill>
                  <a:schemeClr val="dk1"/>
                </a:solidFill>
                <a:latin typeface="Calibri"/>
                <a:ea typeface="Calibri"/>
                <a:cs typeface="Calibri"/>
                <a:sym typeface="Calibri"/>
              </a:rPr>
              <a:t>…</a:t>
            </a:r>
            <a:endParaRPr/>
          </a:p>
          <a:p>
            <a:pPr marL="352425" marR="0" lvl="0" indent="-44450" algn="l" rtl="0">
              <a:lnSpc>
                <a:spcPct val="90000"/>
              </a:lnSpc>
              <a:spcBef>
                <a:spcPts val="1000"/>
              </a:spcBef>
              <a:spcAft>
                <a:spcPts val="0"/>
              </a:spcAft>
              <a:buClr>
                <a:srgbClr val="0000A8"/>
              </a:buClr>
              <a:buSzPts val="2800"/>
              <a:buFont typeface="Noto Sans Symbols"/>
              <a:buNone/>
            </a:pPr>
            <a:endParaRPr sz="2800" b="0" i="0" u="none" strike="noStrike" cap="none">
              <a:solidFill>
                <a:schemeClr val="dk1"/>
              </a:solidFill>
              <a:latin typeface="Calibri"/>
              <a:ea typeface="Calibri"/>
              <a:cs typeface="Calibri"/>
              <a:sym typeface="Calibri"/>
            </a:endParaRPr>
          </a:p>
        </p:txBody>
      </p:sp>
      <p:pic>
        <p:nvPicPr>
          <p:cNvPr id="64" name="Google Shape;64;p4" descr="State of the IoT 2018: Number of IoT devices now at 7B – Market accelerating"/>
          <p:cNvPicPr preferRelativeResize="0"/>
          <p:nvPr/>
        </p:nvPicPr>
        <p:blipFill rotWithShape="1">
          <a:blip r:embed="rId3">
            <a:alphaModFix/>
          </a:blip>
          <a:srcRect/>
          <a:stretch/>
        </p:blipFill>
        <p:spPr>
          <a:xfrm>
            <a:off x="5310626" y="2377758"/>
            <a:ext cx="6424174" cy="4169536"/>
          </a:xfrm>
          <a:prstGeom prst="rect">
            <a:avLst/>
          </a:prstGeom>
          <a:noFill/>
          <a:ln>
            <a:noFill/>
          </a:ln>
        </p:spPr>
      </p:pic>
      <p:sp>
        <p:nvSpPr>
          <p:cNvPr id="65" name="Google Shape;65;p4"/>
          <p:cNvSpPr txBox="1"/>
          <p:nvPr/>
        </p:nvSpPr>
        <p:spPr>
          <a:xfrm>
            <a:off x="305426" y="5868955"/>
            <a:ext cx="6097248"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WPAN: Wireless Personal Area Network</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WLAN: Wireless Local Area Network</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LPWA: low power wide area network</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43"/>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130175" lvl="0" indent="0" algn="l" rtl="0">
              <a:lnSpc>
                <a:spcPct val="90000"/>
              </a:lnSpc>
              <a:spcBef>
                <a:spcPts val="0"/>
              </a:spcBef>
              <a:spcAft>
                <a:spcPts val="0"/>
              </a:spcAft>
              <a:buSzPts val="2800"/>
              <a:buNone/>
            </a:pPr>
            <a:r>
              <a:rPr lang="en-US"/>
              <a:t>Personal Area Network: 10m or less </a:t>
            </a:r>
            <a:endParaRPr/>
          </a:p>
          <a:p>
            <a:pPr marL="285750" lvl="0" indent="-285750" algn="l" rtl="0">
              <a:lnSpc>
                <a:spcPct val="90000"/>
              </a:lnSpc>
              <a:spcBef>
                <a:spcPts val="1000"/>
              </a:spcBef>
              <a:spcAft>
                <a:spcPts val="0"/>
              </a:spcAft>
              <a:buSzPts val="2800"/>
              <a:buChar char="▪"/>
            </a:pPr>
            <a:r>
              <a:rPr lang="en-US" sz="2800"/>
              <a:t>replacement for cables (mouse, keyboard, headphones)</a:t>
            </a:r>
            <a:endParaRPr/>
          </a:p>
          <a:p>
            <a:pPr marL="285750" lvl="0" indent="-285750" algn="l" rtl="0">
              <a:lnSpc>
                <a:spcPct val="90000"/>
              </a:lnSpc>
              <a:spcBef>
                <a:spcPts val="1000"/>
              </a:spcBef>
              <a:spcAft>
                <a:spcPts val="0"/>
              </a:spcAft>
              <a:buSzPts val="2800"/>
              <a:buChar char="▪"/>
            </a:pPr>
            <a:r>
              <a:rPr lang="en-US" sz="2800"/>
              <a:t>ad hoc: no infrastructure</a:t>
            </a:r>
            <a:endParaRPr/>
          </a:p>
          <a:p>
            <a:pPr marL="285750" lvl="0" indent="-285750" algn="l" rtl="0">
              <a:lnSpc>
                <a:spcPct val="90000"/>
              </a:lnSpc>
              <a:spcBef>
                <a:spcPts val="1000"/>
              </a:spcBef>
              <a:spcAft>
                <a:spcPts val="0"/>
              </a:spcAft>
              <a:buSzPts val="2800"/>
              <a:buChar char="▪"/>
            </a:pPr>
            <a:r>
              <a:rPr lang="en-US" sz="2800"/>
              <a:t>Low communication range</a:t>
            </a:r>
            <a:endParaRPr/>
          </a:p>
          <a:p>
            <a:pPr marL="285750" lvl="0" indent="-285750" algn="l" rtl="0">
              <a:lnSpc>
                <a:spcPct val="90000"/>
              </a:lnSpc>
              <a:spcBef>
                <a:spcPts val="1000"/>
              </a:spcBef>
              <a:spcAft>
                <a:spcPts val="0"/>
              </a:spcAft>
              <a:buSzPts val="2800"/>
              <a:buChar char="▪"/>
            </a:pPr>
            <a:r>
              <a:rPr lang="en-US"/>
              <a:t>Low data rate</a:t>
            </a:r>
            <a:endParaRPr/>
          </a:p>
          <a:p>
            <a:pPr marL="285750" lvl="0" indent="-285750" algn="l" rtl="0">
              <a:lnSpc>
                <a:spcPct val="90000"/>
              </a:lnSpc>
              <a:spcBef>
                <a:spcPts val="1000"/>
              </a:spcBef>
              <a:spcAft>
                <a:spcPts val="0"/>
              </a:spcAft>
              <a:buSzPts val="2800"/>
              <a:buChar char="▪"/>
            </a:pPr>
            <a:r>
              <a:rPr lang="en-US" sz="2800"/>
              <a:t>Low energy consumption</a:t>
            </a:r>
            <a:endParaRPr/>
          </a:p>
          <a:p>
            <a:pPr marL="352425" lvl="0" indent="-44450" algn="l" rtl="0">
              <a:lnSpc>
                <a:spcPct val="90000"/>
              </a:lnSpc>
              <a:spcBef>
                <a:spcPts val="1000"/>
              </a:spcBef>
              <a:spcAft>
                <a:spcPts val="0"/>
              </a:spcAft>
              <a:buSzPts val="2800"/>
              <a:buNone/>
            </a:pPr>
            <a:endParaRPr/>
          </a:p>
        </p:txBody>
      </p:sp>
      <p:sp>
        <p:nvSpPr>
          <p:cNvPr id="1412" name="Google Shape;1412;p4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Personal Area Network: PAN</a:t>
            </a:r>
            <a:endParaRPr/>
          </a:p>
        </p:txBody>
      </p:sp>
      <p:pic>
        <p:nvPicPr>
          <p:cNvPr id="1413" name="Google Shape;1413;p43" descr="Graphical user interface, text, application, chat or text message&#10;&#10;Description automatically generated"/>
          <p:cNvPicPr preferRelativeResize="0"/>
          <p:nvPr/>
        </p:nvPicPr>
        <p:blipFill rotWithShape="1">
          <a:blip r:embed="rId3">
            <a:alphaModFix/>
          </a:blip>
          <a:srcRect/>
          <a:stretch/>
        </p:blipFill>
        <p:spPr>
          <a:xfrm>
            <a:off x="5589532" y="2705100"/>
            <a:ext cx="6459281" cy="404093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pic>
        <p:nvPicPr>
          <p:cNvPr id="1419" name="Google Shape;1419;p44" descr="Bluetooth® Low Energy Channels - Developer Help"/>
          <p:cNvPicPr preferRelativeResize="0"/>
          <p:nvPr/>
        </p:nvPicPr>
        <p:blipFill rotWithShape="1">
          <a:blip r:embed="rId3">
            <a:alphaModFix/>
          </a:blip>
          <a:srcRect/>
          <a:stretch/>
        </p:blipFill>
        <p:spPr>
          <a:xfrm>
            <a:off x="2015820" y="3794221"/>
            <a:ext cx="5252908" cy="3006535"/>
          </a:xfrm>
          <a:prstGeom prst="rect">
            <a:avLst/>
          </a:prstGeom>
          <a:noFill/>
          <a:ln>
            <a:noFill/>
          </a:ln>
        </p:spPr>
      </p:pic>
      <p:sp>
        <p:nvSpPr>
          <p:cNvPr id="1420" name="Google Shape;1420;p44"/>
          <p:cNvSpPr txBox="1">
            <a:spLocks noGrp="1"/>
          </p:cNvSpPr>
          <p:nvPr>
            <p:ph type="title"/>
          </p:nvPr>
        </p:nvSpPr>
        <p:spPr>
          <a:xfrm>
            <a:off x="621146" y="429888"/>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Personal area networks: Bluetooth</a:t>
            </a:r>
            <a:endParaRPr/>
          </a:p>
        </p:txBody>
      </p:sp>
      <p:sp>
        <p:nvSpPr>
          <p:cNvPr id="1421" name="Google Shape;1421;p44"/>
          <p:cNvSpPr txBox="1"/>
          <p:nvPr/>
        </p:nvSpPr>
        <p:spPr>
          <a:xfrm>
            <a:off x="1068820" y="1464542"/>
            <a:ext cx="6869834" cy="5060950"/>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2.4-2.5 GHz ISM radio band, up to 3 Mbps</a:t>
            </a:r>
            <a:endParaRPr/>
          </a:p>
          <a:p>
            <a:pPr marL="285750" marR="0" lvl="0" indent="-2857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master / clients devices (piconet):</a:t>
            </a:r>
            <a:endParaRPr/>
          </a:p>
          <a:p>
            <a:pPr marL="695325" marR="0" lvl="1" indent="-231775" algn="l" rtl="0">
              <a:lnSpc>
                <a:spcPct val="80000"/>
              </a:lnSpc>
              <a:spcBef>
                <a:spcPts val="500"/>
              </a:spcBef>
              <a:spcAft>
                <a:spcPts val="0"/>
              </a:spcAft>
              <a:buClr>
                <a:srgbClr val="0000A8"/>
              </a:buClr>
              <a:buSzPts val="2000"/>
              <a:buFont typeface="Arial"/>
              <a:buChar char="•"/>
            </a:pPr>
            <a:r>
              <a:rPr lang="en-US" sz="2000" b="0" i="0" u="none" strike="noStrike" cap="none">
                <a:solidFill>
                  <a:schemeClr val="dk1"/>
                </a:solidFill>
                <a:latin typeface="Calibri"/>
                <a:ea typeface="Calibri"/>
                <a:cs typeface="Calibri"/>
                <a:sym typeface="Calibri"/>
              </a:rPr>
              <a:t>master polls clients, grants requests for client transmissions</a:t>
            </a:r>
            <a:endParaRPr/>
          </a:p>
          <a:p>
            <a:pPr marL="695325" marR="0" lvl="1" indent="-231775" algn="l" rtl="0">
              <a:lnSpc>
                <a:spcPct val="80000"/>
              </a:lnSpc>
              <a:spcBef>
                <a:spcPts val="500"/>
              </a:spcBef>
              <a:spcAft>
                <a:spcPts val="0"/>
              </a:spcAft>
              <a:buClr>
                <a:srgbClr val="0000A8"/>
              </a:buClr>
              <a:buSzPts val="2000"/>
              <a:buFont typeface="Arial"/>
              <a:buChar char="•"/>
            </a:pPr>
            <a:r>
              <a:rPr lang="en-US" sz="2000" b="0" i="0" u="none" strike="noStrike" cap="none">
                <a:solidFill>
                  <a:schemeClr val="dk1"/>
                </a:solidFill>
                <a:latin typeface="Calibri"/>
                <a:ea typeface="Calibri"/>
                <a:cs typeface="Calibri"/>
                <a:sym typeface="Calibri"/>
              </a:rPr>
              <a:t>parked mode: clients can “go to sleep” (park) and later wakeup (to preserve battery)</a:t>
            </a:r>
            <a:endParaRPr/>
          </a:p>
          <a:p>
            <a:pPr marL="695325" marR="0" lvl="1" indent="-231775" algn="l" rtl="0">
              <a:lnSpc>
                <a:spcPct val="80000"/>
              </a:lnSpc>
              <a:spcBef>
                <a:spcPts val="500"/>
              </a:spcBef>
              <a:spcAft>
                <a:spcPts val="0"/>
              </a:spcAft>
              <a:buClr>
                <a:srgbClr val="0000A8"/>
              </a:buClr>
              <a:buSzPts val="2000"/>
              <a:buFont typeface="Arial"/>
              <a:buChar char="•"/>
            </a:pPr>
            <a:r>
              <a:rPr lang="en-US" sz="2000" b="0" i="0" u="none" strike="noStrike" cap="none">
                <a:solidFill>
                  <a:schemeClr val="dk1"/>
                </a:solidFill>
                <a:latin typeface="Calibri"/>
                <a:ea typeface="Calibri"/>
                <a:cs typeface="Calibri"/>
                <a:sym typeface="Calibri"/>
              </a:rPr>
              <a:t>Frequency hopping: </a:t>
            </a:r>
            <a:endParaRPr/>
          </a:p>
          <a:p>
            <a:pPr marL="695325" marR="0" lvl="1" indent="-53975" algn="l" rtl="0">
              <a:lnSpc>
                <a:spcPct val="80000"/>
              </a:lnSpc>
              <a:spcBef>
                <a:spcPts val="500"/>
              </a:spcBef>
              <a:spcAft>
                <a:spcPts val="0"/>
              </a:spcAft>
              <a:buClr>
                <a:srgbClr val="0000A8"/>
              </a:buClr>
              <a:buSzPts val="2800"/>
              <a:buFont typeface="Arial"/>
              <a:buNone/>
            </a:pPr>
            <a:endParaRPr sz="2800" b="0" i="0" u="none" strike="noStrike" cap="none">
              <a:solidFill>
                <a:schemeClr val="dk1"/>
              </a:solidFill>
              <a:latin typeface="Calibri"/>
              <a:ea typeface="Calibri"/>
              <a:cs typeface="Calibri"/>
              <a:sym typeface="Calibri"/>
            </a:endParaRPr>
          </a:p>
        </p:txBody>
      </p:sp>
      <p:sp>
        <p:nvSpPr>
          <p:cNvPr id="1422" name="Google Shape;1422;p44"/>
          <p:cNvSpPr/>
          <p:nvPr/>
        </p:nvSpPr>
        <p:spPr>
          <a:xfrm>
            <a:off x="7869382" y="1155700"/>
            <a:ext cx="3479800" cy="3416300"/>
          </a:xfrm>
          <a:prstGeom prst="ellipse">
            <a:avLst/>
          </a:prstGeom>
          <a:solidFill>
            <a:srgbClr val="9AE0FF">
              <a:alpha val="4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Arial"/>
              <a:ea typeface="Arial"/>
              <a:cs typeface="Arial"/>
              <a:sym typeface="Arial"/>
            </a:endParaRPr>
          </a:p>
        </p:txBody>
      </p:sp>
      <p:sp>
        <p:nvSpPr>
          <p:cNvPr id="1423" name="Google Shape;1423;p44"/>
          <p:cNvSpPr txBox="1"/>
          <p:nvPr/>
        </p:nvSpPr>
        <p:spPr>
          <a:xfrm>
            <a:off x="10431607" y="2600325"/>
            <a:ext cx="1019175" cy="58102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rgbClr val="000000"/>
                </a:solidFill>
                <a:latin typeface="Arial"/>
                <a:ea typeface="Arial"/>
                <a:cs typeface="Arial"/>
                <a:sym typeface="Arial"/>
              </a:rPr>
              <a:t>radius of</a:t>
            </a:r>
            <a:endParaRPr/>
          </a:p>
          <a:p>
            <a:pPr marL="0" marR="0" lvl="0" indent="0" algn="l" rtl="0">
              <a:spcBef>
                <a:spcPts val="0"/>
              </a:spcBef>
              <a:spcAft>
                <a:spcPts val="0"/>
              </a:spcAft>
              <a:buNone/>
            </a:pPr>
            <a:r>
              <a:rPr lang="en-US" sz="1600">
                <a:solidFill>
                  <a:srgbClr val="000000"/>
                </a:solidFill>
                <a:latin typeface="Arial"/>
                <a:ea typeface="Arial"/>
                <a:cs typeface="Arial"/>
                <a:sym typeface="Arial"/>
              </a:rPr>
              <a:t>coverage</a:t>
            </a:r>
            <a:endParaRPr/>
          </a:p>
        </p:txBody>
      </p:sp>
      <p:grpSp>
        <p:nvGrpSpPr>
          <p:cNvPr id="1424" name="Google Shape;1424;p44"/>
          <p:cNvGrpSpPr/>
          <p:nvPr/>
        </p:nvGrpSpPr>
        <p:grpSpPr>
          <a:xfrm>
            <a:off x="8907607" y="2092325"/>
            <a:ext cx="320675" cy="336550"/>
            <a:chOff x="4166" y="3398"/>
            <a:chExt cx="202" cy="212"/>
          </a:xfrm>
        </p:grpSpPr>
        <p:sp>
          <p:nvSpPr>
            <p:cNvPr id="1425" name="Google Shape;1425;p44"/>
            <p:cNvSpPr/>
            <p:nvPr/>
          </p:nvSpPr>
          <p:spPr>
            <a:xfrm>
              <a:off x="4176" y="3408"/>
              <a:ext cx="192" cy="184"/>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26" name="Google Shape;1426;p44"/>
            <p:cNvSpPr txBox="1"/>
            <p:nvPr/>
          </p:nvSpPr>
          <p:spPr>
            <a:xfrm>
              <a:off x="4166" y="3398"/>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C</a:t>
              </a:r>
              <a:endParaRPr/>
            </a:p>
          </p:txBody>
        </p:sp>
      </p:grpSp>
      <p:grpSp>
        <p:nvGrpSpPr>
          <p:cNvPr id="1427" name="Google Shape;1427;p44"/>
          <p:cNvGrpSpPr/>
          <p:nvPr/>
        </p:nvGrpSpPr>
        <p:grpSpPr>
          <a:xfrm>
            <a:off x="9822007" y="3387725"/>
            <a:ext cx="320675" cy="336550"/>
            <a:chOff x="4166" y="3398"/>
            <a:chExt cx="202" cy="212"/>
          </a:xfrm>
        </p:grpSpPr>
        <p:sp>
          <p:nvSpPr>
            <p:cNvPr id="1428" name="Google Shape;1428;p44"/>
            <p:cNvSpPr/>
            <p:nvPr/>
          </p:nvSpPr>
          <p:spPr>
            <a:xfrm>
              <a:off x="4176" y="3408"/>
              <a:ext cx="192" cy="184"/>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29" name="Google Shape;1429;p44"/>
            <p:cNvSpPr txBox="1"/>
            <p:nvPr/>
          </p:nvSpPr>
          <p:spPr>
            <a:xfrm>
              <a:off x="4166" y="3398"/>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C</a:t>
              </a:r>
              <a:endParaRPr/>
            </a:p>
          </p:txBody>
        </p:sp>
      </p:grpSp>
      <p:grpSp>
        <p:nvGrpSpPr>
          <p:cNvPr id="1430" name="Google Shape;1430;p44"/>
          <p:cNvGrpSpPr/>
          <p:nvPr/>
        </p:nvGrpSpPr>
        <p:grpSpPr>
          <a:xfrm>
            <a:off x="8615507" y="3451225"/>
            <a:ext cx="320675" cy="336550"/>
            <a:chOff x="4166" y="3398"/>
            <a:chExt cx="202" cy="212"/>
          </a:xfrm>
        </p:grpSpPr>
        <p:sp>
          <p:nvSpPr>
            <p:cNvPr id="1431" name="Google Shape;1431;p44"/>
            <p:cNvSpPr/>
            <p:nvPr/>
          </p:nvSpPr>
          <p:spPr>
            <a:xfrm>
              <a:off x="4176" y="3408"/>
              <a:ext cx="192" cy="184"/>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32" name="Google Shape;1432;p44"/>
            <p:cNvSpPr txBox="1"/>
            <p:nvPr/>
          </p:nvSpPr>
          <p:spPr>
            <a:xfrm>
              <a:off x="4166" y="3398"/>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C</a:t>
              </a:r>
              <a:endParaRPr/>
            </a:p>
          </p:txBody>
        </p:sp>
      </p:grpSp>
      <p:grpSp>
        <p:nvGrpSpPr>
          <p:cNvPr id="1433" name="Google Shape;1433;p44"/>
          <p:cNvGrpSpPr/>
          <p:nvPr/>
        </p:nvGrpSpPr>
        <p:grpSpPr>
          <a:xfrm>
            <a:off x="9971232" y="1990725"/>
            <a:ext cx="306388" cy="336550"/>
            <a:chOff x="4784" y="2710"/>
            <a:chExt cx="193" cy="212"/>
          </a:xfrm>
        </p:grpSpPr>
        <p:sp>
          <p:nvSpPr>
            <p:cNvPr id="1434" name="Google Shape;1434;p44"/>
            <p:cNvSpPr/>
            <p:nvPr/>
          </p:nvSpPr>
          <p:spPr>
            <a:xfrm>
              <a:off x="4784" y="2720"/>
              <a:ext cx="192" cy="184"/>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Arial"/>
                <a:ea typeface="Arial"/>
                <a:cs typeface="Arial"/>
                <a:sym typeface="Arial"/>
              </a:endParaRPr>
            </a:p>
          </p:txBody>
        </p:sp>
        <p:sp>
          <p:nvSpPr>
            <p:cNvPr id="1435" name="Google Shape;1435;p44"/>
            <p:cNvSpPr txBox="1"/>
            <p:nvPr/>
          </p:nvSpPr>
          <p:spPr>
            <a:xfrm>
              <a:off x="4786" y="2710"/>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1600"/>
                <a:buFont typeface="Arial"/>
                <a:buNone/>
              </a:pPr>
              <a:r>
                <a:rPr lang="en-US" sz="1600" b="1" i="0" u="none" strike="noStrike" cap="none">
                  <a:solidFill>
                    <a:srgbClr val="969696"/>
                  </a:solidFill>
                  <a:latin typeface="Arial"/>
                  <a:ea typeface="Arial"/>
                  <a:cs typeface="Arial"/>
                  <a:sym typeface="Arial"/>
                </a:rPr>
                <a:t>P</a:t>
              </a:r>
              <a:endParaRPr/>
            </a:p>
          </p:txBody>
        </p:sp>
      </p:grpSp>
      <p:grpSp>
        <p:nvGrpSpPr>
          <p:cNvPr id="1436" name="Google Shape;1436;p44"/>
          <p:cNvGrpSpPr/>
          <p:nvPr/>
        </p:nvGrpSpPr>
        <p:grpSpPr>
          <a:xfrm>
            <a:off x="9425132" y="3540125"/>
            <a:ext cx="306388" cy="336550"/>
            <a:chOff x="4784" y="2710"/>
            <a:chExt cx="193" cy="212"/>
          </a:xfrm>
        </p:grpSpPr>
        <p:sp>
          <p:nvSpPr>
            <p:cNvPr id="1437" name="Google Shape;1437;p44"/>
            <p:cNvSpPr/>
            <p:nvPr/>
          </p:nvSpPr>
          <p:spPr>
            <a:xfrm>
              <a:off x="4784" y="2720"/>
              <a:ext cx="192" cy="184"/>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Arial"/>
                <a:ea typeface="Arial"/>
                <a:cs typeface="Arial"/>
                <a:sym typeface="Arial"/>
              </a:endParaRPr>
            </a:p>
          </p:txBody>
        </p:sp>
        <p:sp>
          <p:nvSpPr>
            <p:cNvPr id="1438" name="Google Shape;1438;p44"/>
            <p:cNvSpPr txBox="1"/>
            <p:nvPr/>
          </p:nvSpPr>
          <p:spPr>
            <a:xfrm>
              <a:off x="4786" y="2710"/>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1600"/>
                <a:buFont typeface="Arial"/>
                <a:buNone/>
              </a:pPr>
              <a:r>
                <a:rPr lang="en-US" sz="1600" b="1" i="0" u="none" strike="noStrike" cap="none">
                  <a:solidFill>
                    <a:srgbClr val="969696"/>
                  </a:solidFill>
                  <a:latin typeface="Arial"/>
                  <a:ea typeface="Arial"/>
                  <a:cs typeface="Arial"/>
                  <a:sym typeface="Arial"/>
                </a:rPr>
                <a:t>P</a:t>
              </a:r>
              <a:endParaRPr/>
            </a:p>
          </p:txBody>
        </p:sp>
      </p:grpSp>
      <p:grpSp>
        <p:nvGrpSpPr>
          <p:cNvPr id="1439" name="Google Shape;1439;p44"/>
          <p:cNvGrpSpPr/>
          <p:nvPr/>
        </p:nvGrpSpPr>
        <p:grpSpPr>
          <a:xfrm>
            <a:off x="9145732" y="2498725"/>
            <a:ext cx="306388" cy="336550"/>
            <a:chOff x="4784" y="2710"/>
            <a:chExt cx="193" cy="212"/>
          </a:xfrm>
        </p:grpSpPr>
        <p:sp>
          <p:nvSpPr>
            <p:cNvPr id="1440" name="Google Shape;1440;p44"/>
            <p:cNvSpPr/>
            <p:nvPr/>
          </p:nvSpPr>
          <p:spPr>
            <a:xfrm>
              <a:off x="4784" y="2720"/>
              <a:ext cx="192" cy="184"/>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Arial"/>
                <a:ea typeface="Arial"/>
                <a:cs typeface="Arial"/>
                <a:sym typeface="Arial"/>
              </a:endParaRPr>
            </a:p>
          </p:txBody>
        </p:sp>
        <p:sp>
          <p:nvSpPr>
            <p:cNvPr id="1441" name="Google Shape;1441;p44"/>
            <p:cNvSpPr txBox="1"/>
            <p:nvPr/>
          </p:nvSpPr>
          <p:spPr>
            <a:xfrm>
              <a:off x="4786" y="2710"/>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1600"/>
                <a:buFont typeface="Arial"/>
                <a:buNone/>
              </a:pPr>
              <a:r>
                <a:rPr lang="en-US" sz="1600" b="1" i="0" u="none" strike="noStrike" cap="none">
                  <a:solidFill>
                    <a:srgbClr val="969696"/>
                  </a:solidFill>
                  <a:latin typeface="Arial"/>
                  <a:ea typeface="Arial"/>
                  <a:cs typeface="Arial"/>
                  <a:sym typeface="Arial"/>
                </a:rPr>
                <a:t>P</a:t>
              </a:r>
              <a:endParaRPr/>
            </a:p>
          </p:txBody>
        </p:sp>
      </p:grpSp>
      <p:grpSp>
        <p:nvGrpSpPr>
          <p:cNvPr id="1442" name="Google Shape;1442;p44"/>
          <p:cNvGrpSpPr/>
          <p:nvPr/>
        </p:nvGrpSpPr>
        <p:grpSpPr>
          <a:xfrm>
            <a:off x="10466532" y="3362325"/>
            <a:ext cx="306388" cy="336550"/>
            <a:chOff x="4784" y="2710"/>
            <a:chExt cx="193" cy="212"/>
          </a:xfrm>
        </p:grpSpPr>
        <p:sp>
          <p:nvSpPr>
            <p:cNvPr id="1443" name="Google Shape;1443;p44"/>
            <p:cNvSpPr/>
            <p:nvPr/>
          </p:nvSpPr>
          <p:spPr>
            <a:xfrm>
              <a:off x="4784" y="2720"/>
              <a:ext cx="192" cy="184"/>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1" i="0" u="none" strike="noStrike" cap="none">
                <a:solidFill>
                  <a:srgbClr val="000000"/>
                </a:solidFill>
                <a:latin typeface="Arial"/>
                <a:ea typeface="Arial"/>
                <a:cs typeface="Arial"/>
                <a:sym typeface="Arial"/>
              </a:endParaRPr>
            </a:p>
          </p:txBody>
        </p:sp>
        <p:sp>
          <p:nvSpPr>
            <p:cNvPr id="1444" name="Google Shape;1444;p44"/>
            <p:cNvSpPr txBox="1"/>
            <p:nvPr/>
          </p:nvSpPr>
          <p:spPr>
            <a:xfrm>
              <a:off x="4786" y="2710"/>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1600"/>
                <a:buFont typeface="Arial"/>
                <a:buNone/>
              </a:pPr>
              <a:r>
                <a:rPr lang="en-US" sz="1600" b="1" i="0" u="none" strike="noStrike" cap="none">
                  <a:solidFill>
                    <a:srgbClr val="969696"/>
                  </a:solidFill>
                  <a:latin typeface="Arial"/>
                  <a:ea typeface="Arial"/>
                  <a:cs typeface="Arial"/>
                  <a:sym typeface="Arial"/>
                </a:rPr>
                <a:t>P</a:t>
              </a:r>
              <a:endParaRPr/>
            </a:p>
          </p:txBody>
        </p:sp>
      </p:grpSp>
      <p:grpSp>
        <p:nvGrpSpPr>
          <p:cNvPr id="1445" name="Google Shape;1445;p44"/>
          <p:cNvGrpSpPr/>
          <p:nvPr/>
        </p:nvGrpSpPr>
        <p:grpSpPr>
          <a:xfrm>
            <a:off x="8539308" y="4632327"/>
            <a:ext cx="3024188" cy="1330325"/>
            <a:chOff x="4270" y="2826"/>
            <a:chExt cx="1905" cy="838"/>
          </a:xfrm>
        </p:grpSpPr>
        <p:grpSp>
          <p:nvGrpSpPr>
            <p:cNvPr id="1446" name="Google Shape;1446;p44"/>
            <p:cNvGrpSpPr/>
            <p:nvPr/>
          </p:nvGrpSpPr>
          <p:grpSpPr>
            <a:xfrm>
              <a:off x="4270" y="2878"/>
              <a:ext cx="210" cy="212"/>
              <a:chOff x="1334" y="2718"/>
              <a:chExt cx="210" cy="212"/>
            </a:xfrm>
          </p:grpSpPr>
          <p:sp>
            <p:nvSpPr>
              <p:cNvPr id="1447" name="Google Shape;1447;p44"/>
              <p:cNvSpPr/>
              <p:nvPr/>
            </p:nvSpPr>
            <p:spPr>
              <a:xfrm>
                <a:off x="1352" y="2728"/>
                <a:ext cx="192" cy="184"/>
              </a:xfrm>
              <a:prstGeom prst="ellipse">
                <a:avLst/>
              </a:prstGeom>
              <a:solidFill>
                <a:srgbClr val="3333CC"/>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48" name="Google Shape;1448;p44"/>
              <p:cNvSpPr txBox="1"/>
              <p:nvPr/>
            </p:nvSpPr>
            <p:spPr>
              <a:xfrm>
                <a:off x="1334" y="2718"/>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M</a:t>
                </a:r>
                <a:endParaRPr/>
              </a:p>
            </p:txBody>
          </p:sp>
        </p:grpSp>
        <p:grpSp>
          <p:nvGrpSpPr>
            <p:cNvPr id="1449" name="Google Shape;1449;p44"/>
            <p:cNvGrpSpPr/>
            <p:nvPr/>
          </p:nvGrpSpPr>
          <p:grpSpPr>
            <a:xfrm>
              <a:off x="4294" y="3166"/>
              <a:ext cx="202" cy="212"/>
              <a:chOff x="4166" y="3398"/>
              <a:chExt cx="202" cy="212"/>
            </a:xfrm>
          </p:grpSpPr>
          <p:sp>
            <p:nvSpPr>
              <p:cNvPr id="1450" name="Google Shape;1450;p44"/>
              <p:cNvSpPr/>
              <p:nvPr/>
            </p:nvSpPr>
            <p:spPr>
              <a:xfrm>
                <a:off x="4176" y="3408"/>
                <a:ext cx="192" cy="184"/>
              </a:xfrm>
              <a:prstGeom prst="ellipse">
                <a:avLst/>
              </a:prstGeom>
              <a:solidFill>
                <a:srgbClr val="000000"/>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51" name="Google Shape;1451;p44"/>
              <p:cNvSpPr txBox="1"/>
              <p:nvPr/>
            </p:nvSpPr>
            <p:spPr>
              <a:xfrm>
                <a:off x="4166" y="3398"/>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C</a:t>
                </a:r>
                <a:endParaRPr/>
              </a:p>
            </p:txBody>
          </p:sp>
        </p:grpSp>
        <p:sp>
          <p:nvSpPr>
            <p:cNvPr id="1452" name="Google Shape;1452;p44"/>
            <p:cNvSpPr txBox="1"/>
            <p:nvPr/>
          </p:nvSpPr>
          <p:spPr>
            <a:xfrm>
              <a:off x="4523" y="2826"/>
              <a:ext cx="1652" cy="838"/>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master device</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client device</a:t>
              </a:r>
              <a:endParaRPr/>
            </a:p>
            <a:p>
              <a:pPr marL="0" marR="0" lvl="0" indent="0" algn="l" rtl="0">
                <a:lnSpc>
                  <a:spcPct val="15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parked device (inactive)</a:t>
              </a:r>
              <a:endParaRPr/>
            </a:p>
          </p:txBody>
        </p:sp>
        <p:grpSp>
          <p:nvGrpSpPr>
            <p:cNvPr id="1453" name="Google Shape;1453;p44"/>
            <p:cNvGrpSpPr/>
            <p:nvPr/>
          </p:nvGrpSpPr>
          <p:grpSpPr>
            <a:xfrm>
              <a:off x="4292" y="3398"/>
              <a:ext cx="193" cy="212"/>
              <a:chOff x="4784" y="2710"/>
              <a:chExt cx="193" cy="212"/>
            </a:xfrm>
          </p:grpSpPr>
          <p:sp>
            <p:nvSpPr>
              <p:cNvPr id="1454" name="Google Shape;1454;p44"/>
              <p:cNvSpPr/>
              <p:nvPr/>
            </p:nvSpPr>
            <p:spPr>
              <a:xfrm>
                <a:off x="4784" y="2720"/>
                <a:ext cx="192" cy="184"/>
              </a:xfrm>
              <a:prstGeom prst="ellipse">
                <a:avLst/>
              </a:prstGeom>
              <a:solidFill>
                <a:srgbClr val="DDDDDD"/>
              </a:solidFill>
              <a:ln w="9525" cap="flat" cmpd="sng">
                <a:solidFill>
                  <a:srgbClr val="80808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1" i="0" u="none" strike="noStrike" cap="none">
                  <a:solidFill>
                    <a:srgbClr val="000000"/>
                  </a:solidFill>
                  <a:latin typeface="Arial"/>
                  <a:ea typeface="Arial"/>
                  <a:cs typeface="Arial"/>
                  <a:sym typeface="Arial"/>
                </a:endParaRPr>
              </a:p>
            </p:txBody>
          </p:sp>
          <p:sp>
            <p:nvSpPr>
              <p:cNvPr id="1455" name="Google Shape;1455;p44"/>
              <p:cNvSpPr txBox="1"/>
              <p:nvPr/>
            </p:nvSpPr>
            <p:spPr>
              <a:xfrm>
                <a:off x="4786" y="2710"/>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1600"/>
                  <a:buFont typeface="Arial"/>
                  <a:buNone/>
                </a:pPr>
                <a:r>
                  <a:rPr lang="en-US" sz="1600" b="1" i="0" u="none" strike="noStrike" cap="none">
                    <a:solidFill>
                      <a:srgbClr val="969696"/>
                    </a:solidFill>
                    <a:latin typeface="Arial"/>
                    <a:ea typeface="Arial"/>
                    <a:cs typeface="Arial"/>
                    <a:sym typeface="Arial"/>
                  </a:rPr>
                  <a:t>P</a:t>
                </a:r>
                <a:endParaRPr/>
              </a:p>
            </p:txBody>
          </p:sp>
        </p:grpSp>
      </p:grpSp>
      <p:cxnSp>
        <p:nvCxnSpPr>
          <p:cNvPr id="1456" name="Google Shape;1456;p44"/>
          <p:cNvCxnSpPr>
            <a:stCxn id="1422" idx="2"/>
            <a:endCxn id="1423" idx="3"/>
          </p:cNvCxnSpPr>
          <p:nvPr/>
        </p:nvCxnSpPr>
        <p:spPr>
          <a:xfrm>
            <a:off x="7869382" y="2863850"/>
            <a:ext cx="3581400" cy="27000"/>
          </a:xfrm>
          <a:prstGeom prst="straightConnector1">
            <a:avLst/>
          </a:prstGeom>
          <a:noFill/>
          <a:ln w="12700" cap="flat" cmpd="sng">
            <a:solidFill>
              <a:srgbClr val="011199"/>
            </a:solidFill>
            <a:prstDash val="solid"/>
            <a:miter lim="800000"/>
            <a:headEnd type="triangle" w="med" len="med"/>
            <a:tailEnd type="triangle" w="med" len="med"/>
          </a:ln>
        </p:spPr>
      </p:cxnSp>
      <p:grpSp>
        <p:nvGrpSpPr>
          <p:cNvPr id="1457" name="Google Shape;1457;p44"/>
          <p:cNvGrpSpPr/>
          <p:nvPr/>
        </p:nvGrpSpPr>
        <p:grpSpPr>
          <a:xfrm>
            <a:off x="9466407" y="2727325"/>
            <a:ext cx="333375" cy="336550"/>
            <a:chOff x="1334" y="2718"/>
            <a:chExt cx="210" cy="212"/>
          </a:xfrm>
        </p:grpSpPr>
        <p:sp>
          <p:nvSpPr>
            <p:cNvPr id="1458" name="Google Shape;1458;p44"/>
            <p:cNvSpPr/>
            <p:nvPr/>
          </p:nvSpPr>
          <p:spPr>
            <a:xfrm>
              <a:off x="1352" y="2728"/>
              <a:ext cx="192" cy="184"/>
            </a:xfrm>
            <a:prstGeom prst="ellipse">
              <a:avLst/>
            </a:prstGeom>
            <a:solidFill>
              <a:srgbClr val="3333CC"/>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1459" name="Google Shape;1459;p44"/>
            <p:cNvSpPr txBox="1"/>
            <p:nvPr/>
          </p:nvSpPr>
          <p:spPr>
            <a:xfrm>
              <a:off x="1334" y="2718"/>
              <a:ext cx="191" cy="2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1" i="0" u="none" strike="noStrike" cap="none">
                  <a:solidFill>
                    <a:srgbClr val="FFFFFF"/>
                  </a:solidFill>
                  <a:latin typeface="Arial"/>
                  <a:ea typeface="Arial"/>
                  <a:cs typeface="Arial"/>
                  <a:sym typeface="Arial"/>
                </a:rPr>
                <a:t>M</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p45"/>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40 Channels with 2MHz Spacing for Frequency hopping</a:t>
            </a:r>
            <a:endParaRPr/>
          </a:p>
          <a:p>
            <a:pPr marL="352425" lvl="0" indent="-222250" algn="l" rtl="0">
              <a:lnSpc>
                <a:spcPct val="90000"/>
              </a:lnSpc>
              <a:spcBef>
                <a:spcPts val="1000"/>
              </a:spcBef>
              <a:spcAft>
                <a:spcPts val="0"/>
              </a:spcAft>
              <a:buSzPts val="2800"/>
              <a:buChar char="▪"/>
            </a:pPr>
            <a:r>
              <a:rPr lang="en-US"/>
              <a:t>3 channels reserved for advertising and 37 channels for data</a:t>
            </a:r>
            <a:endParaRPr/>
          </a:p>
          <a:p>
            <a:pPr marL="352425" lvl="0" indent="-222250" algn="l" rtl="0">
              <a:lnSpc>
                <a:spcPct val="90000"/>
              </a:lnSpc>
              <a:spcBef>
                <a:spcPts val="1000"/>
              </a:spcBef>
              <a:spcAft>
                <a:spcPts val="0"/>
              </a:spcAft>
              <a:buSzPts val="2800"/>
              <a:buChar char="▪"/>
            </a:pPr>
            <a:r>
              <a:rPr lang="en-US"/>
              <a:t>Advertising channels specially selected to avoid WiFi interference</a:t>
            </a:r>
            <a:endParaRPr/>
          </a:p>
          <a:p>
            <a:pPr marL="352425" lvl="0" indent="-44450" algn="l" rtl="0">
              <a:lnSpc>
                <a:spcPct val="90000"/>
              </a:lnSpc>
              <a:spcBef>
                <a:spcPts val="1000"/>
              </a:spcBef>
              <a:spcAft>
                <a:spcPts val="0"/>
              </a:spcAft>
              <a:buSzPts val="2800"/>
              <a:buNone/>
            </a:pPr>
            <a:endParaRPr/>
          </a:p>
          <a:p>
            <a:pPr marL="352425" lvl="0" indent="-44450" algn="l" rtl="0">
              <a:lnSpc>
                <a:spcPct val="90000"/>
              </a:lnSpc>
              <a:spcBef>
                <a:spcPts val="1000"/>
              </a:spcBef>
              <a:spcAft>
                <a:spcPts val="0"/>
              </a:spcAft>
              <a:buSzPts val="2800"/>
              <a:buNone/>
            </a:pPr>
            <a:endParaRPr/>
          </a:p>
          <a:p>
            <a:pPr marL="352425" lvl="0" indent="-222250" algn="l" rtl="0">
              <a:lnSpc>
                <a:spcPct val="90000"/>
              </a:lnSpc>
              <a:spcBef>
                <a:spcPts val="1000"/>
              </a:spcBef>
              <a:spcAft>
                <a:spcPts val="0"/>
              </a:spcAft>
              <a:buSzPts val="2800"/>
              <a:buChar char="▪"/>
            </a:pPr>
            <a:r>
              <a:rPr lang="en-US"/>
              <a:t>Two device types: peripherals and central</a:t>
            </a:r>
            <a:endParaRPr/>
          </a:p>
          <a:p>
            <a:pPr marL="695325" lvl="1" indent="-231775" algn="l" rtl="0">
              <a:lnSpc>
                <a:spcPct val="90000"/>
              </a:lnSpc>
              <a:spcBef>
                <a:spcPts val="500"/>
              </a:spcBef>
              <a:spcAft>
                <a:spcPts val="0"/>
              </a:spcAft>
              <a:buSzPts val="2400"/>
              <a:buChar char="•"/>
            </a:pPr>
            <a:r>
              <a:rPr lang="en-US"/>
              <a:t>Non-connectable advertising: Broadcast data</a:t>
            </a:r>
            <a:endParaRPr/>
          </a:p>
          <a:p>
            <a:pPr marL="695325" lvl="1" indent="-231775" algn="l" rtl="0">
              <a:lnSpc>
                <a:spcPct val="90000"/>
              </a:lnSpc>
              <a:spcBef>
                <a:spcPts val="500"/>
              </a:spcBef>
              <a:spcAft>
                <a:spcPts val="0"/>
              </a:spcAft>
              <a:buSzPts val="2400"/>
              <a:buChar char="•"/>
            </a:pPr>
            <a:r>
              <a:rPr lang="en-US"/>
              <a:t>Discoverable advertising: send data without connection (per request)</a:t>
            </a:r>
            <a:endParaRPr/>
          </a:p>
          <a:p>
            <a:pPr marL="695325" lvl="1" indent="-231775" algn="l" rtl="0">
              <a:lnSpc>
                <a:spcPct val="90000"/>
              </a:lnSpc>
              <a:spcBef>
                <a:spcPts val="500"/>
              </a:spcBef>
              <a:spcAft>
                <a:spcPts val="0"/>
              </a:spcAft>
              <a:buSzPts val="2400"/>
              <a:buChar char="•"/>
            </a:pPr>
            <a:r>
              <a:rPr lang="en-US"/>
              <a:t>Implementation: generic attribute profile (each attribute has a 16bit UUID)</a:t>
            </a:r>
            <a:endParaRPr/>
          </a:p>
        </p:txBody>
      </p:sp>
      <p:sp>
        <p:nvSpPr>
          <p:cNvPr id="1466" name="Google Shape;1466;p4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Bluetooth Low Energy (BT4.x, 5.x)</a:t>
            </a:r>
            <a:endParaRPr/>
          </a:p>
        </p:txBody>
      </p:sp>
      <p:pic>
        <p:nvPicPr>
          <p:cNvPr id="1467" name="Google Shape;1467;p45"/>
          <p:cNvPicPr preferRelativeResize="0"/>
          <p:nvPr/>
        </p:nvPicPr>
        <p:blipFill rotWithShape="1">
          <a:blip r:embed="rId3">
            <a:alphaModFix/>
          </a:blip>
          <a:srcRect/>
          <a:stretch/>
        </p:blipFill>
        <p:spPr>
          <a:xfrm>
            <a:off x="1284470" y="3210856"/>
            <a:ext cx="10069330" cy="104789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71"/>
        <p:cNvGrpSpPr/>
        <p:nvPr/>
      </p:nvGrpSpPr>
      <p:grpSpPr>
        <a:xfrm>
          <a:off x="0" y="0"/>
          <a:ext cx="0" cy="0"/>
          <a:chOff x="0" y="0"/>
          <a:chExt cx="0" cy="0"/>
        </a:xfrm>
      </p:grpSpPr>
      <p:sp>
        <p:nvSpPr>
          <p:cNvPr id="1472" name="Google Shape;1472;p4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BLE Application: COVID Contact Tracing</a:t>
            </a:r>
            <a:endParaRPr/>
          </a:p>
        </p:txBody>
      </p:sp>
      <p:pic>
        <p:nvPicPr>
          <p:cNvPr id="1473" name="Google Shape;1473;p46" descr="Contact tracing graphic"/>
          <p:cNvPicPr preferRelativeResize="0"/>
          <p:nvPr/>
        </p:nvPicPr>
        <p:blipFill rotWithShape="1">
          <a:blip r:embed="rId3">
            <a:alphaModFix/>
          </a:blip>
          <a:srcRect/>
          <a:stretch/>
        </p:blipFill>
        <p:spPr>
          <a:xfrm>
            <a:off x="1195465" y="1652275"/>
            <a:ext cx="5382718" cy="4191302"/>
          </a:xfrm>
          <a:prstGeom prst="rect">
            <a:avLst/>
          </a:prstGeom>
          <a:noFill/>
          <a:ln>
            <a:noFill/>
          </a:ln>
        </p:spPr>
      </p:pic>
      <p:pic>
        <p:nvPicPr>
          <p:cNvPr id="1474" name="Google Shape;1474;p46" descr="Coronavirus: Why are there doubts over contact-tracing apps? - BBC News"/>
          <p:cNvPicPr preferRelativeResize="0"/>
          <p:nvPr/>
        </p:nvPicPr>
        <p:blipFill rotWithShape="1">
          <a:blip r:embed="rId4">
            <a:alphaModFix/>
          </a:blip>
          <a:srcRect/>
          <a:stretch/>
        </p:blipFill>
        <p:spPr>
          <a:xfrm>
            <a:off x="7934676" y="1563991"/>
            <a:ext cx="3291707" cy="4351338"/>
          </a:xfrm>
          <a:prstGeom prst="rect">
            <a:avLst/>
          </a:prstGeom>
          <a:noFill/>
          <a:ln>
            <a:noFill/>
          </a:ln>
        </p:spPr>
      </p:pic>
      <p:sp>
        <p:nvSpPr>
          <p:cNvPr id="1475" name="Google Shape;1475;p46"/>
          <p:cNvSpPr txBox="1"/>
          <p:nvPr/>
        </p:nvSpPr>
        <p:spPr>
          <a:xfrm>
            <a:off x="838200" y="6129783"/>
            <a:ext cx="8343275"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https://covid19-static.cdn-apple.com/applications/covid19/current/static/contact-tracing/pdf/ContactTracing-BluetoothSpecification.pdf</a:t>
            </a:r>
            <a:endParaRPr/>
          </a:p>
        </p:txBody>
      </p:sp>
      <p:sp>
        <p:nvSpPr>
          <p:cNvPr id="1476" name="Google Shape;1476;p46"/>
          <p:cNvSpPr txBox="1"/>
          <p:nvPr/>
        </p:nvSpPr>
        <p:spPr>
          <a:xfrm>
            <a:off x="838200" y="1282943"/>
            <a:ext cx="609724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COVID Tracking UUID: 0xFD6F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81"/>
        <p:cNvGrpSpPr/>
        <p:nvPr/>
      </p:nvGrpSpPr>
      <p:grpSpPr>
        <a:xfrm>
          <a:off x="0" y="0"/>
          <a:ext cx="0" cy="0"/>
          <a:chOff x="0" y="0"/>
          <a:chExt cx="0" cy="0"/>
        </a:xfrm>
      </p:grpSpPr>
      <p:sp>
        <p:nvSpPr>
          <p:cNvPr id="1482" name="Google Shape;1482;g19dcaaf4cf9_0_5"/>
          <p:cNvSpPr txBox="1">
            <a:spLocks noGrp="1"/>
          </p:cNvSpPr>
          <p:nvPr>
            <p:ph type="body" idx="1"/>
          </p:nvPr>
        </p:nvSpPr>
        <p:spPr>
          <a:xfrm>
            <a:off x="838200" y="1724027"/>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sp>
        <p:nvSpPr>
          <p:cNvPr id="1483" name="Google Shape;1483;g19dcaaf4cf9_0_5"/>
          <p:cNvSpPr txBox="1">
            <a:spLocks noGrp="1"/>
          </p:cNvSpPr>
          <p:nvPr>
            <p:ph type="title"/>
          </p:nvPr>
        </p:nvSpPr>
        <p:spPr>
          <a:xfrm>
            <a:off x="838200" y="451821"/>
            <a:ext cx="10515600" cy="89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Apple Airtag</a:t>
            </a:r>
            <a:endParaRPr/>
          </a:p>
        </p:txBody>
      </p:sp>
      <p:pic>
        <p:nvPicPr>
          <p:cNvPr id="1484" name="Google Shape;1484;g19dcaaf4cf9_0_5"/>
          <p:cNvPicPr preferRelativeResize="0"/>
          <p:nvPr/>
        </p:nvPicPr>
        <p:blipFill>
          <a:blip r:embed="rId3">
            <a:alphaModFix/>
          </a:blip>
          <a:stretch>
            <a:fillRect/>
          </a:stretch>
        </p:blipFill>
        <p:spPr>
          <a:xfrm>
            <a:off x="2083750" y="1483200"/>
            <a:ext cx="9270049" cy="5214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89"/>
        <p:cNvGrpSpPr/>
        <p:nvPr/>
      </p:nvGrpSpPr>
      <p:grpSpPr>
        <a:xfrm>
          <a:off x="0" y="0"/>
          <a:ext cx="0" cy="0"/>
          <a:chOff x="0" y="0"/>
          <a:chExt cx="0" cy="0"/>
        </a:xfrm>
      </p:grpSpPr>
      <p:sp>
        <p:nvSpPr>
          <p:cNvPr id="1490" name="Google Shape;1490;p47"/>
          <p:cNvSpPr txBox="1">
            <a:spLocks noGrp="1"/>
          </p:cNvSpPr>
          <p:nvPr>
            <p:ph type="title"/>
          </p:nvPr>
        </p:nvSpPr>
        <p:spPr>
          <a:xfrm>
            <a:off x="621146" y="429888"/>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99"/>
              </a:buClr>
              <a:buSzPts val="4400"/>
              <a:buFont typeface="Calibri"/>
              <a:buNone/>
            </a:pPr>
            <a:r>
              <a:rPr lang="en-US" b="0">
                <a:solidFill>
                  <a:srgbClr val="000099"/>
                </a:solidFill>
                <a:latin typeface="Calibri"/>
                <a:ea typeface="Calibri"/>
                <a:cs typeface="Calibri"/>
                <a:sym typeface="Calibri"/>
              </a:rPr>
              <a:t>Personal area networks: ZigBee</a:t>
            </a:r>
            <a:endParaRPr/>
          </a:p>
        </p:txBody>
      </p:sp>
      <p:sp>
        <p:nvSpPr>
          <p:cNvPr id="1491" name="Google Shape;1491;p47"/>
          <p:cNvSpPr txBox="1"/>
          <p:nvPr/>
        </p:nvSpPr>
        <p:spPr>
          <a:xfrm>
            <a:off x="1068820" y="1464542"/>
            <a:ext cx="6869834" cy="5060950"/>
          </a:xfrm>
          <a:prstGeom prst="rect">
            <a:avLst/>
          </a:prstGeom>
          <a:noFill/>
          <a:ln>
            <a:noFill/>
          </a:ln>
        </p:spPr>
        <p:txBody>
          <a:bodyPr spcFirstLastPara="1" wrap="square" lIns="91425" tIns="45700" rIns="91425" bIns="45700" anchor="t" anchorCtr="0">
            <a:normAutofit/>
          </a:bodyPr>
          <a:lstStyle/>
          <a:p>
            <a:pPr marL="285750" marR="0" lvl="0" indent="-285750" algn="l" rtl="0">
              <a:lnSpc>
                <a:spcPct val="90000"/>
              </a:lnSpc>
              <a:spcBef>
                <a:spcPts val="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2.4Ghz, mesh network </a:t>
            </a:r>
            <a:endParaRPr sz="2800">
              <a:solidFill>
                <a:schemeClr val="dk1"/>
              </a:solidFill>
              <a:latin typeface="Calibri"/>
              <a:ea typeface="Calibri"/>
              <a:cs typeface="Calibri"/>
              <a:sym typeface="Calibri"/>
            </a:endParaRPr>
          </a:p>
          <a:p>
            <a:pPr marL="285750" marR="0" lvl="0" indent="-285750" algn="l" rtl="0">
              <a:lnSpc>
                <a:spcPct val="90000"/>
              </a:lnSpc>
              <a:spcBef>
                <a:spcPts val="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Varies network topology: </a:t>
            </a:r>
            <a:endParaRPr/>
          </a:p>
          <a:p>
            <a:pPr marL="285750" marR="0" lvl="0" indent="-2857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Used in industrial networks (WSNs)</a:t>
            </a:r>
            <a:endParaRPr/>
          </a:p>
          <a:p>
            <a:pPr marL="285750" marR="0" lvl="0" indent="-285750"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Optimized for self-organized environments: </a:t>
            </a:r>
            <a:endParaRPr/>
          </a:p>
          <a:p>
            <a:pPr marL="628650" marR="0" lvl="1" indent="-28575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Interference detection and channel switching</a:t>
            </a:r>
            <a:endParaRPr/>
          </a:p>
          <a:p>
            <a:pPr marL="628650" marR="0" lvl="1" indent="-28575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Dynamic Rerouting</a:t>
            </a:r>
            <a:endParaRPr/>
          </a:p>
          <a:p>
            <a:pPr marL="628650" marR="0" lvl="1" indent="-28575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Asymmetric link </a:t>
            </a:r>
            <a:endParaRPr/>
          </a:p>
          <a:p>
            <a:pPr marL="628650" marR="0" lvl="1" indent="-133350" algn="l" rtl="0">
              <a:lnSpc>
                <a:spcPct val="90000"/>
              </a:lnSpc>
              <a:spcBef>
                <a:spcPts val="500"/>
              </a:spcBef>
              <a:spcAft>
                <a:spcPts val="0"/>
              </a:spcAft>
              <a:buClr>
                <a:srgbClr val="0000A8"/>
              </a:buClr>
              <a:buSzPts val="2400"/>
              <a:buFont typeface="Arial"/>
              <a:buNone/>
            </a:pPr>
            <a:endParaRPr sz="2400" b="0" i="0" u="none" strike="noStrike" cap="none">
              <a:solidFill>
                <a:schemeClr val="dk1"/>
              </a:solidFill>
              <a:latin typeface="Calibri"/>
              <a:ea typeface="Calibri"/>
              <a:cs typeface="Calibri"/>
              <a:sym typeface="Calibri"/>
            </a:endParaRPr>
          </a:p>
          <a:p>
            <a:pPr marL="352425" marR="0" lvl="0" indent="-222250" algn="l" rtl="0">
              <a:lnSpc>
                <a:spcPct val="90000"/>
              </a:lnSpc>
              <a:spcBef>
                <a:spcPts val="1000"/>
              </a:spcBef>
              <a:spcAft>
                <a:spcPts val="0"/>
              </a:spcAft>
              <a:buClr>
                <a:srgbClr val="0000A3"/>
              </a:buClr>
              <a:buSzPts val="2400"/>
              <a:buFont typeface="Noto Sans Symbols"/>
              <a:buChar char="▪"/>
            </a:pPr>
            <a:r>
              <a:rPr lang="en-US" sz="2400" b="1" i="0">
                <a:solidFill>
                  <a:srgbClr val="063DE8"/>
                </a:solidFill>
                <a:latin typeface="TimesNewRoman"/>
                <a:ea typeface="TimesNewRoman"/>
                <a:cs typeface="TimesNewRoman"/>
                <a:sym typeface="TimesNewRoman"/>
              </a:rPr>
              <a:t>A</a:t>
            </a:r>
            <a:r>
              <a:rPr lang="en-US" sz="2400" b="0" i="0">
                <a:solidFill>
                  <a:srgbClr val="000000"/>
                </a:solidFill>
                <a:latin typeface="TimesNewRoman"/>
                <a:ea typeface="TimesNewRoman"/>
                <a:cs typeface="TimesNewRoman"/>
                <a:sym typeface="TimesNewRoman"/>
              </a:rPr>
              <a:t>d-hoc </a:t>
            </a:r>
            <a:r>
              <a:rPr lang="en-US" sz="2400" b="1" i="0">
                <a:solidFill>
                  <a:srgbClr val="063DE8"/>
                </a:solidFill>
                <a:latin typeface="TimesNewRoman"/>
                <a:ea typeface="TimesNewRoman"/>
                <a:cs typeface="TimesNewRoman"/>
                <a:sym typeface="TimesNewRoman"/>
              </a:rPr>
              <a:t>O</a:t>
            </a:r>
            <a:r>
              <a:rPr lang="en-US" sz="2400" b="0" i="0">
                <a:solidFill>
                  <a:srgbClr val="000000"/>
                </a:solidFill>
                <a:latin typeface="TimesNewRoman"/>
                <a:ea typeface="TimesNewRoman"/>
                <a:cs typeface="TimesNewRoman"/>
                <a:sym typeface="TimesNewRoman"/>
              </a:rPr>
              <a:t>n-demand </a:t>
            </a:r>
            <a:r>
              <a:rPr lang="en-US" sz="2400" b="1" i="0">
                <a:solidFill>
                  <a:srgbClr val="063DE8"/>
                </a:solidFill>
                <a:latin typeface="TimesNewRoman"/>
                <a:ea typeface="TimesNewRoman"/>
                <a:cs typeface="TimesNewRoman"/>
                <a:sym typeface="TimesNewRoman"/>
              </a:rPr>
              <a:t>D</a:t>
            </a:r>
            <a:r>
              <a:rPr lang="en-US" sz="2400" b="0" i="0">
                <a:solidFill>
                  <a:srgbClr val="000000"/>
                </a:solidFill>
                <a:latin typeface="TimesNewRoman"/>
                <a:ea typeface="TimesNewRoman"/>
                <a:cs typeface="TimesNewRoman"/>
                <a:sym typeface="TimesNewRoman"/>
              </a:rPr>
              <a:t>istance </a:t>
            </a:r>
            <a:r>
              <a:rPr lang="en-US" sz="2400" b="1" i="0">
                <a:solidFill>
                  <a:srgbClr val="063DE8"/>
                </a:solidFill>
                <a:latin typeface="TimesNewRoman"/>
                <a:ea typeface="TimesNewRoman"/>
                <a:cs typeface="TimesNewRoman"/>
                <a:sym typeface="TimesNewRoman"/>
              </a:rPr>
              <a:t>V</a:t>
            </a:r>
            <a:r>
              <a:rPr lang="en-US" sz="2400" b="0" i="0">
                <a:solidFill>
                  <a:srgbClr val="000000"/>
                </a:solidFill>
                <a:latin typeface="TimesNewRoman"/>
                <a:ea typeface="TimesNewRoman"/>
                <a:cs typeface="TimesNewRoman"/>
                <a:sym typeface="TimesNewRoman"/>
              </a:rPr>
              <a:t>ector Routing</a:t>
            </a:r>
            <a:endParaRPr/>
          </a:p>
          <a:p>
            <a:pPr marL="695325" marR="0" lvl="1" indent="-23177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TimesNewRoman"/>
                <a:ea typeface="TimesNewRoman"/>
                <a:cs typeface="TimesNewRoman"/>
                <a:sym typeface="TimesNewRoman"/>
              </a:rPr>
              <a:t>What is distance vector?</a:t>
            </a:r>
            <a:endParaRPr/>
          </a:p>
          <a:p>
            <a:pPr marL="695325" marR="0" lvl="1" indent="-23177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TimesNewRoman"/>
                <a:ea typeface="TimesNewRoman"/>
                <a:cs typeface="TimesNewRoman"/>
                <a:sym typeface="TimesNewRoman"/>
              </a:rPr>
              <a:t>Why distance vector (not link state?)</a:t>
            </a:r>
            <a:endParaRPr sz="2400" b="0" i="0" u="none" strike="noStrike" cap="none">
              <a:solidFill>
                <a:schemeClr val="dk1"/>
              </a:solidFill>
              <a:latin typeface="Calibri"/>
              <a:ea typeface="Calibri"/>
              <a:cs typeface="Calibri"/>
              <a:sym typeface="Calibri"/>
            </a:endParaRPr>
          </a:p>
        </p:txBody>
      </p:sp>
      <p:pic>
        <p:nvPicPr>
          <p:cNvPr id="1492" name="Google Shape;1492;p47" descr="ZigBee network topologies [51].  "/>
          <p:cNvPicPr preferRelativeResize="0"/>
          <p:nvPr/>
        </p:nvPicPr>
        <p:blipFill rotWithShape="1">
          <a:blip r:embed="rId3">
            <a:alphaModFix/>
          </a:blip>
          <a:srcRect/>
          <a:stretch/>
        </p:blipFill>
        <p:spPr>
          <a:xfrm>
            <a:off x="7579489" y="3095538"/>
            <a:ext cx="4485094" cy="2680502"/>
          </a:xfrm>
          <a:prstGeom prst="rect">
            <a:avLst/>
          </a:prstGeom>
          <a:noFill/>
          <a:ln>
            <a:noFill/>
          </a:ln>
        </p:spPr>
      </p:pic>
      <p:sp>
        <p:nvSpPr>
          <p:cNvPr id="1493" name="Google Shape;1493;p47"/>
          <p:cNvSpPr/>
          <p:nvPr/>
        </p:nvSpPr>
        <p:spPr>
          <a:xfrm>
            <a:off x="1014615" y="5516823"/>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g19dcaaf4cf9_0_52"/>
          <p:cNvSpPr txBox="1">
            <a:spLocks noGrp="1"/>
          </p:cNvSpPr>
          <p:nvPr>
            <p:ph type="body" idx="1"/>
          </p:nvPr>
        </p:nvSpPr>
        <p:spPr>
          <a:xfrm>
            <a:off x="838200" y="1724027"/>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Problem: need a (dedicated) hub</a:t>
            </a:r>
            <a:endParaRPr/>
          </a:p>
        </p:txBody>
      </p:sp>
      <p:sp>
        <p:nvSpPr>
          <p:cNvPr id="1500" name="Google Shape;1500;g19dcaaf4cf9_0_52"/>
          <p:cNvSpPr txBox="1">
            <a:spLocks noGrp="1"/>
          </p:cNvSpPr>
          <p:nvPr>
            <p:ph type="title"/>
          </p:nvPr>
        </p:nvSpPr>
        <p:spPr>
          <a:xfrm>
            <a:off x="838200" y="451821"/>
            <a:ext cx="10515600" cy="89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Zigbee at home</a:t>
            </a:r>
            <a:endParaRPr/>
          </a:p>
        </p:txBody>
      </p:sp>
      <p:pic>
        <p:nvPicPr>
          <p:cNvPr id="1501" name="Google Shape;1501;g19dcaaf4cf9_0_52"/>
          <p:cNvPicPr preferRelativeResize="0"/>
          <p:nvPr/>
        </p:nvPicPr>
        <p:blipFill>
          <a:blip r:embed="rId3">
            <a:alphaModFix/>
          </a:blip>
          <a:stretch>
            <a:fillRect/>
          </a:stretch>
        </p:blipFill>
        <p:spPr>
          <a:xfrm>
            <a:off x="7001521" y="1787400"/>
            <a:ext cx="4447550" cy="4532725"/>
          </a:xfrm>
          <a:prstGeom prst="rect">
            <a:avLst/>
          </a:prstGeom>
          <a:noFill/>
          <a:ln>
            <a:noFill/>
          </a:ln>
        </p:spPr>
      </p:pic>
      <p:pic>
        <p:nvPicPr>
          <p:cNvPr id="1502" name="Google Shape;1502;g19dcaaf4cf9_0_52"/>
          <p:cNvPicPr preferRelativeResize="0"/>
          <p:nvPr/>
        </p:nvPicPr>
        <p:blipFill>
          <a:blip r:embed="rId4">
            <a:alphaModFix/>
          </a:blip>
          <a:stretch>
            <a:fillRect/>
          </a:stretch>
        </p:blipFill>
        <p:spPr>
          <a:xfrm>
            <a:off x="3663768" y="3894675"/>
            <a:ext cx="2977575" cy="2657475"/>
          </a:xfrm>
          <a:prstGeom prst="rect">
            <a:avLst/>
          </a:prstGeom>
          <a:noFill/>
          <a:ln>
            <a:noFill/>
          </a:ln>
        </p:spPr>
      </p:pic>
      <p:pic>
        <p:nvPicPr>
          <p:cNvPr id="1503" name="Google Shape;1503;g19dcaaf4cf9_0_52"/>
          <p:cNvPicPr preferRelativeResize="0"/>
          <p:nvPr/>
        </p:nvPicPr>
        <p:blipFill>
          <a:blip r:embed="rId5">
            <a:alphaModFix/>
          </a:blip>
          <a:stretch>
            <a:fillRect/>
          </a:stretch>
        </p:blipFill>
        <p:spPr>
          <a:xfrm>
            <a:off x="943575" y="2377825"/>
            <a:ext cx="1551901" cy="14114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g19dcaaf4cf9_0_44"/>
          <p:cNvSpPr txBox="1">
            <a:spLocks noGrp="1"/>
          </p:cNvSpPr>
          <p:nvPr>
            <p:ph type="body" idx="1"/>
          </p:nvPr>
        </p:nvSpPr>
        <p:spPr>
          <a:xfrm>
            <a:off x="838200" y="1724027"/>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https://github.com/Koenkk/zigbee2mqtt</a:t>
            </a:r>
            <a:endParaRPr/>
          </a:p>
        </p:txBody>
      </p:sp>
      <p:sp>
        <p:nvSpPr>
          <p:cNvPr id="1510" name="Google Shape;1510;g19dcaaf4cf9_0_44"/>
          <p:cNvSpPr txBox="1">
            <a:spLocks noGrp="1"/>
          </p:cNvSpPr>
          <p:nvPr>
            <p:ph type="title"/>
          </p:nvPr>
        </p:nvSpPr>
        <p:spPr>
          <a:xfrm>
            <a:off x="838200" y="451821"/>
            <a:ext cx="10515600" cy="894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Zigbee in smart home applications</a:t>
            </a:r>
            <a:endParaRPr/>
          </a:p>
        </p:txBody>
      </p:sp>
      <p:pic>
        <p:nvPicPr>
          <p:cNvPr id="1511" name="Google Shape;1511;g19dcaaf4cf9_0_44"/>
          <p:cNvPicPr preferRelativeResize="0"/>
          <p:nvPr/>
        </p:nvPicPr>
        <p:blipFill>
          <a:blip r:embed="rId3">
            <a:alphaModFix/>
          </a:blip>
          <a:stretch>
            <a:fillRect/>
          </a:stretch>
        </p:blipFill>
        <p:spPr>
          <a:xfrm>
            <a:off x="0" y="2778258"/>
            <a:ext cx="12191999" cy="407973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4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LPWAN: Low Power Wide Area Network</a:t>
            </a:r>
            <a:endParaRPr/>
          </a:p>
        </p:txBody>
      </p:sp>
      <p:sp>
        <p:nvSpPr>
          <p:cNvPr id="1517" name="Google Shape;1517;p48"/>
          <p:cNvSpPr/>
          <p:nvPr/>
        </p:nvSpPr>
        <p:spPr>
          <a:xfrm>
            <a:off x="8252188" y="3525688"/>
            <a:ext cx="2432304" cy="76809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Low Power</a:t>
            </a:r>
            <a:endParaRPr/>
          </a:p>
        </p:txBody>
      </p:sp>
      <p:sp>
        <p:nvSpPr>
          <p:cNvPr id="1518" name="Google Shape;1518;p48"/>
          <p:cNvSpPr/>
          <p:nvPr/>
        </p:nvSpPr>
        <p:spPr>
          <a:xfrm>
            <a:off x="8252188" y="2433565"/>
            <a:ext cx="2432304" cy="76809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Long Range</a:t>
            </a:r>
            <a:endParaRPr/>
          </a:p>
        </p:txBody>
      </p:sp>
      <p:sp>
        <p:nvSpPr>
          <p:cNvPr id="1519" name="Google Shape;1519;p48"/>
          <p:cNvSpPr/>
          <p:nvPr/>
        </p:nvSpPr>
        <p:spPr>
          <a:xfrm>
            <a:off x="8252188" y="4617811"/>
            <a:ext cx="2432304" cy="768096"/>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Low Data Rate</a:t>
            </a:r>
            <a:endParaRPr/>
          </a:p>
        </p:txBody>
      </p:sp>
      <p:pic>
        <p:nvPicPr>
          <p:cNvPr id="1520" name="Google Shape;1520;p48"/>
          <p:cNvPicPr preferRelativeResize="0"/>
          <p:nvPr/>
        </p:nvPicPr>
        <p:blipFill rotWithShape="1">
          <a:blip r:embed="rId3">
            <a:alphaModFix/>
          </a:blip>
          <a:srcRect/>
          <a:stretch/>
        </p:blipFill>
        <p:spPr>
          <a:xfrm>
            <a:off x="1372598" y="2206613"/>
            <a:ext cx="5547868" cy="31792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p49"/>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LoRa: Long Range…</a:t>
            </a:r>
            <a:endParaRPr/>
          </a:p>
        </p:txBody>
      </p:sp>
      <p:sp>
        <p:nvSpPr>
          <p:cNvPr id="1526" name="Google Shape;1526;p4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LoRa, the most popular LPWAN Tech</a:t>
            </a:r>
            <a:endParaRPr/>
          </a:p>
        </p:txBody>
      </p:sp>
      <p:sp>
        <p:nvSpPr>
          <p:cNvPr id="1527" name="Google Shape;1527;p49"/>
          <p:cNvSpPr/>
          <p:nvPr/>
        </p:nvSpPr>
        <p:spPr>
          <a:xfrm>
            <a:off x="1588516" y="5253799"/>
            <a:ext cx="2231136" cy="70104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9 miles</a:t>
            </a:r>
            <a:endParaRPr/>
          </a:p>
        </p:txBody>
      </p:sp>
      <p:sp>
        <p:nvSpPr>
          <p:cNvPr id="1528" name="Google Shape;1528;p49"/>
          <p:cNvSpPr/>
          <p:nvPr/>
        </p:nvSpPr>
        <p:spPr>
          <a:xfrm>
            <a:off x="5167376" y="5253799"/>
            <a:ext cx="2231136" cy="70104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50 kbps</a:t>
            </a:r>
            <a:endParaRPr sz="1800">
              <a:solidFill>
                <a:schemeClr val="lt1"/>
              </a:solidFill>
              <a:latin typeface="Calibri"/>
              <a:ea typeface="Calibri"/>
              <a:cs typeface="Calibri"/>
              <a:sym typeface="Calibri"/>
            </a:endParaRPr>
          </a:p>
        </p:txBody>
      </p:sp>
      <p:sp>
        <p:nvSpPr>
          <p:cNvPr id="1529" name="Google Shape;1529;p49"/>
          <p:cNvSpPr/>
          <p:nvPr/>
        </p:nvSpPr>
        <p:spPr>
          <a:xfrm>
            <a:off x="8534400" y="5253799"/>
            <a:ext cx="2231136" cy="70104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10 years</a:t>
            </a:r>
            <a:endParaRPr/>
          </a:p>
        </p:txBody>
      </p:sp>
      <p:pic>
        <p:nvPicPr>
          <p:cNvPr id="1530" name="Google Shape;1530;p49"/>
          <p:cNvPicPr preferRelativeResize="0"/>
          <p:nvPr/>
        </p:nvPicPr>
        <p:blipFill rotWithShape="1">
          <a:blip r:embed="rId3">
            <a:alphaModFix/>
          </a:blip>
          <a:srcRect/>
          <a:stretch/>
        </p:blipFill>
        <p:spPr>
          <a:xfrm>
            <a:off x="1426464" y="2705753"/>
            <a:ext cx="2555240" cy="2182286"/>
          </a:xfrm>
          <a:prstGeom prst="rect">
            <a:avLst/>
          </a:prstGeom>
          <a:noFill/>
          <a:ln>
            <a:noFill/>
          </a:ln>
        </p:spPr>
      </p:pic>
      <p:pic>
        <p:nvPicPr>
          <p:cNvPr id="1531" name="Google Shape;1531;p49"/>
          <p:cNvPicPr preferRelativeResize="0"/>
          <p:nvPr/>
        </p:nvPicPr>
        <p:blipFill rotWithShape="1">
          <a:blip r:embed="rId4">
            <a:alphaModFix/>
          </a:blip>
          <a:srcRect/>
          <a:stretch/>
        </p:blipFill>
        <p:spPr>
          <a:xfrm>
            <a:off x="8584184" y="2874327"/>
            <a:ext cx="2013712" cy="2013712"/>
          </a:xfrm>
          <a:prstGeom prst="rect">
            <a:avLst/>
          </a:prstGeom>
          <a:noFill/>
          <a:ln>
            <a:noFill/>
          </a:ln>
        </p:spPr>
      </p:pic>
      <p:pic>
        <p:nvPicPr>
          <p:cNvPr id="1532" name="Google Shape;1532;p49"/>
          <p:cNvPicPr preferRelativeResize="0"/>
          <p:nvPr/>
        </p:nvPicPr>
        <p:blipFill rotWithShape="1">
          <a:blip r:embed="rId5">
            <a:alphaModFix/>
          </a:blip>
          <a:srcRect/>
          <a:stretch/>
        </p:blipFill>
        <p:spPr>
          <a:xfrm>
            <a:off x="5015888" y="2719687"/>
            <a:ext cx="2534112" cy="2534112"/>
          </a:xfrm>
          <a:prstGeom prst="rect">
            <a:avLst/>
          </a:prstGeom>
          <a:noFill/>
          <a:ln>
            <a:noFill/>
          </a:ln>
        </p:spPr>
      </p:pic>
      <p:pic>
        <p:nvPicPr>
          <p:cNvPr id="1533" name="Google Shape;1533;p49" descr="LoRa software building blocks for IoT development and deployments"/>
          <p:cNvPicPr preferRelativeResize="0"/>
          <p:nvPr/>
        </p:nvPicPr>
        <p:blipFill rotWithShape="1">
          <a:blip r:embed="rId6">
            <a:alphaModFix/>
          </a:blip>
          <a:srcRect/>
          <a:stretch/>
        </p:blipFill>
        <p:spPr>
          <a:xfrm>
            <a:off x="9800394" y="281362"/>
            <a:ext cx="1235539" cy="12355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5"/>
          <p:cNvSpPr txBox="1">
            <a:spLocks noGrp="1"/>
          </p:cNvSpPr>
          <p:nvPr>
            <p:ph type="title"/>
          </p:nvPr>
        </p:nvSpPr>
        <p:spPr>
          <a:xfrm>
            <a:off x="811391" y="4290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Outline</a:t>
            </a:r>
            <a:endParaRPr sz="4400"/>
          </a:p>
        </p:txBody>
      </p:sp>
      <p:sp>
        <p:nvSpPr>
          <p:cNvPr id="72" name="Google Shape;72;p5"/>
          <p:cNvSpPr txBox="1"/>
          <p:nvPr/>
        </p:nvSpPr>
        <p:spPr>
          <a:xfrm>
            <a:off x="723640" y="1433729"/>
            <a:ext cx="10286481" cy="4995246"/>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200">
                <a:solidFill>
                  <a:srgbClr val="FF0000"/>
                </a:solidFill>
                <a:latin typeface="Calibri"/>
                <a:ea typeface="Calibri"/>
                <a:cs typeface="Calibri"/>
                <a:sym typeface="Calibri"/>
              </a:rPr>
              <a:t>Wireless Communication characteristics </a:t>
            </a:r>
            <a:endParaRPr/>
          </a:p>
          <a:p>
            <a:pPr marL="130175" marR="0" lvl="0" indent="0"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a:p>
            <a:pPr marL="130175" marR="0" lvl="0" indent="0" algn="l" rtl="0">
              <a:lnSpc>
                <a:spcPct val="90000"/>
              </a:lnSpc>
              <a:spcBef>
                <a:spcPts val="1000"/>
              </a:spcBef>
              <a:spcAft>
                <a:spcPts val="0"/>
              </a:spcAft>
              <a:buClr>
                <a:srgbClr val="0000A8"/>
              </a:buClr>
              <a:buSzPct val="100000"/>
              <a:buFont typeface="Noto Sans Symbols"/>
              <a:buNone/>
            </a:pPr>
            <a:r>
              <a:rPr lang="en-US" sz="3200">
                <a:solidFill>
                  <a:srgbClr val="000099"/>
                </a:solidFill>
                <a:latin typeface="Calibri"/>
                <a:ea typeface="Calibri"/>
                <a:cs typeface="Calibri"/>
                <a:sym typeface="Calibri"/>
              </a:rPr>
              <a:t>Different Wireless Communication technologies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WiFi: 802.11 wireless LANs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Cellular networks: 4G and 5G</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Personal Area Network: BLE, Zigbee, …</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LPWA: LoRa</a:t>
            </a:r>
            <a:endParaRPr/>
          </a:p>
          <a:p>
            <a:pPr marL="352425" marR="0" lvl="0" indent="-57784"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a:p>
            <a:pPr marL="130175" marR="0" lvl="0" indent="0" algn="l" rtl="0">
              <a:lnSpc>
                <a:spcPct val="90000"/>
              </a:lnSpc>
              <a:spcBef>
                <a:spcPts val="1000"/>
              </a:spcBef>
              <a:spcAft>
                <a:spcPts val="0"/>
              </a:spcAft>
              <a:buClr>
                <a:srgbClr val="0000A8"/>
              </a:buClr>
              <a:buSzPct val="100000"/>
              <a:buFont typeface="Noto Sans Symbols"/>
              <a:buNone/>
            </a:pPr>
            <a:r>
              <a:rPr lang="en-US" sz="3200">
                <a:solidFill>
                  <a:srgbClr val="000099"/>
                </a:solidFill>
                <a:latin typeface="Calibri"/>
                <a:ea typeface="Calibri"/>
                <a:cs typeface="Calibri"/>
                <a:sym typeface="Calibri"/>
              </a:rPr>
              <a:t>Wireless Sensor Network</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Mesh WSN</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Delay Tolerant Network </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VANET</a:t>
            </a:r>
            <a:endParaRPr/>
          </a:p>
          <a:p>
            <a:pPr marL="352425" marR="0" lvl="0" indent="-57784"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p:txBody>
      </p:sp>
      <p:sp>
        <p:nvSpPr>
          <p:cNvPr id="73" name="Google Shape;73;p5"/>
          <p:cNvSpPr txBox="1"/>
          <p:nvPr/>
        </p:nvSpPr>
        <p:spPr>
          <a:xfrm>
            <a:off x="723640" y="4375393"/>
            <a:ext cx="9790145" cy="205358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500"/>
              <a:buFont typeface="Noto Sans Symbols"/>
              <a:buNone/>
            </a:pPr>
            <a:endParaRPr sz="3500">
              <a:solidFill>
                <a:srgbClr val="000099"/>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50"/>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Multi-access Control: Pure Aloha</a:t>
            </a:r>
            <a:endParaRPr/>
          </a:p>
        </p:txBody>
      </p:sp>
      <p:sp>
        <p:nvSpPr>
          <p:cNvPr id="1540" name="Google Shape;1540;p5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Overview of LoRa</a:t>
            </a:r>
            <a:endParaRPr/>
          </a:p>
        </p:txBody>
      </p:sp>
      <p:pic>
        <p:nvPicPr>
          <p:cNvPr id="1541" name="Google Shape;1541;p50"/>
          <p:cNvPicPr preferRelativeResize="0"/>
          <p:nvPr/>
        </p:nvPicPr>
        <p:blipFill rotWithShape="1">
          <a:blip r:embed="rId3">
            <a:alphaModFix/>
          </a:blip>
          <a:srcRect/>
          <a:stretch/>
        </p:blipFill>
        <p:spPr>
          <a:xfrm>
            <a:off x="469692" y="3723256"/>
            <a:ext cx="6448861" cy="2682923"/>
          </a:xfrm>
          <a:prstGeom prst="rect">
            <a:avLst/>
          </a:prstGeom>
          <a:noFill/>
          <a:ln>
            <a:noFill/>
          </a:ln>
        </p:spPr>
      </p:pic>
      <p:pic>
        <p:nvPicPr>
          <p:cNvPr id="1542" name="Google Shape;1542;p50" descr="Deploy a Basics Station The Things Network LoRa gateway with balena"/>
          <p:cNvPicPr preferRelativeResize="0"/>
          <p:nvPr/>
        </p:nvPicPr>
        <p:blipFill rotWithShape="1">
          <a:blip r:embed="rId4">
            <a:alphaModFix/>
          </a:blip>
          <a:srcRect/>
          <a:stretch/>
        </p:blipFill>
        <p:spPr>
          <a:xfrm>
            <a:off x="6326158" y="523140"/>
            <a:ext cx="5567050" cy="2913278"/>
          </a:xfrm>
          <a:prstGeom prst="rect">
            <a:avLst/>
          </a:prstGeom>
          <a:noFill/>
          <a:ln>
            <a:noFill/>
          </a:ln>
        </p:spPr>
      </p:pic>
      <p:pic>
        <p:nvPicPr>
          <p:cNvPr id="1543" name="Google Shape;1543;p50"/>
          <p:cNvPicPr preferRelativeResize="0"/>
          <p:nvPr/>
        </p:nvPicPr>
        <p:blipFill rotWithShape="1">
          <a:blip r:embed="rId5">
            <a:alphaModFix/>
          </a:blip>
          <a:srcRect/>
          <a:stretch/>
        </p:blipFill>
        <p:spPr>
          <a:xfrm>
            <a:off x="7660940" y="3770025"/>
            <a:ext cx="3880237" cy="261312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51"/>
          <p:cNvSpPr txBox="1">
            <a:spLocks noGrp="1"/>
          </p:cNvSpPr>
          <p:nvPr>
            <p:ph type="title"/>
          </p:nvPr>
        </p:nvSpPr>
        <p:spPr>
          <a:xfrm>
            <a:off x="811391" y="4290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Outline</a:t>
            </a:r>
            <a:endParaRPr sz="4400"/>
          </a:p>
        </p:txBody>
      </p:sp>
      <p:sp>
        <p:nvSpPr>
          <p:cNvPr id="1550" name="Google Shape;1550;p51"/>
          <p:cNvSpPr txBox="1"/>
          <p:nvPr/>
        </p:nvSpPr>
        <p:spPr>
          <a:xfrm>
            <a:off x="723640" y="1433729"/>
            <a:ext cx="10286481" cy="4995246"/>
          </a:xfrm>
          <a:prstGeom prst="rect">
            <a:avLst/>
          </a:prstGeom>
          <a:noFill/>
          <a:ln>
            <a:noFill/>
          </a:ln>
        </p:spPr>
        <p:txBody>
          <a:bodyPr spcFirstLastPara="1" wrap="square" lIns="91425" tIns="45700" rIns="91425" bIns="45700" anchor="t" anchorCtr="0">
            <a:normAutofit fontScale="92500" lnSpcReduction="20000"/>
          </a:bodyPr>
          <a:lstStyle/>
          <a:p>
            <a:pPr marL="352425" marR="0" lvl="0" indent="-222250" algn="l" rtl="0">
              <a:lnSpc>
                <a:spcPct val="90000"/>
              </a:lnSpc>
              <a:spcBef>
                <a:spcPts val="0"/>
              </a:spcBef>
              <a:spcAft>
                <a:spcPts val="0"/>
              </a:spcAft>
              <a:buClr>
                <a:srgbClr val="0000A3"/>
              </a:buClr>
              <a:buSzPct val="100000"/>
              <a:buFont typeface="Noto Sans Symbols"/>
              <a:buNone/>
            </a:pPr>
            <a:r>
              <a:rPr lang="en-US" sz="3200">
                <a:solidFill>
                  <a:srgbClr val="000099"/>
                </a:solidFill>
                <a:latin typeface="Calibri"/>
                <a:ea typeface="Calibri"/>
                <a:cs typeface="Calibri"/>
                <a:sym typeface="Calibri"/>
              </a:rPr>
              <a:t>Wireless Communication characteristics </a:t>
            </a:r>
            <a:endParaRPr/>
          </a:p>
          <a:p>
            <a:pPr marL="130175" marR="0" lvl="0" indent="0"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a:p>
            <a:pPr marL="130175" marR="0" lvl="0" indent="0" algn="l" rtl="0">
              <a:lnSpc>
                <a:spcPct val="90000"/>
              </a:lnSpc>
              <a:spcBef>
                <a:spcPts val="1000"/>
              </a:spcBef>
              <a:spcAft>
                <a:spcPts val="0"/>
              </a:spcAft>
              <a:buClr>
                <a:srgbClr val="0000A8"/>
              </a:buClr>
              <a:buSzPct val="100000"/>
              <a:buFont typeface="Noto Sans Symbols"/>
              <a:buNone/>
            </a:pPr>
            <a:r>
              <a:rPr lang="en-US" sz="3200">
                <a:solidFill>
                  <a:srgbClr val="000099"/>
                </a:solidFill>
                <a:latin typeface="Calibri"/>
                <a:ea typeface="Calibri"/>
                <a:cs typeface="Calibri"/>
                <a:sym typeface="Calibri"/>
              </a:rPr>
              <a:t>Different Wireless Communication technologies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WiFi: 802.11 wireless LANs</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Cellular networks: 4G and 5G</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Personal Area Network: BLE, Zigbee, …</a:t>
            </a:r>
            <a:endParaRPr/>
          </a:p>
          <a:p>
            <a:pPr marL="352425" marR="0" lvl="0" indent="-222250" algn="l" rtl="0">
              <a:lnSpc>
                <a:spcPct val="90000"/>
              </a:lnSpc>
              <a:spcBef>
                <a:spcPts val="1000"/>
              </a:spcBef>
              <a:spcAft>
                <a:spcPts val="0"/>
              </a:spcAft>
              <a:buClr>
                <a:srgbClr val="0000A8"/>
              </a:buClr>
              <a:buSzPct val="100000"/>
              <a:buFont typeface="Noto Sans Symbols"/>
              <a:buChar char="▪"/>
            </a:pPr>
            <a:r>
              <a:rPr lang="en-US" sz="2800">
                <a:solidFill>
                  <a:schemeClr val="dk1"/>
                </a:solidFill>
                <a:latin typeface="Calibri"/>
                <a:ea typeface="Calibri"/>
                <a:cs typeface="Calibri"/>
                <a:sym typeface="Calibri"/>
              </a:rPr>
              <a:t>LPWA: LoRa</a:t>
            </a:r>
            <a:endParaRPr/>
          </a:p>
          <a:p>
            <a:pPr marL="352425" marR="0" lvl="0" indent="-57784"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a:p>
            <a:pPr marL="130175" marR="0" lvl="0" indent="0" algn="l" rtl="0">
              <a:lnSpc>
                <a:spcPct val="90000"/>
              </a:lnSpc>
              <a:spcBef>
                <a:spcPts val="1000"/>
              </a:spcBef>
              <a:spcAft>
                <a:spcPts val="0"/>
              </a:spcAft>
              <a:buClr>
                <a:srgbClr val="0000A8"/>
              </a:buClr>
              <a:buSzPct val="100000"/>
              <a:buFont typeface="Noto Sans Symbols"/>
              <a:buNone/>
            </a:pPr>
            <a:r>
              <a:rPr lang="en-US" sz="3200">
                <a:solidFill>
                  <a:srgbClr val="FF0000"/>
                </a:solidFill>
                <a:latin typeface="Calibri"/>
                <a:ea typeface="Calibri"/>
                <a:cs typeface="Calibri"/>
                <a:sym typeface="Calibri"/>
              </a:rPr>
              <a:t>Wireless Sensor Network</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Mesh WSN</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Delay Tolerant Network </a:t>
            </a:r>
            <a:endParaRPr/>
          </a:p>
          <a:p>
            <a:pPr marL="352425" marR="0" lvl="0" indent="-222250" algn="l" rtl="0">
              <a:lnSpc>
                <a:spcPct val="90000"/>
              </a:lnSpc>
              <a:spcBef>
                <a:spcPts val="1000"/>
              </a:spcBef>
              <a:spcAft>
                <a:spcPts val="0"/>
              </a:spcAft>
              <a:buClr>
                <a:srgbClr val="0000A3"/>
              </a:buClr>
              <a:buSzPct val="100000"/>
              <a:buFont typeface="Noto Sans Symbols"/>
              <a:buChar char="▪"/>
            </a:pPr>
            <a:r>
              <a:rPr lang="en-US" sz="2800">
                <a:solidFill>
                  <a:schemeClr val="dk1"/>
                </a:solidFill>
                <a:latin typeface="Calibri"/>
                <a:ea typeface="Calibri"/>
                <a:cs typeface="Calibri"/>
                <a:sym typeface="Calibri"/>
              </a:rPr>
              <a:t>VANET</a:t>
            </a:r>
            <a:endParaRPr/>
          </a:p>
          <a:p>
            <a:pPr marL="352425" marR="0" lvl="0" indent="-57784" algn="l" rtl="0">
              <a:lnSpc>
                <a:spcPct val="90000"/>
              </a:lnSpc>
              <a:spcBef>
                <a:spcPts val="1000"/>
              </a:spcBef>
              <a:spcAft>
                <a:spcPts val="0"/>
              </a:spcAft>
              <a:buClr>
                <a:srgbClr val="0000A8"/>
              </a:buClr>
              <a:buSzPct val="100000"/>
              <a:buFont typeface="Noto Sans Symbols"/>
              <a:buNone/>
            </a:pPr>
            <a:endParaRPr sz="2800">
              <a:solidFill>
                <a:schemeClr val="dk1"/>
              </a:solidFill>
              <a:latin typeface="Calibri"/>
              <a:ea typeface="Calibri"/>
              <a:cs typeface="Calibri"/>
              <a:sym typeface="Calibri"/>
            </a:endParaRPr>
          </a:p>
        </p:txBody>
      </p:sp>
      <p:sp>
        <p:nvSpPr>
          <p:cNvPr id="1551" name="Google Shape;1551;p51"/>
          <p:cNvSpPr txBox="1"/>
          <p:nvPr/>
        </p:nvSpPr>
        <p:spPr>
          <a:xfrm>
            <a:off x="723640" y="4375393"/>
            <a:ext cx="9790145" cy="205358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500"/>
              <a:buFont typeface="Noto Sans Symbols"/>
              <a:buNone/>
            </a:pPr>
            <a:endParaRPr sz="3500">
              <a:solidFill>
                <a:srgbClr val="000099"/>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50"/>
                                        </p:tgtEl>
                                        <p:attrNameLst>
                                          <p:attrName>style.visibility</p:attrName>
                                        </p:attrNameLst>
                                      </p:cBhvr>
                                      <p:to>
                                        <p:strVal val="visible"/>
                                      </p:to>
                                    </p:set>
                                    <p:animEffect transition="in" filter="fade">
                                      <p:cBhvr>
                                        <p:cTn id="7" dur="500"/>
                                        <p:tgtEl>
                                          <p:spTgt spid="15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1"/>
                                        </p:tgtEl>
                                        <p:attrNameLst>
                                          <p:attrName>style.visibility</p:attrName>
                                        </p:attrNameLst>
                                      </p:cBhvr>
                                      <p:to>
                                        <p:strVal val="visible"/>
                                      </p:to>
                                    </p:set>
                                    <p:animEffect transition="in" filter="fade">
                                      <p:cBhvr>
                                        <p:cTn id="12" dur="500"/>
                                        <p:tgtEl>
                                          <p:spTgt spid="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556"/>
        <p:cNvGrpSpPr/>
        <p:nvPr/>
      </p:nvGrpSpPr>
      <p:grpSpPr>
        <a:xfrm>
          <a:off x="0" y="0"/>
          <a:ext cx="0" cy="0"/>
          <a:chOff x="0" y="0"/>
          <a:chExt cx="0" cy="0"/>
        </a:xfrm>
      </p:grpSpPr>
      <p:pic>
        <p:nvPicPr>
          <p:cNvPr id="1557" name="Google Shape;1557;p52" descr="Sensors | Free Full-Text | A Type of Annulus-Based Energy Balanced Data  Collection Method in Wireless Rechargeable Sensor Networks | HTML"/>
          <p:cNvPicPr preferRelativeResize="0"/>
          <p:nvPr/>
        </p:nvPicPr>
        <p:blipFill rotWithShape="1">
          <a:blip r:embed="rId3">
            <a:alphaModFix/>
          </a:blip>
          <a:srcRect/>
          <a:stretch/>
        </p:blipFill>
        <p:spPr>
          <a:xfrm>
            <a:off x="7570033" y="3014954"/>
            <a:ext cx="4565031" cy="3477724"/>
          </a:xfrm>
          <a:prstGeom prst="rect">
            <a:avLst/>
          </a:prstGeom>
          <a:noFill/>
          <a:ln>
            <a:noFill/>
          </a:ln>
        </p:spPr>
      </p:pic>
      <p:sp>
        <p:nvSpPr>
          <p:cNvPr id="1558" name="Google Shape;1558;p5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Wireless Sensor Network</a:t>
            </a:r>
            <a:endParaRPr/>
          </a:p>
        </p:txBody>
      </p:sp>
      <p:sp>
        <p:nvSpPr>
          <p:cNvPr id="1559" name="Google Shape;1559;p52"/>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Features: </a:t>
            </a:r>
            <a:endParaRPr/>
          </a:p>
          <a:p>
            <a:pPr marL="695325" lvl="1" indent="-231775" algn="l" rtl="0">
              <a:lnSpc>
                <a:spcPct val="90000"/>
              </a:lnSpc>
              <a:spcBef>
                <a:spcPts val="500"/>
              </a:spcBef>
              <a:spcAft>
                <a:spcPts val="0"/>
              </a:spcAft>
              <a:buSzPts val="2400"/>
              <a:buChar char="•"/>
            </a:pPr>
            <a:r>
              <a:rPr lang="en-US"/>
              <a:t>Sensors: battery-supported, sensing and communication (data relay)</a:t>
            </a:r>
            <a:endParaRPr/>
          </a:p>
          <a:p>
            <a:pPr marL="695325" lvl="1" indent="-231775" algn="l" rtl="0">
              <a:lnSpc>
                <a:spcPct val="90000"/>
              </a:lnSpc>
              <a:spcBef>
                <a:spcPts val="500"/>
              </a:spcBef>
              <a:spcAft>
                <a:spcPts val="0"/>
              </a:spcAft>
              <a:buSzPts val="2400"/>
              <a:buChar char="•"/>
            </a:pPr>
            <a:r>
              <a:rPr lang="en-US"/>
              <a:t>No backbone infrastructure or centralized control</a:t>
            </a:r>
            <a:endParaRPr/>
          </a:p>
          <a:p>
            <a:pPr marL="695325" lvl="1" indent="-231775" algn="l" rtl="0">
              <a:lnSpc>
                <a:spcPct val="90000"/>
              </a:lnSpc>
              <a:spcBef>
                <a:spcPts val="500"/>
              </a:spcBef>
              <a:spcAft>
                <a:spcPts val="0"/>
              </a:spcAft>
              <a:buSzPts val="2400"/>
              <a:buChar char="•"/>
            </a:pPr>
            <a:r>
              <a:rPr lang="en-US"/>
              <a:t>Sensitive to Energy Consumption/Latency/reliability </a:t>
            </a:r>
            <a:endParaRPr/>
          </a:p>
          <a:p>
            <a:pPr marL="695325" lvl="1" indent="-231775" algn="l" rtl="0">
              <a:lnSpc>
                <a:spcPct val="90000"/>
              </a:lnSpc>
              <a:spcBef>
                <a:spcPts val="500"/>
              </a:spcBef>
              <a:spcAft>
                <a:spcPts val="0"/>
              </a:spcAft>
              <a:buSzPts val="2400"/>
              <a:buChar char="•"/>
            </a:pPr>
            <a:r>
              <a:rPr lang="en-US"/>
              <a:t>Multi-hop self-organized mesh network: </a:t>
            </a:r>
            <a:endParaRPr/>
          </a:p>
        </p:txBody>
      </p:sp>
      <p:pic>
        <p:nvPicPr>
          <p:cNvPr id="1560" name="Google Shape;1560;p52" descr="Chart&#10;&#10;Description automatically generated"/>
          <p:cNvPicPr preferRelativeResize="0"/>
          <p:nvPr/>
        </p:nvPicPr>
        <p:blipFill rotWithShape="1">
          <a:blip r:embed="rId4">
            <a:alphaModFix/>
          </a:blip>
          <a:srcRect/>
          <a:stretch/>
        </p:blipFill>
        <p:spPr>
          <a:xfrm>
            <a:off x="1234389" y="3964052"/>
            <a:ext cx="4182057" cy="28939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5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Example 1: Pollution detection in Lake Taihu</a:t>
            </a:r>
            <a:endParaRPr/>
          </a:p>
        </p:txBody>
      </p:sp>
      <p:sp>
        <p:nvSpPr>
          <p:cNvPr id="1567" name="Google Shape;1567;p53"/>
          <p:cNvSpPr txBox="1">
            <a:spLocks noGrp="1"/>
          </p:cNvSpPr>
          <p:nvPr>
            <p:ph type="body" idx="1"/>
          </p:nvPr>
        </p:nvSpPr>
        <p:spPr>
          <a:xfrm>
            <a:off x="409731" y="1691884"/>
            <a:ext cx="11702322"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Detecting Pollution in Lake Taihu: 3rd largest lake in China</a:t>
            </a:r>
            <a:endParaRPr/>
          </a:p>
          <a:p>
            <a:pPr marL="352425" lvl="0" indent="-222250" algn="l" rtl="0">
              <a:lnSpc>
                <a:spcPct val="90000"/>
              </a:lnSpc>
              <a:spcBef>
                <a:spcPts val="1000"/>
              </a:spcBef>
              <a:spcAft>
                <a:spcPts val="0"/>
              </a:spcAft>
              <a:buSzPts val="2800"/>
              <a:buChar char="▪"/>
            </a:pPr>
            <a:r>
              <a:rPr lang="en-US"/>
              <a:t>heavily polluted (around year 2010)</a:t>
            </a:r>
            <a:endParaRPr/>
          </a:p>
          <a:p>
            <a:pPr marL="352425" lvl="0" indent="-222250" algn="l" rtl="0">
              <a:lnSpc>
                <a:spcPct val="90000"/>
              </a:lnSpc>
              <a:spcBef>
                <a:spcPts val="1000"/>
              </a:spcBef>
              <a:spcAft>
                <a:spcPts val="0"/>
              </a:spcAft>
              <a:buSzPts val="2800"/>
              <a:buChar char="▪"/>
            </a:pPr>
            <a:r>
              <a:rPr lang="en-US"/>
              <a:t>deploy sensors to detect pollution</a:t>
            </a:r>
            <a:endParaRPr/>
          </a:p>
          <a:p>
            <a:pPr marL="352425" lvl="0" indent="-222250" algn="l" rtl="0">
              <a:lnSpc>
                <a:spcPct val="90000"/>
              </a:lnSpc>
              <a:spcBef>
                <a:spcPts val="1000"/>
              </a:spcBef>
              <a:spcAft>
                <a:spcPts val="0"/>
              </a:spcAft>
              <a:buSzPts val="2800"/>
              <a:buChar char="▪"/>
            </a:pPr>
            <a:r>
              <a:rPr lang="en-US"/>
              <a:t>Impossible to communication with cellular network (no stations in the lake)</a:t>
            </a:r>
            <a:endParaRPr/>
          </a:p>
        </p:txBody>
      </p:sp>
      <p:pic>
        <p:nvPicPr>
          <p:cNvPr id="1568" name="Google Shape;1568;p53" descr="DSC_0222"/>
          <p:cNvPicPr preferRelativeResize="0"/>
          <p:nvPr/>
        </p:nvPicPr>
        <p:blipFill rotWithShape="1">
          <a:blip r:embed="rId3">
            <a:alphaModFix/>
          </a:blip>
          <a:srcRect/>
          <a:stretch/>
        </p:blipFill>
        <p:spPr>
          <a:xfrm>
            <a:off x="8727443" y="4417479"/>
            <a:ext cx="3107292" cy="2086471"/>
          </a:xfrm>
          <a:prstGeom prst="rect">
            <a:avLst/>
          </a:prstGeom>
          <a:noFill/>
          <a:ln>
            <a:noFill/>
          </a:ln>
        </p:spPr>
      </p:pic>
      <p:pic>
        <p:nvPicPr>
          <p:cNvPr id="1569" name="Google Shape;1569;p53" descr="TM截图未命名"/>
          <p:cNvPicPr preferRelativeResize="0"/>
          <p:nvPr/>
        </p:nvPicPr>
        <p:blipFill rotWithShape="1">
          <a:blip r:embed="rId4">
            <a:alphaModFix/>
          </a:blip>
          <a:srcRect/>
          <a:stretch/>
        </p:blipFill>
        <p:spPr>
          <a:xfrm>
            <a:off x="5140132" y="3838575"/>
            <a:ext cx="2400300" cy="3019425"/>
          </a:xfrm>
          <a:prstGeom prst="rect">
            <a:avLst/>
          </a:prstGeom>
          <a:noFill/>
          <a:ln>
            <a:noFill/>
          </a:ln>
        </p:spPr>
      </p:pic>
      <p:sp>
        <p:nvSpPr>
          <p:cNvPr id="1570" name="Google Shape;1570;p53"/>
          <p:cNvSpPr/>
          <p:nvPr/>
        </p:nvSpPr>
        <p:spPr>
          <a:xfrm>
            <a:off x="6704351" y="5011009"/>
            <a:ext cx="2908092" cy="337279"/>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Network Topology</a:t>
            </a:r>
            <a:endParaRPr/>
          </a:p>
        </p:txBody>
      </p:sp>
      <p:sp>
        <p:nvSpPr>
          <p:cNvPr id="1577" name="Google Shape;1577;p54"/>
          <p:cNvSpPr txBox="1">
            <a:spLocks noGrp="1"/>
          </p:cNvSpPr>
          <p:nvPr>
            <p:ph type="body" idx="1"/>
          </p:nvPr>
        </p:nvSpPr>
        <p:spPr>
          <a:xfrm>
            <a:off x="409731" y="1691884"/>
            <a:ext cx="11702322"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Clr>
                <a:schemeClr val="dk1"/>
              </a:buClr>
              <a:buSzPts val="2400"/>
              <a:buChar char="▪"/>
            </a:pPr>
            <a:r>
              <a:rPr lang="en-US" sz="2800">
                <a:solidFill>
                  <a:schemeClr val="dk1"/>
                </a:solidFill>
                <a:latin typeface="Tahoma"/>
                <a:ea typeface="Tahoma"/>
                <a:cs typeface="Tahoma"/>
                <a:sym typeface="Tahoma"/>
              </a:rPr>
              <a:t>Tree-structure network topology</a:t>
            </a:r>
            <a:endParaRPr/>
          </a:p>
        </p:txBody>
      </p:sp>
      <p:sp>
        <p:nvSpPr>
          <p:cNvPr id="1578" name="Google Shape;1578;p54"/>
          <p:cNvSpPr/>
          <p:nvPr/>
        </p:nvSpPr>
        <p:spPr>
          <a:xfrm>
            <a:off x="2355461" y="2438401"/>
            <a:ext cx="4572000" cy="4619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TDMA-based MAC</a:t>
            </a:r>
            <a:endParaRPr sz="1800">
              <a:solidFill>
                <a:schemeClr val="dk1"/>
              </a:solidFill>
              <a:latin typeface="Calibri"/>
              <a:ea typeface="Calibri"/>
              <a:cs typeface="Calibri"/>
              <a:sym typeface="Calibri"/>
            </a:endParaRPr>
          </a:p>
        </p:txBody>
      </p:sp>
      <p:pic>
        <p:nvPicPr>
          <p:cNvPr id="1579" name="Google Shape;1579;p54" descr="TM截图未命名"/>
          <p:cNvPicPr preferRelativeResize="0"/>
          <p:nvPr/>
        </p:nvPicPr>
        <p:blipFill rotWithShape="1">
          <a:blip r:embed="rId3">
            <a:alphaModFix/>
          </a:blip>
          <a:srcRect/>
          <a:stretch/>
        </p:blipFill>
        <p:spPr>
          <a:xfrm>
            <a:off x="2355461" y="2943225"/>
            <a:ext cx="6553200" cy="3105150"/>
          </a:xfrm>
          <a:prstGeom prst="rect">
            <a:avLst/>
          </a:prstGeom>
          <a:noFill/>
          <a:ln>
            <a:noFill/>
          </a:ln>
        </p:spPr>
      </p:pic>
      <p:pic>
        <p:nvPicPr>
          <p:cNvPr id="1580" name="Google Shape;1580;p54"/>
          <p:cNvPicPr preferRelativeResize="0"/>
          <p:nvPr/>
        </p:nvPicPr>
        <p:blipFill rotWithShape="1">
          <a:blip r:embed="rId4">
            <a:alphaModFix/>
          </a:blip>
          <a:srcRect/>
          <a:stretch/>
        </p:blipFill>
        <p:spPr>
          <a:xfrm>
            <a:off x="6748074" y="1574800"/>
            <a:ext cx="3960813" cy="1981200"/>
          </a:xfrm>
          <a:prstGeom prst="rect">
            <a:avLst/>
          </a:prstGeom>
          <a:noFill/>
          <a:ln>
            <a:noFill/>
          </a:ln>
        </p:spPr>
      </p:pic>
      <p:sp>
        <p:nvSpPr>
          <p:cNvPr id="1581" name="Google Shape;1581;p54"/>
          <p:cNvSpPr/>
          <p:nvPr/>
        </p:nvSpPr>
        <p:spPr>
          <a:xfrm>
            <a:off x="3782967" y="5888553"/>
            <a:ext cx="6481763" cy="8318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Father node accepts the request and assigns time slots for the children nodes</a:t>
            </a: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586"/>
        <p:cNvGrpSpPr/>
        <p:nvPr/>
      </p:nvGrpSpPr>
      <p:grpSpPr>
        <a:xfrm>
          <a:off x="0" y="0"/>
          <a:ext cx="0" cy="0"/>
          <a:chOff x="0" y="0"/>
          <a:chExt cx="0" cy="0"/>
        </a:xfrm>
      </p:grpSpPr>
      <p:sp>
        <p:nvSpPr>
          <p:cNvPr id="1587" name="Google Shape;1587;p5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Resistant to failure</a:t>
            </a:r>
            <a:endParaRPr/>
          </a:p>
        </p:txBody>
      </p:sp>
      <p:sp>
        <p:nvSpPr>
          <p:cNvPr id="1588" name="Google Shape;1588;p55"/>
          <p:cNvSpPr txBox="1">
            <a:spLocks noGrp="1"/>
          </p:cNvSpPr>
          <p:nvPr>
            <p:ph type="body" idx="1"/>
          </p:nvPr>
        </p:nvSpPr>
        <p:spPr>
          <a:xfrm>
            <a:off x="718279" y="1551640"/>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Link breakage</a:t>
            </a:r>
            <a:endParaRPr/>
          </a:p>
        </p:txBody>
      </p:sp>
      <p:pic>
        <p:nvPicPr>
          <p:cNvPr id="1589" name="Google Shape;1589;p55"/>
          <p:cNvPicPr preferRelativeResize="0"/>
          <p:nvPr/>
        </p:nvPicPr>
        <p:blipFill rotWithShape="1">
          <a:blip r:embed="rId3">
            <a:alphaModFix/>
          </a:blip>
          <a:srcRect/>
          <a:stretch/>
        </p:blipFill>
        <p:spPr>
          <a:xfrm>
            <a:off x="1524001" y="2276476"/>
            <a:ext cx="4581525" cy="3819525"/>
          </a:xfrm>
          <a:prstGeom prst="rect">
            <a:avLst/>
          </a:prstGeom>
          <a:noFill/>
          <a:ln>
            <a:noFill/>
          </a:ln>
        </p:spPr>
      </p:pic>
      <p:sp>
        <p:nvSpPr>
          <p:cNvPr id="1590" name="Google Shape;1590;p55"/>
          <p:cNvSpPr/>
          <p:nvPr/>
        </p:nvSpPr>
        <p:spPr>
          <a:xfrm>
            <a:off x="4800600" y="1916113"/>
            <a:ext cx="2535238" cy="46196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ahoma"/>
                <a:ea typeface="Tahoma"/>
                <a:cs typeface="Tahoma"/>
                <a:sym typeface="Tahoma"/>
              </a:rPr>
              <a:t>Reconfiguration </a:t>
            </a:r>
            <a:endParaRPr sz="2400">
              <a:solidFill>
                <a:schemeClr val="dk1"/>
              </a:solidFill>
              <a:latin typeface="Tahoma"/>
              <a:ea typeface="Tahoma"/>
              <a:cs typeface="Tahoma"/>
              <a:sym typeface="Tahoma"/>
            </a:endParaRPr>
          </a:p>
        </p:txBody>
      </p:sp>
      <p:pic>
        <p:nvPicPr>
          <p:cNvPr id="1591" name="Google Shape;1591;p55"/>
          <p:cNvPicPr preferRelativeResize="0"/>
          <p:nvPr/>
        </p:nvPicPr>
        <p:blipFill rotWithShape="1">
          <a:blip r:embed="rId4">
            <a:alphaModFix/>
          </a:blip>
          <a:srcRect/>
          <a:stretch/>
        </p:blipFill>
        <p:spPr>
          <a:xfrm>
            <a:off x="6672263" y="2420939"/>
            <a:ext cx="3529012" cy="334803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596"/>
        <p:cNvGrpSpPr/>
        <p:nvPr/>
      </p:nvGrpSpPr>
      <p:grpSpPr>
        <a:xfrm>
          <a:off x="0" y="0"/>
          <a:ext cx="0" cy="0"/>
          <a:chOff x="0" y="0"/>
          <a:chExt cx="0" cy="0"/>
        </a:xfrm>
      </p:grpSpPr>
      <p:sp>
        <p:nvSpPr>
          <p:cNvPr id="1597" name="Google Shape;1597;p5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Example 2: Zebranet</a:t>
            </a:r>
            <a:endParaRPr/>
          </a:p>
        </p:txBody>
      </p:sp>
      <p:sp>
        <p:nvSpPr>
          <p:cNvPr id="1598" name="Google Shape;1598;p56"/>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Purpose: track zebras on the field</a:t>
            </a:r>
            <a:endParaRPr/>
          </a:p>
          <a:p>
            <a:pPr marL="352425" lvl="0" indent="-222250" algn="l" rtl="0">
              <a:lnSpc>
                <a:spcPct val="90000"/>
              </a:lnSpc>
              <a:spcBef>
                <a:spcPts val="1000"/>
              </a:spcBef>
              <a:spcAft>
                <a:spcPts val="0"/>
              </a:spcAft>
              <a:buSzPts val="2800"/>
              <a:buChar char="▪"/>
            </a:pPr>
            <a:r>
              <a:rPr lang="en-US"/>
              <a:t>Solution: GPS + Wireless Communication </a:t>
            </a:r>
            <a:endParaRPr/>
          </a:p>
        </p:txBody>
      </p:sp>
      <p:pic>
        <p:nvPicPr>
          <p:cNvPr id="1599" name="Google Shape;1599;p56" descr="Big Discoveries Still Happen – Zebras Make Africa's Longest-Known  Terrestrial Wildlife Migration | Blog Posts | WWF"/>
          <p:cNvPicPr preferRelativeResize="0"/>
          <p:nvPr/>
        </p:nvPicPr>
        <p:blipFill rotWithShape="1">
          <a:blip r:embed="rId3">
            <a:alphaModFix/>
          </a:blip>
          <a:srcRect/>
          <a:stretch/>
        </p:blipFill>
        <p:spPr>
          <a:xfrm>
            <a:off x="838200" y="2857421"/>
            <a:ext cx="3882968" cy="2913529"/>
          </a:xfrm>
          <a:prstGeom prst="rect">
            <a:avLst/>
          </a:prstGeom>
          <a:noFill/>
          <a:ln>
            <a:noFill/>
          </a:ln>
        </p:spPr>
      </p:pic>
      <p:pic>
        <p:nvPicPr>
          <p:cNvPr id="1600" name="Google Shape;1600;p56" descr="Diagram&#10;&#10;Description automatically generated"/>
          <p:cNvPicPr preferRelativeResize="0"/>
          <p:nvPr/>
        </p:nvPicPr>
        <p:blipFill rotWithShape="1">
          <a:blip r:embed="rId4">
            <a:alphaModFix/>
          </a:blip>
          <a:srcRect/>
          <a:stretch/>
        </p:blipFill>
        <p:spPr>
          <a:xfrm>
            <a:off x="5828674" y="2705213"/>
            <a:ext cx="5956092" cy="3217944"/>
          </a:xfrm>
          <a:prstGeom prst="rect">
            <a:avLst/>
          </a:prstGeom>
          <a:noFill/>
          <a:ln>
            <a:noFill/>
          </a:ln>
        </p:spPr>
      </p:pic>
      <p:sp>
        <p:nvSpPr>
          <p:cNvPr id="1601" name="Google Shape;1601;p56"/>
          <p:cNvSpPr txBox="1"/>
          <p:nvPr/>
        </p:nvSpPr>
        <p:spPr>
          <a:xfrm>
            <a:off x="838200" y="6123537"/>
            <a:ext cx="7029246" cy="565283"/>
          </a:xfrm>
          <a:prstGeom prst="rect">
            <a:avLst/>
          </a:prstGeom>
          <a:noFill/>
          <a:ln>
            <a:noFill/>
          </a:ln>
        </p:spPr>
        <p:txBody>
          <a:bodyPr spcFirstLastPara="1" wrap="square" lIns="91425" tIns="45700" rIns="91425" bIns="45700" anchor="t" anchorCtr="0">
            <a:spAutoFit/>
          </a:bodyPr>
          <a:lstStyle/>
          <a:p>
            <a:pPr marL="342900" marR="0" lvl="0" indent="-342900" algn="l" rtl="0">
              <a:lnSpc>
                <a:spcPct val="85000"/>
              </a:lnSpc>
              <a:spcBef>
                <a:spcPts val="0"/>
              </a:spcBef>
              <a:spcAft>
                <a:spcPts val="0"/>
              </a:spcAft>
              <a:buClr>
                <a:schemeClr val="hlink"/>
              </a:buClr>
              <a:buSzPts val="2400"/>
              <a:buFont typeface="Calibri"/>
              <a:buChar char="▪"/>
            </a:pPr>
            <a:r>
              <a:rPr lang="en-US" sz="1800" u="sng">
                <a:solidFill>
                  <a:schemeClr val="hlink"/>
                </a:solidFill>
                <a:latin typeface="Calibri"/>
                <a:ea typeface="Calibri"/>
                <a:cs typeface="Calibri"/>
                <a:sym typeface="Calibri"/>
                <a:hlinkClick r:id="rId5"/>
              </a:rPr>
              <a:t>ASPLOS'20 - ASPLOS Most Influential Paper Award </a:t>
            </a:r>
            <a:r>
              <a:rPr lang="en-US" sz="1800" u="sng">
                <a:solidFill>
                  <a:schemeClr val="accent6"/>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https://www.youtube.com/watch?v=5c0IhQ07Hfo</a:t>
            </a:r>
            <a:endParaRPr sz="1800">
              <a:solidFill>
                <a:schemeClr val="accent6"/>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5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Delay Tolerant Network</a:t>
            </a:r>
            <a:endParaRPr/>
          </a:p>
        </p:txBody>
      </p:sp>
      <p:sp>
        <p:nvSpPr>
          <p:cNvPr id="1608" name="Google Shape;1608;p57"/>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Store, Carry, and Forward</a:t>
            </a:r>
            <a:endParaRPr/>
          </a:p>
          <a:p>
            <a:pPr marL="695325" lvl="1" indent="-231775" algn="l" rtl="0">
              <a:lnSpc>
                <a:spcPct val="90000"/>
              </a:lnSpc>
              <a:spcBef>
                <a:spcPts val="500"/>
              </a:spcBef>
              <a:spcAft>
                <a:spcPts val="0"/>
              </a:spcAft>
              <a:buSzPts val="2400"/>
              <a:buChar char="•"/>
            </a:pPr>
            <a:r>
              <a:rPr lang="en-US"/>
              <a:t>Usages: disaster response </a:t>
            </a:r>
            <a:endParaRPr/>
          </a:p>
        </p:txBody>
      </p:sp>
      <p:pic>
        <p:nvPicPr>
          <p:cNvPr id="1609" name="Google Shape;1609;p57" descr="Applied Sciences | Free Full-Text | An Improved Opportunistic Routing  Protocol Based on Context Information of Mobile Nodes | HTML"/>
          <p:cNvPicPr preferRelativeResize="0"/>
          <p:nvPr/>
        </p:nvPicPr>
        <p:blipFill rotWithShape="1">
          <a:blip r:embed="rId3">
            <a:alphaModFix/>
          </a:blip>
          <a:srcRect/>
          <a:stretch/>
        </p:blipFill>
        <p:spPr>
          <a:xfrm>
            <a:off x="5366477" y="2630774"/>
            <a:ext cx="6509841" cy="3914052"/>
          </a:xfrm>
          <a:prstGeom prst="rect">
            <a:avLst/>
          </a:prstGeom>
          <a:noFill/>
          <a:ln>
            <a:noFill/>
          </a:ln>
        </p:spPr>
      </p:pic>
      <p:pic>
        <p:nvPicPr>
          <p:cNvPr id="1610" name="Google Shape;1610;p57" descr="Graphical user interface, website&#10;&#10;Description automatically generated"/>
          <p:cNvPicPr preferRelativeResize="0"/>
          <p:nvPr/>
        </p:nvPicPr>
        <p:blipFill rotWithShape="1">
          <a:blip r:embed="rId4">
            <a:alphaModFix/>
          </a:blip>
          <a:srcRect/>
          <a:stretch/>
        </p:blipFill>
        <p:spPr>
          <a:xfrm>
            <a:off x="838200" y="2810656"/>
            <a:ext cx="4439293" cy="37417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5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Basic Research Challenges: </a:t>
            </a:r>
            <a:endParaRPr/>
          </a:p>
        </p:txBody>
      </p:sp>
      <p:sp>
        <p:nvSpPr>
          <p:cNvPr id="1617" name="Google Shape;1617;p58"/>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Routing (Flooding) with Intermittent Connectivity</a:t>
            </a:r>
            <a:endParaRPr/>
          </a:p>
        </p:txBody>
      </p:sp>
      <p:pic>
        <p:nvPicPr>
          <p:cNvPr id="1618" name="Google Shape;1618;p58"/>
          <p:cNvPicPr preferRelativeResize="0"/>
          <p:nvPr/>
        </p:nvPicPr>
        <p:blipFill rotWithShape="1">
          <a:blip r:embed="rId3">
            <a:alphaModFix/>
          </a:blip>
          <a:srcRect/>
          <a:stretch/>
        </p:blipFill>
        <p:spPr>
          <a:xfrm>
            <a:off x="3441681" y="2279214"/>
            <a:ext cx="7912119" cy="429397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p5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VANET: Vehicular Ad-hoc Networks</a:t>
            </a:r>
            <a:endParaRPr/>
          </a:p>
        </p:txBody>
      </p:sp>
      <p:sp>
        <p:nvSpPr>
          <p:cNvPr id="1625" name="Google Shape;1625;p59"/>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130175" lvl="0" indent="0" algn="l" rtl="0">
              <a:lnSpc>
                <a:spcPct val="90000"/>
              </a:lnSpc>
              <a:spcBef>
                <a:spcPts val="0"/>
              </a:spcBef>
              <a:spcAft>
                <a:spcPts val="0"/>
              </a:spcAft>
              <a:buSzPts val="2800"/>
              <a:buNone/>
            </a:pPr>
            <a:r>
              <a:rPr lang="en-US"/>
              <a:t>Self-driving vehicles, communicate with: </a:t>
            </a:r>
            <a:endParaRPr/>
          </a:p>
          <a:p>
            <a:pPr marL="352425" lvl="0" indent="-222250" algn="l" rtl="0">
              <a:lnSpc>
                <a:spcPct val="90000"/>
              </a:lnSpc>
              <a:spcBef>
                <a:spcPts val="1000"/>
              </a:spcBef>
              <a:spcAft>
                <a:spcPts val="0"/>
              </a:spcAft>
              <a:buSzPts val="2800"/>
              <a:buChar char="▪"/>
            </a:pPr>
            <a:r>
              <a:rPr lang="en-US"/>
              <a:t>Each other </a:t>
            </a:r>
            <a:endParaRPr/>
          </a:p>
          <a:p>
            <a:pPr marL="352425" lvl="0" indent="-222250" algn="l" rtl="0">
              <a:lnSpc>
                <a:spcPct val="90000"/>
              </a:lnSpc>
              <a:spcBef>
                <a:spcPts val="1000"/>
              </a:spcBef>
              <a:spcAft>
                <a:spcPts val="0"/>
              </a:spcAft>
              <a:buSzPts val="2800"/>
              <a:buChar char="▪"/>
            </a:pPr>
            <a:r>
              <a:rPr lang="en-US"/>
              <a:t>Pedestrian </a:t>
            </a:r>
            <a:endParaRPr/>
          </a:p>
          <a:p>
            <a:pPr marL="352425" lvl="0" indent="-222250" algn="l" rtl="0">
              <a:lnSpc>
                <a:spcPct val="90000"/>
              </a:lnSpc>
              <a:spcBef>
                <a:spcPts val="1000"/>
              </a:spcBef>
              <a:spcAft>
                <a:spcPts val="0"/>
              </a:spcAft>
              <a:buSzPts val="2800"/>
              <a:buChar char="▪"/>
            </a:pPr>
            <a:r>
              <a:rPr lang="en-US"/>
              <a:t>Intelligent transport service</a:t>
            </a:r>
            <a:endParaRPr/>
          </a:p>
          <a:p>
            <a:pPr marL="352425" lvl="0" indent="-222250" algn="l" rtl="0">
              <a:lnSpc>
                <a:spcPct val="90000"/>
              </a:lnSpc>
              <a:spcBef>
                <a:spcPts val="1000"/>
              </a:spcBef>
              <a:spcAft>
                <a:spcPts val="0"/>
              </a:spcAft>
              <a:buSzPts val="2800"/>
              <a:buChar char="▪"/>
            </a:pPr>
            <a:r>
              <a:rPr lang="en-US"/>
              <a:t>…</a:t>
            </a:r>
            <a:endParaRPr/>
          </a:p>
        </p:txBody>
      </p:sp>
      <p:sp>
        <p:nvSpPr>
          <p:cNvPr id="1626" name="Google Shape;1626;p59"/>
          <p:cNvSpPr txBox="1"/>
          <p:nvPr/>
        </p:nvSpPr>
        <p:spPr>
          <a:xfrm>
            <a:off x="1002468" y="5641225"/>
            <a:ext cx="6097248" cy="642227"/>
          </a:xfrm>
          <a:prstGeom prst="rect">
            <a:avLst/>
          </a:prstGeom>
          <a:noFill/>
          <a:ln>
            <a:noFill/>
          </a:ln>
        </p:spPr>
        <p:txBody>
          <a:bodyPr spcFirstLastPara="1" wrap="square" lIns="91425" tIns="45700" rIns="91425" bIns="45700" anchor="t" anchorCtr="0">
            <a:spAutoFit/>
          </a:bodyPr>
          <a:lstStyle/>
          <a:p>
            <a:pPr marL="342900" marR="0" lvl="0" indent="-342900" algn="l" rtl="0">
              <a:lnSpc>
                <a:spcPct val="85000"/>
              </a:lnSpc>
              <a:spcBef>
                <a:spcPts val="0"/>
              </a:spcBef>
              <a:spcAft>
                <a:spcPts val="0"/>
              </a:spcAft>
              <a:buClr>
                <a:schemeClr val="dk1"/>
              </a:buClr>
              <a:buSzPts val="2800"/>
              <a:buFont typeface="Calibri"/>
              <a:buChar char="▪"/>
            </a:pPr>
            <a:r>
              <a:rPr lang="en-US" sz="1800">
                <a:solidFill>
                  <a:schemeClr val="dk1"/>
                </a:solidFill>
                <a:latin typeface="Calibri"/>
                <a:ea typeface="Calibri"/>
                <a:cs typeface="Calibri"/>
                <a:sym typeface="Calibri"/>
              </a:rPr>
              <a:t>Know about UMDearborn’s role in VANET: </a:t>
            </a:r>
            <a:endParaRPr/>
          </a:p>
          <a:p>
            <a:pPr marL="0" marR="0" lvl="0" indent="0" algn="l" rtl="0">
              <a:lnSpc>
                <a:spcPct val="85000"/>
              </a:lnSpc>
              <a:spcBef>
                <a:spcPts val="560"/>
              </a:spcBef>
              <a:spcAft>
                <a:spcPts val="0"/>
              </a:spcAft>
              <a:buClr>
                <a:schemeClr val="accent6"/>
              </a:buClr>
              <a:buSzPts val="2800"/>
              <a:buFont typeface="Calibri"/>
              <a:buNone/>
            </a:pPr>
            <a:r>
              <a:rPr lang="en-US" sz="1800">
                <a:solidFill>
                  <a:schemeClr val="accent6"/>
                </a:solidFill>
                <a:latin typeface="Calibri"/>
                <a:ea typeface="Calibri"/>
                <a:cs typeface="Calibri"/>
                <a:sym typeface="Calibri"/>
              </a:rPr>
              <a:t>https://www.youtube.com/watch?v=h9YcwqPn01A</a:t>
            </a:r>
            <a:endParaRPr sz="1800">
              <a:solidFill>
                <a:schemeClr val="dk1"/>
              </a:solidFill>
              <a:latin typeface="Calibri"/>
              <a:ea typeface="Calibri"/>
              <a:cs typeface="Calibri"/>
              <a:sym typeface="Calibri"/>
            </a:endParaRPr>
          </a:p>
        </p:txBody>
      </p:sp>
      <p:pic>
        <p:nvPicPr>
          <p:cNvPr id="1627" name="Google Shape;1627;p59" descr="V2V: What are vehicle-to-vehicle communications and how do they work? -  ExtremeTech"/>
          <p:cNvPicPr preferRelativeResize="0"/>
          <p:nvPr/>
        </p:nvPicPr>
        <p:blipFill rotWithShape="1">
          <a:blip r:embed="rId3">
            <a:alphaModFix/>
          </a:blip>
          <a:srcRect/>
          <a:stretch/>
        </p:blipFill>
        <p:spPr>
          <a:xfrm>
            <a:off x="5931241" y="2438732"/>
            <a:ext cx="5789818" cy="320249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6"/>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Elements of a wireless network</a:t>
            </a:r>
            <a:endParaRPr/>
          </a:p>
        </p:txBody>
      </p:sp>
      <p:sp>
        <p:nvSpPr>
          <p:cNvPr id="80" name="Google Shape;80;p6"/>
          <p:cNvSpPr/>
          <p:nvPr/>
        </p:nvSpPr>
        <p:spPr>
          <a:xfrm>
            <a:off x="4816475" y="4378325"/>
            <a:ext cx="2152650" cy="2093913"/>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1" name="Google Shape;81;p6"/>
          <p:cNvSpPr/>
          <p:nvPr/>
        </p:nvSpPr>
        <p:spPr>
          <a:xfrm>
            <a:off x="650875" y="1290638"/>
            <a:ext cx="2252663" cy="2286000"/>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82" name="Google Shape;82;p6"/>
          <p:cNvCxnSpPr/>
          <p:nvPr/>
        </p:nvCxnSpPr>
        <p:spPr>
          <a:xfrm>
            <a:off x="1798638" y="2447925"/>
            <a:ext cx="1277937" cy="655638"/>
          </a:xfrm>
          <a:prstGeom prst="straightConnector1">
            <a:avLst/>
          </a:prstGeom>
          <a:noFill/>
          <a:ln w="9525" cap="flat" cmpd="sng">
            <a:solidFill>
              <a:srgbClr val="000000"/>
            </a:solidFill>
            <a:prstDash val="solid"/>
            <a:round/>
            <a:headEnd type="none" w="med" len="med"/>
            <a:tailEnd type="none" w="med" len="med"/>
          </a:ln>
        </p:spPr>
      </p:cxnSp>
      <p:sp>
        <p:nvSpPr>
          <p:cNvPr id="83" name="Google Shape;83;p6"/>
          <p:cNvSpPr/>
          <p:nvPr/>
        </p:nvSpPr>
        <p:spPr>
          <a:xfrm>
            <a:off x="1524000" y="4033838"/>
            <a:ext cx="1038225" cy="100488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84" name="Google Shape;84;p6"/>
          <p:cNvSpPr/>
          <p:nvPr/>
        </p:nvSpPr>
        <p:spPr>
          <a:xfrm>
            <a:off x="3108325" y="4440238"/>
            <a:ext cx="2278063" cy="2052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85" name="Google Shape;85;p6"/>
          <p:cNvCxnSpPr/>
          <p:nvPr/>
        </p:nvCxnSpPr>
        <p:spPr>
          <a:xfrm>
            <a:off x="5360988" y="5424488"/>
            <a:ext cx="304800" cy="0"/>
          </a:xfrm>
          <a:prstGeom prst="straightConnector1">
            <a:avLst/>
          </a:prstGeom>
          <a:noFill/>
          <a:ln w="9525" cap="flat" cmpd="sng">
            <a:solidFill>
              <a:srgbClr val="000000"/>
            </a:solidFill>
            <a:prstDash val="solid"/>
            <a:round/>
            <a:headEnd type="none" w="med" len="med"/>
            <a:tailEnd type="triangle" w="med" len="med"/>
          </a:ln>
        </p:spPr>
      </p:cxnSp>
      <p:cxnSp>
        <p:nvCxnSpPr>
          <p:cNvPr id="86" name="Google Shape;86;p6"/>
          <p:cNvCxnSpPr/>
          <p:nvPr/>
        </p:nvCxnSpPr>
        <p:spPr>
          <a:xfrm rot="10800000">
            <a:off x="4873625" y="53276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87" name="Google Shape;87;p6"/>
          <p:cNvCxnSpPr/>
          <p:nvPr/>
        </p:nvCxnSpPr>
        <p:spPr>
          <a:xfrm rot="10800000">
            <a:off x="4887913" y="54038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88" name="Google Shape;88;p6"/>
          <p:cNvCxnSpPr/>
          <p:nvPr/>
        </p:nvCxnSpPr>
        <p:spPr>
          <a:xfrm rot="10800000">
            <a:off x="4830763" y="5470525"/>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89" name="Google Shape;89;p6"/>
          <p:cNvCxnSpPr/>
          <p:nvPr/>
        </p:nvCxnSpPr>
        <p:spPr>
          <a:xfrm rot="10800000" flipH="1">
            <a:off x="4308475" y="4144963"/>
            <a:ext cx="50800" cy="1117600"/>
          </a:xfrm>
          <a:prstGeom prst="straightConnector1">
            <a:avLst/>
          </a:prstGeom>
          <a:noFill/>
          <a:ln w="9525" cap="flat" cmpd="sng">
            <a:solidFill>
              <a:srgbClr val="000000"/>
            </a:solidFill>
            <a:prstDash val="solid"/>
            <a:round/>
            <a:headEnd type="none" w="med" len="med"/>
            <a:tailEnd type="none" w="med" len="med"/>
          </a:ln>
        </p:spPr>
      </p:cxnSp>
      <p:grpSp>
        <p:nvGrpSpPr>
          <p:cNvPr id="90" name="Google Shape;90;p6"/>
          <p:cNvGrpSpPr/>
          <p:nvPr/>
        </p:nvGrpSpPr>
        <p:grpSpPr>
          <a:xfrm>
            <a:off x="6442075" y="4867275"/>
            <a:ext cx="331788" cy="368300"/>
            <a:chOff x="313" y="1497"/>
            <a:chExt cx="1152" cy="1014"/>
          </a:xfrm>
        </p:grpSpPr>
        <p:pic>
          <p:nvPicPr>
            <p:cNvPr id="91" name="Google Shape;91;p6"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92" name="Google Shape;92;p6"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93" name="Google Shape;93;p6"/>
          <p:cNvGrpSpPr/>
          <p:nvPr/>
        </p:nvGrpSpPr>
        <p:grpSpPr>
          <a:xfrm>
            <a:off x="2071688" y="4195763"/>
            <a:ext cx="396875" cy="388937"/>
            <a:chOff x="2967" y="478"/>
            <a:chExt cx="788" cy="625"/>
          </a:xfrm>
        </p:grpSpPr>
        <p:pic>
          <p:nvPicPr>
            <p:cNvPr id="94" name="Google Shape;94;p6"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95" name="Google Shape;95;p6" descr="antenna_radiation_stylized"/>
            <p:cNvPicPr preferRelativeResize="0"/>
            <p:nvPr/>
          </p:nvPicPr>
          <p:blipFill rotWithShape="1">
            <a:blip r:embed="rId6">
              <a:alphaModFix/>
            </a:blip>
            <a:srcRect/>
            <a:stretch/>
          </p:blipFill>
          <p:spPr>
            <a:xfrm>
              <a:off x="2967" y="478"/>
              <a:ext cx="788" cy="188"/>
            </a:xfrm>
            <a:prstGeom prst="rect">
              <a:avLst/>
            </a:prstGeom>
            <a:noFill/>
            <a:ln>
              <a:noFill/>
            </a:ln>
          </p:spPr>
        </p:pic>
      </p:grpSp>
      <p:grpSp>
        <p:nvGrpSpPr>
          <p:cNvPr id="96" name="Google Shape;96;p6"/>
          <p:cNvGrpSpPr/>
          <p:nvPr/>
        </p:nvGrpSpPr>
        <p:grpSpPr>
          <a:xfrm>
            <a:off x="5668963" y="4957763"/>
            <a:ext cx="458787" cy="620712"/>
            <a:chOff x="5955030" y="3031808"/>
            <a:chExt cx="914400" cy="1398587"/>
          </a:xfrm>
        </p:grpSpPr>
        <p:grpSp>
          <p:nvGrpSpPr>
            <p:cNvPr id="97" name="Google Shape;97;p6"/>
            <p:cNvGrpSpPr/>
            <p:nvPr/>
          </p:nvGrpSpPr>
          <p:grpSpPr>
            <a:xfrm>
              <a:off x="6097905" y="3403283"/>
              <a:ext cx="596900" cy="1027112"/>
              <a:chOff x="3130" y="3288"/>
              <a:chExt cx="410" cy="742"/>
            </a:xfrm>
          </p:grpSpPr>
          <p:cxnSp>
            <p:nvCxnSpPr>
              <p:cNvPr id="98" name="Google Shape;98;p6"/>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99" name="Google Shape;99;p6"/>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100" name="Google Shape;100;p6"/>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101" name="Google Shape;101;p6"/>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102" name="Google Shape;102;p6"/>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103" name="Google Shape;103;p6"/>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104" name="Google Shape;104;p6"/>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105" name="Google Shape;105;p6"/>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106" name="Google Shape;106;p6"/>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107" name="Google Shape;107;p6"/>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108" name="Google Shape;108;p6"/>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109" name="Google Shape;109;p6"/>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110" name="Google Shape;110;p6"/>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111" name="Google Shape;111;p6"/>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112" name="Google Shape;112;p6"/>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113" name="Google Shape;113;p6"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114" name="Google Shape;114;p6"/>
          <p:cNvGrpSpPr/>
          <p:nvPr/>
        </p:nvGrpSpPr>
        <p:grpSpPr>
          <a:xfrm>
            <a:off x="3403600" y="5354638"/>
            <a:ext cx="527050" cy="392112"/>
            <a:chOff x="2751" y="1851"/>
            <a:chExt cx="462" cy="478"/>
          </a:xfrm>
        </p:grpSpPr>
        <p:pic>
          <p:nvPicPr>
            <p:cNvPr id="115" name="Google Shape;115;p6"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116" name="Google Shape;116;p6"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117" name="Google Shape;117;p6"/>
          <p:cNvGrpSpPr/>
          <p:nvPr/>
        </p:nvGrpSpPr>
        <p:grpSpPr>
          <a:xfrm>
            <a:off x="4094163" y="4987925"/>
            <a:ext cx="458787" cy="620713"/>
            <a:chOff x="5955030" y="3031808"/>
            <a:chExt cx="914400" cy="1398587"/>
          </a:xfrm>
        </p:grpSpPr>
        <p:grpSp>
          <p:nvGrpSpPr>
            <p:cNvPr id="118" name="Google Shape;118;p6"/>
            <p:cNvGrpSpPr/>
            <p:nvPr/>
          </p:nvGrpSpPr>
          <p:grpSpPr>
            <a:xfrm>
              <a:off x="6097905" y="3403283"/>
              <a:ext cx="596900" cy="1027112"/>
              <a:chOff x="3130" y="3288"/>
              <a:chExt cx="410" cy="742"/>
            </a:xfrm>
          </p:grpSpPr>
          <p:cxnSp>
            <p:nvCxnSpPr>
              <p:cNvPr id="119" name="Google Shape;119;p6"/>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120" name="Google Shape;120;p6"/>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121" name="Google Shape;121;p6"/>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122" name="Google Shape;122;p6"/>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123" name="Google Shape;123;p6"/>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124" name="Google Shape;124;p6"/>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125" name="Google Shape;125;p6"/>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126" name="Google Shape;126;p6"/>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127" name="Google Shape;127;p6"/>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128" name="Google Shape;128;p6"/>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129" name="Google Shape;129;p6"/>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130" name="Google Shape;130;p6"/>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131" name="Google Shape;131;p6"/>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132" name="Google Shape;132;p6"/>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133" name="Google Shape;133;p6"/>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134" name="Google Shape;134;p6"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135" name="Google Shape;135;p6"/>
          <p:cNvGrpSpPr/>
          <p:nvPr/>
        </p:nvGrpSpPr>
        <p:grpSpPr>
          <a:xfrm>
            <a:off x="5781675" y="5791200"/>
            <a:ext cx="361950" cy="338138"/>
            <a:chOff x="313" y="1497"/>
            <a:chExt cx="1152" cy="1014"/>
          </a:xfrm>
        </p:grpSpPr>
        <p:pic>
          <p:nvPicPr>
            <p:cNvPr id="136" name="Google Shape;136;p6" descr="laptop_stylized_small"/>
            <p:cNvPicPr preferRelativeResize="0"/>
            <p:nvPr/>
          </p:nvPicPr>
          <p:blipFill rotWithShape="1">
            <a:blip r:embed="rId10">
              <a:alphaModFix/>
            </a:blip>
            <a:srcRect/>
            <a:stretch/>
          </p:blipFill>
          <p:spPr>
            <a:xfrm>
              <a:off x="313" y="1727"/>
              <a:ext cx="1152" cy="784"/>
            </a:xfrm>
            <a:prstGeom prst="rect">
              <a:avLst/>
            </a:prstGeom>
            <a:noFill/>
            <a:ln>
              <a:noFill/>
            </a:ln>
          </p:spPr>
        </p:pic>
        <p:pic>
          <p:nvPicPr>
            <p:cNvPr id="137" name="Google Shape;137;p6" descr="antenna_stylized"/>
            <p:cNvPicPr preferRelativeResize="0"/>
            <p:nvPr/>
          </p:nvPicPr>
          <p:blipFill rotWithShape="1">
            <a:blip r:embed="rId11">
              <a:alphaModFix/>
            </a:blip>
            <a:srcRect/>
            <a:stretch/>
          </p:blipFill>
          <p:spPr>
            <a:xfrm>
              <a:off x="334" y="1497"/>
              <a:ext cx="1113" cy="650"/>
            </a:xfrm>
            <a:prstGeom prst="rect">
              <a:avLst/>
            </a:prstGeom>
            <a:noFill/>
            <a:ln>
              <a:noFill/>
            </a:ln>
          </p:spPr>
        </p:pic>
      </p:grpSp>
      <p:grpSp>
        <p:nvGrpSpPr>
          <p:cNvPr id="138" name="Google Shape;138;p6"/>
          <p:cNvGrpSpPr/>
          <p:nvPr/>
        </p:nvGrpSpPr>
        <p:grpSpPr>
          <a:xfrm>
            <a:off x="4551363" y="5811838"/>
            <a:ext cx="376237" cy="347662"/>
            <a:chOff x="313" y="1497"/>
            <a:chExt cx="1152" cy="1014"/>
          </a:xfrm>
        </p:grpSpPr>
        <p:pic>
          <p:nvPicPr>
            <p:cNvPr id="139" name="Google Shape;139;p6"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140" name="Google Shape;140;p6"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141" name="Google Shape;141;p6"/>
          <p:cNvGrpSpPr/>
          <p:nvPr/>
        </p:nvGrpSpPr>
        <p:grpSpPr>
          <a:xfrm>
            <a:off x="3830638" y="5832475"/>
            <a:ext cx="382587" cy="436563"/>
            <a:chOff x="313" y="1497"/>
            <a:chExt cx="1152" cy="1014"/>
          </a:xfrm>
        </p:grpSpPr>
        <p:pic>
          <p:nvPicPr>
            <p:cNvPr id="142" name="Google Shape;142;p6" descr="laptop_stylized_small"/>
            <p:cNvPicPr preferRelativeResize="0"/>
            <p:nvPr/>
          </p:nvPicPr>
          <p:blipFill rotWithShape="1">
            <a:blip r:embed="rId14">
              <a:alphaModFix/>
            </a:blip>
            <a:srcRect/>
            <a:stretch/>
          </p:blipFill>
          <p:spPr>
            <a:xfrm>
              <a:off x="313" y="1727"/>
              <a:ext cx="1152" cy="784"/>
            </a:xfrm>
            <a:prstGeom prst="rect">
              <a:avLst/>
            </a:prstGeom>
            <a:noFill/>
            <a:ln>
              <a:noFill/>
            </a:ln>
          </p:spPr>
        </p:pic>
        <p:pic>
          <p:nvPicPr>
            <p:cNvPr id="143" name="Google Shape;143;p6" descr="antenna_stylized"/>
            <p:cNvPicPr preferRelativeResize="0"/>
            <p:nvPr/>
          </p:nvPicPr>
          <p:blipFill rotWithShape="1">
            <a:blip r:embed="rId15">
              <a:alphaModFix/>
            </a:blip>
            <a:srcRect/>
            <a:stretch/>
          </p:blipFill>
          <p:spPr>
            <a:xfrm>
              <a:off x="334" y="1497"/>
              <a:ext cx="1113" cy="650"/>
            </a:xfrm>
            <a:prstGeom prst="rect">
              <a:avLst/>
            </a:prstGeom>
            <a:noFill/>
            <a:ln>
              <a:noFill/>
            </a:ln>
          </p:spPr>
        </p:pic>
      </p:grpSp>
      <p:grpSp>
        <p:nvGrpSpPr>
          <p:cNvPr id="144" name="Google Shape;144;p6"/>
          <p:cNvGrpSpPr/>
          <p:nvPr/>
        </p:nvGrpSpPr>
        <p:grpSpPr>
          <a:xfrm>
            <a:off x="3729038" y="4673600"/>
            <a:ext cx="485775" cy="403225"/>
            <a:chOff x="2751" y="1851"/>
            <a:chExt cx="462" cy="478"/>
          </a:xfrm>
        </p:grpSpPr>
        <p:pic>
          <p:nvPicPr>
            <p:cNvPr id="145" name="Google Shape;145;p6" descr="iphone_stylized_small"/>
            <p:cNvPicPr preferRelativeResize="0"/>
            <p:nvPr/>
          </p:nvPicPr>
          <p:blipFill rotWithShape="1">
            <a:blip r:embed="rId16">
              <a:alphaModFix/>
            </a:blip>
            <a:srcRect/>
            <a:stretch/>
          </p:blipFill>
          <p:spPr>
            <a:xfrm>
              <a:off x="2928" y="1922"/>
              <a:ext cx="152" cy="407"/>
            </a:xfrm>
            <a:prstGeom prst="rect">
              <a:avLst/>
            </a:prstGeom>
            <a:noFill/>
            <a:ln>
              <a:noFill/>
            </a:ln>
          </p:spPr>
        </p:pic>
        <p:pic>
          <p:nvPicPr>
            <p:cNvPr id="146" name="Google Shape;146;p6" descr="antenna_radiation_stylized"/>
            <p:cNvPicPr preferRelativeResize="0"/>
            <p:nvPr/>
          </p:nvPicPr>
          <p:blipFill rotWithShape="1">
            <a:blip r:embed="rId17">
              <a:alphaModFix/>
            </a:blip>
            <a:srcRect/>
            <a:stretch/>
          </p:blipFill>
          <p:spPr>
            <a:xfrm>
              <a:off x="2751" y="1851"/>
              <a:ext cx="462" cy="110"/>
            </a:xfrm>
            <a:prstGeom prst="rect">
              <a:avLst/>
            </a:prstGeom>
            <a:noFill/>
            <a:ln>
              <a:noFill/>
            </a:ln>
          </p:spPr>
        </p:pic>
      </p:grpSp>
      <p:grpSp>
        <p:nvGrpSpPr>
          <p:cNvPr id="147" name="Google Shape;147;p6"/>
          <p:cNvGrpSpPr/>
          <p:nvPr/>
        </p:nvGrpSpPr>
        <p:grpSpPr>
          <a:xfrm>
            <a:off x="6289675" y="5334000"/>
            <a:ext cx="525463" cy="392113"/>
            <a:chOff x="2751" y="1851"/>
            <a:chExt cx="462" cy="478"/>
          </a:xfrm>
        </p:grpSpPr>
        <p:pic>
          <p:nvPicPr>
            <p:cNvPr id="148" name="Google Shape;148;p6"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149" name="Google Shape;149;p6"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150" name="Google Shape;150;p6"/>
          <p:cNvGrpSpPr/>
          <p:nvPr/>
        </p:nvGrpSpPr>
        <p:grpSpPr>
          <a:xfrm>
            <a:off x="4987925" y="5191125"/>
            <a:ext cx="376238" cy="349250"/>
            <a:chOff x="313" y="1497"/>
            <a:chExt cx="1152" cy="1014"/>
          </a:xfrm>
        </p:grpSpPr>
        <p:pic>
          <p:nvPicPr>
            <p:cNvPr id="151" name="Google Shape;151;p6"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152" name="Google Shape;152;p6"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153" name="Google Shape;153;p6"/>
          <p:cNvGrpSpPr/>
          <p:nvPr/>
        </p:nvGrpSpPr>
        <p:grpSpPr>
          <a:xfrm>
            <a:off x="1909763" y="4643438"/>
            <a:ext cx="282575" cy="344487"/>
            <a:chOff x="313" y="1497"/>
            <a:chExt cx="1152" cy="1014"/>
          </a:xfrm>
        </p:grpSpPr>
        <p:pic>
          <p:nvPicPr>
            <p:cNvPr id="154" name="Google Shape;154;p6"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155" name="Google Shape;155;p6"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156" name="Google Shape;156;p6"/>
          <p:cNvGrpSpPr/>
          <p:nvPr/>
        </p:nvGrpSpPr>
        <p:grpSpPr>
          <a:xfrm>
            <a:off x="1616075" y="4308475"/>
            <a:ext cx="444500" cy="381000"/>
            <a:chOff x="2751" y="1851"/>
            <a:chExt cx="462" cy="478"/>
          </a:xfrm>
        </p:grpSpPr>
        <p:pic>
          <p:nvPicPr>
            <p:cNvPr id="157" name="Google Shape;157;p6"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158" name="Google Shape;158;p6"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159" name="Google Shape;159;p6"/>
          <p:cNvGrpSpPr/>
          <p:nvPr/>
        </p:nvGrpSpPr>
        <p:grpSpPr>
          <a:xfrm>
            <a:off x="1574800" y="1971675"/>
            <a:ext cx="458788" cy="619125"/>
            <a:chOff x="5955030" y="3031808"/>
            <a:chExt cx="914400" cy="1398587"/>
          </a:xfrm>
        </p:grpSpPr>
        <p:grpSp>
          <p:nvGrpSpPr>
            <p:cNvPr id="160" name="Google Shape;160;p6"/>
            <p:cNvGrpSpPr/>
            <p:nvPr/>
          </p:nvGrpSpPr>
          <p:grpSpPr>
            <a:xfrm>
              <a:off x="6097905" y="3403283"/>
              <a:ext cx="596900" cy="1027112"/>
              <a:chOff x="3130" y="3288"/>
              <a:chExt cx="410" cy="742"/>
            </a:xfrm>
          </p:grpSpPr>
          <p:cxnSp>
            <p:nvCxnSpPr>
              <p:cNvPr id="161" name="Google Shape;161;p6"/>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162" name="Google Shape;162;p6"/>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163" name="Google Shape;163;p6"/>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164" name="Google Shape;164;p6"/>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165" name="Google Shape;165;p6"/>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166" name="Google Shape;166;p6"/>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167" name="Google Shape;167;p6"/>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168" name="Google Shape;168;p6"/>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169" name="Google Shape;169;p6"/>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170" name="Google Shape;170;p6"/>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171" name="Google Shape;171;p6"/>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172" name="Google Shape;172;p6"/>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173" name="Google Shape;173;p6"/>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174" name="Google Shape;174;p6"/>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175" name="Google Shape;175;p6"/>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176" name="Google Shape;176;p6"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177" name="Google Shape;177;p6"/>
          <p:cNvGrpSpPr/>
          <p:nvPr/>
        </p:nvGrpSpPr>
        <p:grpSpPr>
          <a:xfrm>
            <a:off x="2112963" y="2103438"/>
            <a:ext cx="465137" cy="481012"/>
            <a:chOff x="313" y="1497"/>
            <a:chExt cx="1152" cy="1014"/>
          </a:xfrm>
        </p:grpSpPr>
        <p:pic>
          <p:nvPicPr>
            <p:cNvPr id="178" name="Google Shape;178;p6" descr="laptop_stylized_small"/>
            <p:cNvPicPr preferRelativeResize="0"/>
            <p:nvPr/>
          </p:nvPicPr>
          <p:blipFill rotWithShape="1">
            <a:blip r:embed="rId22">
              <a:alphaModFix/>
            </a:blip>
            <a:srcRect/>
            <a:stretch/>
          </p:blipFill>
          <p:spPr>
            <a:xfrm>
              <a:off x="313" y="1727"/>
              <a:ext cx="1152" cy="784"/>
            </a:xfrm>
            <a:prstGeom prst="rect">
              <a:avLst/>
            </a:prstGeom>
            <a:noFill/>
            <a:ln>
              <a:noFill/>
            </a:ln>
          </p:spPr>
        </p:pic>
        <p:pic>
          <p:nvPicPr>
            <p:cNvPr id="179" name="Google Shape;179;p6" descr="antenna_stylized"/>
            <p:cNvPicPr preferRelativeResize="0"/>
            <p:nvPr/>
          </p:nvPicPr>
          <p:blipFill rotWithShape="1">
            <a:blip r:embed="rId23">
              <a:alphaModFix/>
            </a:blip>
            <a:srcRect/>
            <a:stretch/>
          </p:blipFill>
          <p:spPr>
            <a:xfrm>
              <a:off x="334" y="1497"/>
              <a:ext cx="1113" cy="650"/>
            </a:xfrm>
            <a:prstGeom prst="rect">
              <a:avLst/>
            </a:prstGeom>
            <a:noFill/>
            <a:ln>
              <a:noFill/>
            </a:ln>
          </p:spPr>
        </p:pic>
      </p:grpSp>
      <p:grpSp>
        <p:nvGrpSpPr>
          <p:cNvPr id="180" name="Google Shape;180;p6"/>
          <p:cNvGrpSpPr/>
          <p:nvPr/>
        </p:nvGrpSpPr>
        <p:grpSpPr>
          <a:xfrm>
            <a:off x="2005013" y="2901950"/>
            <a:ext cx="333375" cy="368300"/>
            <a:chOff x="313" y="1497"/>
            <a:chExt cx="1152" cy="1014"/>
          </a:xfrm>
        </p:grpSpPr>
        <p:pic>
          <p:nvPicPr>
            <p:cNvPr id="181" name="Google Shape;181;p6"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82" name="Google Shape;182;p6"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183" name="Google Shape;183;p6"/>
          <p:cNvGrpSpPr/>
          <p:nvPr/>
        </p:nvGrpSpPr>
        <p:grpSpPr>
          <a:xfrm>
            <a:off x="1482725" y="2987675"/>
            <a:ext cx="282575" cy="344488"/>
            <a:chOff x="313" y="1497"/>
            <a:chExt cx="1152" cy="1014"/>
          </a:xfrm>
        </p:grpSpPr>
        <p:pic>
          <p:nvPicPr>
            <p:cNvPr id="184" name="Google Shape;184;p6"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185" name="Google Shape;185;p6"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186" name="Google Shape;186;p6"/>
          <p:cNvGrpSpPr/>
          <p:nvPr/>
        </p:nvGrpSpPr>
        <p:grpSpPr>
          <a:xfrm>
            <a:off x="1189038" y="2651125"/>
            <a:ext cx="444500" cy="382588"/>
            <a:chOff x="2751" y="1851"/>
            <a:chExt cx="462" cy="478"/>
          </a:xfrm>
        </p:grpSpPr>
        <p:pic>
          <p:nvPicPr>
            <p:cNvPr id="187" name="Google Shape;187;p6"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188" name="Google Shape;188;p6"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189" name="Google Shape;189;p6"/>
          <p:cNvGrpSpPr/>
          <p:nvPr/>
        </p:nvGrpSpPr>
        <p:grpSpPr>
          <a:xfrm>
            <a:off x="1565275" y="1401763"/>
            <a:ext cx="446088" cy="385762"/>
            <a:chOff x="313" y="1497"/>
            <a:chExt cx="1152" cy="1014"/>
          </a:xfrm>
        </p:grpSpPr>
        <p:pic>
          <p:nvPicPr>
            <p:cNvPr id="190" name="Google Shape;190;p6" descr="laptop_stylized_small"/>
            <p:cNvPicPr preferRelativeResize="0"/>
            <p:nvPr/>
          </p:nvPicPr>
          <p:blipFill rotWithShape="1">
            <a:blip r:embed="rId24">
              <a:alphaModFix/>
            </a:blip>
            <a:srcRect/>
            <a:stretch/>
          </p:blipFill>
          <p:spPr>
            <a:xfrm>
              <a:off x="313" y="1727"/>
              <a:ext cx="1152" cy="784"/>
            </a:xfrm>
            <a:prstGeom prst="rect">
              <a:avLst/>
            </a:prstGeom>
            <a:noFill/>
            <a:ln>
              <a:noFill/>
            </a:ln>
          </p:spPr>
        </p:pic>
        <p:pic>
          <p:nvPicPr>
            <p:cNvPr id="191" name="Google Shape;191;p6" descr="antenna_stylized"/>
            <p:cNvPicPr preferRelativeResize="0"/>
            <p:nvPr/>
          </p:nvPicPr>
          <p:blipFill rotWithShape="1">
            <a:blip r:embed="rId25">
              <a:alphaModFix/>
            </a:blip>
            <a:srcRect/>
            <a:stretch/>
          </p:blipFill>
          <p:spPr>
            <a:xfrm>
              <a:off x="334" y="1497"/>
              <a:ext cx="1113" cy="650"/>
            </a:xfrm>
            <a:prstGeom prst="rect">
              <a:avLst/>
            </a:prstGeom>
            <a:noFill/>
            <a:ln>
              <a:noFill/>
            </a:ln>
          </p:spPr>
        </p:pic>
      </p:grpSp>
      <p:grpSp>
        <p:nvGrpSpPr>
          <p:cNvPr id="192" name="Google Shape;192;p6"/>
          <p:cNvGrpSpPr/>
          <p:nvPr/>
        </p:nvGrpSpPr>
        <p:grpSpPr>
          <a:xfrm>
            <a:off x="762000" y="2530475"/>
            <a:ext cx="446088" cy="381000"/>
            <a:chOff x="2751" y="1851"/>
            <a:chExt cx="462" cy="478"/>
          </a:xfrm>
        </p:grpSpPr>
        <p:pic>
          <p:nvPicPr>
            <p:cNvPr id="193" name="Google Shape;193;p6"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194" name="Google Shape;194;p6"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cxnSp>
        <p:nvCxnSpPr>
          <p:cNvPr id="195" name="Google Shape;195;p6"/>
          <p:cNvCxnSpPr/>
          <p:nvPr/>
        </p:nvCxnSpPr>
        <p:spPr>
          <a:xfrm rot="10800000">
            <a:off x="4867275" y="4105275"/>
            <a:ext cx="949325" cy="1293813"/>
          </a:xfrm>
          <a:prstGeom prst="straightConnector1">
            <a:avLst/>
          </a:prstGeom>
          <a:noFill/>
          <a:ln w="9525" cap="flat" cmpd="sng">
            <a:solidFill>
              <a:srgbClr val="000000"/>
            </a:solidFill>
            <a:prstDash val="solid"/>
            <a:round/>
            <a:headEnd type="none" w="med" len="med"/>
            <a:tailEnd type="none" w="med" len="med"/>
          </a:ln>
        </p:spPr>
      </p:cxnSp>
      <p:cxnSp>
        <p:nvCxnSpPr>
          <p:cNvPr id="196" name="Google Shape;196;p6"/>
          <p:cNvCxnSpPr/>
          <p:nvPr/>
        </p:nvCxnSpPr>
        <p:spPr>
          <a:xfrm rot="10800000" flipH="1">
            <a:off x="2197100" y="3636963"/>
            <a:ext cx="1257300" cy="809625"/>
          </a:xfrm>
          <a:prstGeom prst="straightConnector1">
            <a:avLst/>
          </a:prstGeom>
          <a:noFill/>
          <a:ln w="9525" cap="flat" cmpd="sng">
            <a:solidFill>
              <a:srgbClr val="000000"/>
            </a:solidFill>
            <a:prstDash val="solid"/>
            <a:round/>
            <a:headEnd type="none" w="med" len="med"/>
            <a:tailEnd type="none" w="med" len="med"/>
          </a:ln>
        </p:spPr>
      </p:cxnSp>
      <p:grpSp>
        <p:nvGrpSpPr>
          <p:cNvPr id="197" name="Google Shape;197;p6"/>
          <p:cNvGrpSpPr/>
          <p:nvPr/>
        </p:nvGrpSpPr>
        <p:grpSpPr>
          <a:xfrm>
            <a:off x="3038475" y="2557463"/>
            <a:ext cx="2362200" cy="1762125"/>
            <a:chOff x="3839" y="1737"/>
            <a:chExt cx="1488" cy="1110"/>
          </a:xfrm>
        </p:grpSpPr>
        <p:sp>
          <p:nvSpPr>
            <p:cNvPr id="198" name="Google Shape;198;p6"/>
            <p:cNvSpPr/>
            <p:nvPr/>
          </p:nvSpPr>
          <p:spPr>
            <a:xfrm>
              <a:off x="3839" y="1737"/>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199" name="Google Shape;199;p6"/>
            <p:cNvSpPr txBox="1"/>
            <p:nvPr/>
          </p:nvSpPr>
          <p:spPr>
            <a:xfrm>
              <a:off x="4086" y="2030"/>
              <a:ext cx="1086" cy="4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wired network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infrastructure</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6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VANET: Vehicular Ad-hoc Networks</a:t>
            </a:r>
            <a:endParaRPr/>
          </a:p>
        </p:txBody>
      </p:sp>
      <p:sp>
        <p:nvSpPr>
          <p:cNvPr id="1634" name="Google Shape;1634;p60"/>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130175" lvl="0" indent="0" algn="l" rtl="0">
              <a:lnSpc>
                <a:spcPct val="90000"/>
              </a:lnSpc>
              <a:spcBef>
                <a:spcPts val="0"/>
              </a:spcBef>
              <a:spcAft>
                <a:spcPts val="0"/>
              </a:spcAft>
              <a:buSzPts val="2800"/>
              <a:buNone/>
            </a:pPr>
            <a:r>
              <a:rPr lang="en-US"/>
              <a:t>For…</a:t>
            </a:r>
            <a:endParaRPr/>
          </a:p>
        </p:txBody>
      </p:sp>
      <p:pic>
        <p:nvPicPr>
          <p:cNvPr id="1635" name="Google Shape;1635;p60" descr="Graphical user interface, application&#10;&#10;Description automatically generated with medium confidence"/>
          <p:cNvPicPr preferRelativeResize="0"/>
          <p:nvPr/>
        </p:nvPicPr>
        <p:blipFill rotWithShape="1">
          <a:blip r:embed="rId3">
            <a:alphaModFix/>
          </a:blip>
          <a:srcRect/>
          <a:stretch/>
        </p:blipFill>
        <p:spPr>
          <a:xfrm>
            <a:off x="2548328" y="2539525"/>
            <a:ext cx="8622749" cy="332700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6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VANET: Vehicular Ad-hoc Networks</a:t>
            </a:r>
            <a:endParaRPr/>
          </a:p>
        </p:txBody>
      </p:sp>
      <p:sp>
        <p:nvSpPr>
          <p:cNvPr id="1642" name="Google Shape;1642;p61"/>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400"/>
              <a:buChar char="▪"/>
            </a:pPr>
            <a:r>
              <a:rPr lang="en-US" sz="2400"/>
              <a:t>Dynamic topology with nodes moving at a fast speed</a:t>
            </a:r>
            <a:endParaRPr/>
          </a:p>
          <a:p>
            <a:pPr marL="352425" lvl="0" indent="-222250" algn="l" rtl="0">
              <a:lnSpc>
                <a:spcPct val="90000"/>
              </a:lnSpc>
              <a:spcBef>
                <a:spcPts val="1000"/>
              </a:spcBef>
              <a:spcAft>
                <a:spcPts val="0"/>
              </a:spcAft>
              <a:buSzPts val="2400"/>
              <a:buChar char="▪"/>
            </a:pPr>
            <a:r>
              <a:rPr lang="en-US" sz="2400"/>
              <a:t>More processing power, storage, and energy than handhelds</a:t>
            </a:r>
            <a:endParaRPr/>
          </a:p>
          <a:p>
            <a:pPr marL="352425" lvl="0" indent="-222250" algn="l" rtl="0">
              <a:lnSpc>
                <a:spcPct val="90000"/>
              </a:lnSpc>
              <a:spcBef>
                <a:spcPts val="1000"/>
              </a:spcBef>
              <a:spcAft>
                <a:spcPts val="0"/>
              </a:spcAft>
              <a:buSzPts val="2400"/>
              <a:buChar char="▪"/>
            </a:pPr>
            <a:r>
              <a:rPr lang="en-US" sz="2400"/>
              <a:t>Location based information: Accidents ahead</a:t>
            </a:r>
            <a:endParaRPr/>
          </a:p>
          <a:p>
            <a:pPr marL="352425" lvl="0" indent="-222250" algn="l" rtl="0">
              <a:lnSpc>
                <a:spcPct val="90000"/>
              </a:lnSpc>
              <a:spcBef>
                <a:spcPts val="1000"/>
              </a:spcBef>
              <a:spcAft>
                <a:spcPts val="0"/>
              </a:spcAft>
              <a:buSzPts val="2400"/>
              <a:buChar char="▪"/>
            </a:pPr>
            <a:r>
              <a:rPr lang="en-US" sz="2400"/>
              <a:t>Delay constraints</a:t>
            </a:r>
            <a:endParaRPr/>
          </a:p>
          <a:p>
            <a:pPr marL="352425" lvl="0" indent="-222250" algn="l" rtl="0">
              <a:lnSpc>
                <a:spcPct val="90000"/>
              </a:lnSpc>
              <a:spcBef>
                <a:spcPts val="1000"/>
              </a:spcBef>
              <a:spcAft>
                <a:spcPts val="0"/>
              </a:spcAft>
              <a:buSzPts val="2400"/>
              <a:buChar char="▪"/>
            </a:pPr>
            <a:r>
              <a:rPr lang="en-US" sz="2400"/>
              <a:t>Varying environments: City streets with tall buildings vs. open high-way roads</a:t>
            </a:r>
            <a:endParaRPr/>
          </a:p>
          <a:p>
            <a:pPr marL="352425" lvl="0" indent="-222250" algn="l" rtl="0">
              <a:lnSpc>
                <a:spcPct val="90000"/>
              </a:lnSpc>
              <a:spcBef>
                <a:spcPts val="1000"/>
              </a:spcBef>
              <a:spcAft>
                <a:spcPts val="0"/>
              </a:spcAft>
              <a:buSzPts val="2400"/>
              <a:buChar char="▪"/>
            </a:pPr>
            <a:r>
              <a:rPr lang="en-US" sz="2400"/>
              <a:t>Sensors: GPS, Speed, Proximity, engine sensor, etc</a:t>
            </a:r>
            <a:endParaRPr sz="2400"/>
          </a:p>
          <a:p>
            <a:pPr marL="352425" lvl="0" indent="-44450" algn="l" rtl="0">
              <a:lnSpc>
                <a:spcPct val="90000"/>
              </a:lnSpc>
              <a:spcBef>
                <a:spcPts val="1000"/>
              </a:spcBef>
              <a:spcAft>
                <a:spcPts val="0"/>
              </a:spcAft>
              <a:buSzPts val="28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46"/>
        <p:cNvGrpSpPr/>
        <p:nvPr/>
      </p:nvGrpSpPr>
      <p:grpSpPr>
        <a:xfrm>
          <a:off x="0" y="0"/>
          <a:ext cx="0" cy="0"/>
          <a:chOff x="0" y="0"/>
          <a:chExt cx="0" cy="0"/>
        </a:xfrm>
      </p:grpSpPr>
      <p:sp>
        <p:nvSpPr>
          <p:cNvPr id="1647" name="Google Shape;1647;p62"/>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lnSpcReduction="10000"/>
          </a:bodyPr>
          <a:lstStyle/>
          <a:p>
            <a:pPr marL="352425" lvl="0" indent="-222250" algn="l" rtl="0">
              <a:lnSpc>
                <a:spcPct val="90000"/>
              </a:lnSpc>
              <a:spcBef>
                <a:spcPts val="0"/>
              </a:spcBef>
              <a:spcAft>
                <a:spcPts val="0"/>
              </a:spcAft>
              <a:buSzPts val="2800"/>
              <a:buChar char="▪"/>
            </a:pPr>
            <a:r>
              <a:rPr lang="en-US"/>
              <a:t>Vehicle to Infrastructure (V2I) </a:t>
            </a:r>
            <a:endParaRPr/>
          </a:p>
          <a:p>
            <a:pPr marL="352425" lvl="0" indent="-222250" algn="l" rtl="0">
              <a:lnSpc>
                <a:spcPct val="90000"/>
              </a:lnSpc>
              <a:spcBef>
                <a:spcPts val="1000"/>
              </a:spcBef>
              <a:spcAft>
                <a:spcPts val="0"/>
              </a:spcAft>
              <a:buSzPts val="2800"/>
              <a:buChar char="▪"/>
            </a:pPr>
            <a:r>
              <a:rPr lang="en-US"/>
              <a:t>Vehicle to Vehicle (V2V) </a:t>
            </a:r>
            <a:endParaRPr/>
          </a:p>
          <a:p>
            <a:pPr marL="352425" lvl="0" indent="-222250" algn="l" rtl="0">
              <a:lnSpc>
                <a:spcPct val="90000"/>
              </a:lnSpc>
              <a:spcBef>
                <a:spcPts val="1000"/>
              </a:spcBef>
              <a:spcAft>
                <a:spcPts val="0"/>
              </a:spcAft>
              <a:buSzPts val="2800"/>
              <a:buChar char="▪"/>
            </a:pPr>
            <a:r>
              <a:rPr lang="en-US"/>
              <a:t>Road-Side Unit (RSU) </a:t>
            </a:r>
            <a:endParaRPr/>
          </a:p>
          <a:p>
            <a:pPr marL="352425" lvl="0" indent="-222250" algn="l" rtl="0">
              <a:lnSpc>
                <a:spcPct val="90000"/>
              </a:lnSpc>
              <a:spcBef>
                <a:spcPts val="1000"/>
              </a:spcBef>
              <a:spcAft>
                <a:spcPts val="0"/>
              </a:spcAft>
              <a:buSzPts val="2800"/>
              <a:buChar char="▪"/>
            </a:pPr>
            <a:r>
              <a:rPr lang="en-US"/>
              <a:t>On-Board Unit (OBU)</a:t>
            </a:r>
            <a:endParaRPr/>
          </a:p>
          <a:p>
            <a:pPr marL="352425" lvl="0" indent="-44450" algn="l" rtl="0">
              <a:lnSpc>
                <a:spcPct val="90000"/>
              </a:lnSpc>
              <a:spcBef>
                <a:spcPts val="1000"/>
              </a:spcBef>
              <a:spcAft>
                <a:spcPts val="0"/>
              </a:spcAft>
              <a:buSzPts val="2800"/>
              <a:buNone/>
            </a:pPr>
            <a:endParaRPr/>
          </a:p>
          <a:p>
            <a:pPr marL="352425" lvl="0" indent="-222250" algn="l" rtl="0">
              <a:lnSpc>
                <a:spcPct val="90000"/>
              </a:lnSpc>
              <a:spcBef>
                <a:spcPts val="1000"/>
              </a:spcBef>
              <a:spcAft>
                <a:spcPts val="0"/>
              </a:spcAft>
              <a:buSzPts val="2800"/>
              <a:buChar char="▪"/>
            </a:pPr>
            <a:r>
              <a:rPr lang="en-US"/>
              <a:t>In general, </a:t>
            </a:r>
            <a:r>
              <a:rPr lang="en-US">
                <a:solidFill>
                  <a:srgbClr val="FF0000"/>
                </a:solidFill>
              </a:rPr>
              <a:t>V2X</a:t>
            </a:r>
            <a:endParaRPr/>
          </a:p>
          <a:p>
            <a:pPr marL="352425" lvl="0" indent="-222250" algn="l" rtl="0">
              <a:lnSpc>
                <a:spcPct val="90000"/>
              </a:lnSpc>
              <a:spcBef>
                <a:spcPts val="1000"/>
              </a:spcBef>
              <a:spcAft>
                <a:spcPts val="0"/>
              </a:spcAft>
              <a:buSzPts val="2800"/>
              <a:buChar char="▪"/>
            </a:pPr>
            <a:r>
              <a:rPr lang="en-US"/>
              <a:t>WAVE: Wireless access for vehicular environments</a:t>
            </a:r>
            <a:endParaRPr/>
          </a:p>
          <a:p>
            <a:pPr marL="695325" lvl="1" indent="-231775" algn="l" rtl="0">
              <a:lnSpc>
                <a:spcPct val="90000"/>
              </a:lnSpc>
              <a:spcBef>
                <a:spcPts val="500"/>
              </a:spcBef>
              <a:spcAft>
                <a:spcPts val="0"/>
              </a:spcAft>
              <a:buSzPts val="2400"/>
              <a:buChar char="•"/>
            </a:pPr>
            <a:r>
              <a:rPr lang="en-US"/>
              <a:t>IEEE 802.11p</a:t>
            </a:r>
            <a:endParaRPr/>
          </a:p>
          <a:p>
            <a:pPr marL="695325" lvl="1" indent="-231775" algn="l" rtl="0">
              <a:lnSpc>
                <a:spcPct val="90000"/>
              </a:lnSpc>
              <a:spcBef>
                <a:spcPts val="500"/>
              </a:spcBef>
              <a:spcAft>
                <a:spcPts val="0"/>
              </a:spcAft>
              <a:buSzPts val="2400"/>
              <a:buChar char="•"/>
            </a:pPr>
            <a:r>
              <a:rPr lang="en-US"/>
              <a:t>IEEE 1609.1-4</a:t>
            </a:r>
            <a:endParaRPr/>
          </a:p>
          <a:p>
            <a:pPr marL="695325" lvl="1" indent="-231775" algn="l" rtl="0">
              <a:lnSpc>
                <a:spcPct val="90000"/>
              </a:lnSpc>
              <a:spcBef>
                <a:spcPts val="500"/>
              </a:spcBef>
              <a:spcAft>
                <a:spcPts val="0"/>
              </a:spcAft>
              <a:buSzPts val="2400"/>
              <a:buChar char="•"/>
            </a:pPr>
            <a:r>
              <a:rPr lang="en-US"/>
              <a:t>SAE 2735</a:t>
            </a:r>
            <a:endParaRPr/>
          </a:p>
          <a:p>
            <a:pPr marL="695325" lvl="1" indent="-79375" algn="l" rtl="0">
              <a:lnSpc>
                <a:spcPct val="90000"/>
              </a:lnSpc>
              <a:spcBef>
                <a:spcPts val="500"/>
              </a:spcBef>
              <a:spcAft>
                <a:spcPts val="0"/>
              </a:spcAft>
              <a:buSzPts val="2400"/>
              <a:buNone/>
            </a:pPr>
            <a:endParaRPr>
              <a:solidFill>
                <a:srgbClr val="FF0000"/>
              </a:solidFill>
            </a:endParaRPr>
          </a:p>
        </p:txBody>
      </p:sp>
      <p:sp>
        <p:nvSpPr>
          <p:cNvPr id="1648" name="Google Shape;1648;p6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VANET: senders and receivers</a:t>
            </a:r>
            <a:endParaRPr/>
          </a:p>
        </p:txBody>
      </p:sp>
      <p:pic>
        <p:nvPicPr>
          <p:cNvPr id="1649" name="Google Shape;1649;p62" descr="Advanced Wireless and Sensor Networking Research Lab @ SIUC"/>
          <p:cNvPicPr preferRelativeResize="0"/>
          <p:nvPr/>
        </p:nvPicPr>
        <p:blipFill rotWithShape="1">
          <a:blip r:embed="rId3">
            <a:alphaModFix/>
          </a:blip>
          <a:srcRect/>
          <a:stretch/>
        </p:blipFill>
        <p:spPr>
          <a:xfrm>
            <a:off x="6670623" y="1858779"/>
            <a:ext cx="4431082" cy="18389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53"/>
        <p:cNvGrpSpPr/>
        <p:nvPr/>
      </p:nvGrpSpPr>
      <p:grpSpPr>
        <a:xfrm>
          <a:off x="0" y="0"/>
          <a:ext cx="0" cy="0"/>
          <a:chOff x="0" y="0"/>
          <a:chExt cx="0" cy="0"/>
        </a:xfrm>
      </p:grpSpPr>
      <p:sp>
        <p:nvSpPr>
          <p:cNvPr id="1654" name="Google Shape;1654;p63"/>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130175" lvl="0" indent="0" algn="l" rtl="0">
              <a:lnSpc>
                <a:spcPct val="90000"/>
              </a:lnSpc>
              <a:spcBef>
                <a:spcPts val="0"/>
              </a:spcBef>
              <a:spcAft>
                <a:spcPts val="0"/>
              </a:spcAft>
              <a:buSzPts val="1800"/>
              <a:buNone/>
            </a:pPr>
            <a:r>
              <a:rPr lang="en-US" sz="1800">
                <a:solidFill>
                  <a:srgbClr val="000000"/>
                </a:solidFill>
                <a:latin typeface="Arial"/>
                <a:ea typeface="Arial"/>
                <a:cs typeface="Arial"/>
                <a:sym typeface="Arial"/>
              </a:rPr>
              <a:t>Design objectives</a:t>
            </a:r>
            <a:endParaRPr sz="1800" b="0" i="0">
              <a:solidFill>
                <a:srgbClr val="000000"/>
              </a:solidFill>
              <a:latin typeface="Arial"/>
              <a:ea typeface="Arial"/>
              <a:cs typeface="Arial"/>
              <a:sym typeface="Arial"/>
            </a:endParaRPr>
          </a:p>
          <a:p>
            <a:pPr marL="352425" lvl="0" indent="-222250" algn="l" rtl="0">
              <a:lnSpc>
                <a:spcPct val="90000"/>
              </a:lnSpc>
              <a:spcBef>
                <a:spcPts val="1000"/>
              </a:spcBef>
              <a:spcAft>
                <a:spcPts val="0"/>
              </a:spcAft>
              <a:buSzPts val="1800"/>
              <a:buChar char="▪"/>
            </a:pPr>
            <a:r>
              <a:rPr lang="en-US" sz="1800">
                <a:solidFill>
                  <a:srgbClr val="000000"/>
                </a:solidFill>
                <a:latin typeface="Arial"/>
                <a:ea typeface="Arial"/>
                <a:cs typeface="Arial"/>
                <a:sym typeface="Arial"/>
              </a:rPr>
              <a:t>t</a:t>
            </a:r>
            <a:r>
              <a:rPr lang="en-US" sz="1800" b="0" i="0">
                <a:solidFill>
                  <a:srgbClr val="000000"/>
                </a:solidFill>
                <a:latin typeface="Arial"/>
                <a:ea typeface="Arial"/>
                <a:cs typeface="Arial"/>
                <a:sym typeface="Arial"/>
              </a:rPr>
              <a:t>he longer ranges of operation (up to ~1000 meters)</a:t>
            </a:r>
            <a:endParaRPr/>
          </a:p>
          <a:p>
            <a:pPr marL="352425" lvl="0" indent="-222250" algn="l" rtl="0">
              <a:lnSpc>
                <a:spcPct val="90000"/>
              </a:lnSpc>
              <a:spcBef>
                <a:spcPts val="1000"/>
              </a:spcBef>
              <a:spcAft>
                <a:spcPts val="0"/>
              </a:spcAft>
              <a:buSzPts val="1800"/>
              <a:buChar char="▪"/>
            </a:pPr>
            <a:r>
              <a:rPr lang="en-US" sz="1800" b="0" i="0">
                <a:solidFill>
                  <a:srgbClr val="000000"/>
                </a:solidFill>
                <a:latin typeface="Arial"/>
                <a:ea typeface="Arial"/>
                <a:cs typeface="Arial"/>
                <a:sym typeface="Arial"/>
              </a:rPr>
              <a:t>the high speed of the vehicles (up to ~500 km/h relative velocities)</a:t>
            </a:r>
            <a:endParaRPr/>
          </a:p>
          <a:p>
            <a:pPr marL="352425" lvl="0" indent="-222250" algn="l" rtl="0">
              <a:lnSpc>
                <a:spcPct val="90000"/>
              </a:lnSpc>
              <a:spcBef>
                <a:spcPts val="1000"/>
              </a:spcBef>
              <a:spcAft>
                <a:spcPts val="0"/>
              </a:spcAft>
              <a:buSzPts val="1800"/>
              <a:buChar char="▪"/>
            </a:pPr>
            <a:r>
              <a:rPr lang="en-US" sz="1800" b="0" i="0">
                <a:solidFill>
                  <a:srgbClr val="000000"/>
                </a:solidFill>
                <a:latin typeface="Arial"/>
                <a:ea typeface="Arial"/>
                <a:cs typeface="Arial"/>
                <a:sym typeface="Arial"/>
              </a:rPr>
              <a:t>the extreme multipath environment (many reflections with long delays)</a:t>
            </a:r>
            <a:endParaRPr/>
          </a:p>
          <a:p>
            <a:pPr marL="352425" lvl="0" indent="-222250" algn="l" rtl="0">
              <a:lnSpc>
                <a:spcPct val="90000"/>
              </a:lnSpc>
              <a:spcBef>
                <a:spcPts val="1000"/>
              </a:spcBef>
              <a:spcAft>
                <a:spcPts val="0"/>
              </a:spcAft>
              <a:buSzPts val="1800"/>
              <a:buChar char="▪"/>
            </a:pPr>
            <a:r>
              <a:rPr lang="en-US" sz="1800" b="0" i="0">
                <a:solidFill>
                  <a:srgbClr val="000000"/>
                </a:solidFill>
                <a:latin typeface="Arial"/>
                <a:ea typeface="Arial"/>
                <a:cs typeface="Arial"/>
                <a:sym typeface="Arial"/>
              </a:rPr>
              <a:t>the need for multiple overlapping ad-hoc networks to operate with extremely high QoS</a:t>
            </a:r>
            <a:endParaRPr/>
          </a:p>
          <a:p>
            <a:pPr marL="352425" lvl="0" indent="-222250" algn="l" rtl="0">
              <a:lnSpc>
                <a:spcPct val="90000"/>
              </a:lnSpc>
              <a:spcBef>
                <a:spcPts val="1000"/>
              </a:spcBef>
              <a:spcAft>
                <a:spcPts val="0"/>
              </a:spcAft>
              <a:buSzPts val="1800"/>
              <a:buChar char="▪"/>
            </a:pPr>
            <a:r>
              <a:rPr lang="en-US" sz="1800" b="0" i="0">
                <a:solidFill>
                  <a:srgbClr val="000000"/>
                </a:solidFill>
                <a:latin typeface="Arial"/>
                <a:ea typeface="Arial"/>
                <a:cs typeface="Arial"/>
                <a:sym typeface="Arial"/>
              </a:rPr>
              <a:t>the nature of the automotive applications (e.g. reliable broadcast) to be supported.</a:t>
            </a:r>
            <a:r>
              <a:rPr lang="en-US"/>
              <a:t> </a:t>
            </a:r>
            <a:endParaRPr/>
          </a:p>
          <a:p>
            <a:pPr marL="352425" lvl="0" indent="-44450" algn="l" rtl="0">
              <a:lnSpc>
                <a:spcPct val="90000"/>
              </a:lnSpc>
              <a:spcBef>
                <a:spcPts val="1000"/>
              </a:spcBef>
              <a:spcAft>
                <a:spcPts val="0"/>
              </a:spcAft>
              <a:buSzPts val="2800"/>
              <a:buNone/>
            </a:pPr>
            <a:endParaRPr/>
          </a:p>
          <a:p>
            <a:pPr marL="130175" lvl="0" indent="0" algn="l" rtl="0">
              <a:lnSpc>
                <a:spcPct val="90000"/>
              </a:lnSpc>
              <a:spcBef>
                <a:spcPts val="1000"/>
              </a:spcBef>
              <a:spcAft>
                <a:spcPts val="0"/>
              </a:spcAft>
              <a:buSzPts val="2800"/>
              <a:buNone/>
            </a:pPr>
            <a:r>
              <a:rPr lang="en-US"/>
              <a:t>Working frequence: 5.9 GHz</a:t>
            </a:r>
            <a:endParaRPr/>
          </a:p>
          <a:p>
            <a:pPr marL="130175" lvl="0" indent="0" algn="l" rtl="0">
              <a:lnSpc>
                <a:spcPct val="90000"/>
              </a:lnSpc>
              <a:spcBef>
                <a:spcPts val="1000"/>
              </a:spcBef>
              <a:spcAft>
                <a:spcPts val="0"/>
              </a:spcAft>
              <a:buSzPts val="2800"/>
              <a:buNone/>
            </a:pPr>
            <a:r>
              <a:rPr lang="en-US" sz="2800"/>
              <a:t>802.11p is largely based on 802.11a</a:t>
            </a:r>
            <a:endParaRPr/>
          </a:p>
        </p:txBody>
      </p:sp>
      <p:sp>
        <p:nvSpPr>
          <p:cNvPr id="1655" name="Google Shape;1655;p63"/>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About 802.11P</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59"/>
        <p:cNvGrpSpPr/>
        <p:nvPr/>
      </p:nvGrpSpPr>
      <p:grpSpPr>
        <a:xfrm>
          <a:off x="0" y="0"/>
          <a:ext cx="0" cy="0"/>
          <a:chOff x="0" y="0"/>
          <a:chExt cx="0" cy="0"/>
        </a:xfrm>
      </p:grpSpPr>
      <p:sp>
        <p:nvSpPr>
          <p:cNvPr id="1660" name="Google Shape;1660;p64"/>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1900"/>
              <a:buFont typeface="Arial"/>
              <a:buChar char="•"/>
            </a:pPr>
            <a:r>
              <a:rPr lang="en-US" sz="1900"/>
              <a:t>802.11bd defines MAC/PHY enhancements from 802.11n, ac, ax, to provide a backwards compatible next generation V2X protocol.</a:t>
            </a:r>
            <a:endParaRPr/>
          </a:p>
          <a:p>
            <a:pPr marL="352425" lvl="0" indent="-222250" algn="l" rtl="0">
              <a:lnSpc>
                <a:spcPct val="90000"/>
              </a:lnSpc>
              <a:spcBef>
                <a:spcPts val="1000"/>
              </a:spcBef>
              <a:spcAft>
                <a:spcPts val="0"/>
              </a:spcAft>
              <a:buSzPts val="1900"/>
              <a:buFont typeface="Arial"/>
              <a:buChar char="•"/>
            </a:pPr>
            <a:r>
              <a:rPr lang="en-US" sz="1900" b="1"/>
              <a:t>Higher Throughput</a:t>
            </a:r>
            <a:endParaRPr/>
          </a:p>
          <a:p>
            <a:pPr marL="742950" lvl="1" indent="-285750" algn="l" rtl="0">
              <a:lnSpc>
                <a:spcPct val="90000"/>
              </a:lnSpc>
              <a:spcBef>
                <a:spcPts val="500"/>
              </a:spcBef>
              <a:spcAft>
                <a:spcPts val="0"/>
              </a:spcAft>
              <a:buSzPts val="1400"/>
              <a:buFont typeface="Arial"/>
              <a:buChar char="•"/>
            </a:pPr>
            <a:r>
              <a:rPr lang="en-US" sz="1400"/>
              <a:t>OFDM frame design</a:t>
            </a:r>
            <a:endParaRPr/>
          </a:p>
          <a:p>
            <a:pPr marL="742950" lvl="1" indent="-285750" algn="l" rtl="0">
              <a:lnSpc>
                <a:spcPct val="90000"/>
              </a:lnSpc>
              <a:spcBef>
                <a:spcPts val="500"/>
              </a:spcBef>
              <a:spcAft>
                <a:spcPts val="0"/>
              </a:spcAft>
              <a:buSzPts val="1400"/>
              <a:buFont typeface="Arial"/>
              <a:buChar char="•"/>
            </a:pPr>
            <a:r>
              <a:rPr lang="en-US" sz="1400"/>
              <a:t>Higher MCS, LDPC coding</a:t>
            </a:r>
            <a:endParaRPr/>
          </a:p>
          <a:p>
            <a:pPr marL="742950" lvl="1" indent="-285750" algn="l" rtl="0">
              <a:lnSpc>
                <a:spcPct val="90000"/>
              </a:lnSpc>
              <a:spcBef>
                <a:spcPts val="500"/>
              </a:spcBef>
              <a:spcAft>
                <a:spcPts val="0"/>
              </a:spcAft>
              <a:buSzPts val="1400"/>
              <a:buFont typeface="Arial"/>
              <a:buChar char="•"/>
            </a:pPr>
            <a:r>
              <a:rPr lang="en-US" sz="1400"/>
              <a:t>Packet aggregation</a:t>
            </a:r>
            <a:endParaRPr/>
          </a:p>
          <a:p>
            <a:pPr marL="352425" lvl="0" indent="-222250" algn="l" rtl="0">
              <a:lnSpc>
                <a:spcPct val="90000"/>
              </a:lnSpc>
              <a:spcBef>
                <a:spcPts val="1000"/>
              </a:spcBef>
              <a:spcAft>
                <a:spcPts val="0"/>
              </a:spcAft>
              <a:buSzPts val="1900"/>
              <a:buFont typeface="Arial"/>
              <a:buChar char="•"/>
            </a:pPr>
            <a:r>
              <a:rPr lang="en-US" sz="1900" b="1"/>
              <a:t>Longer Range</a:t>
            </a:r>
            <a:endParaRPr/>
          </a:p>
          <a:p>
            <a:pPr marL="742950" lvl="1" indent="-285750" algn="l" rtl="0">
              <a:lnSpc>
                <a:spcPct val="90000"/>
              </a:lnSpc>
              <a:spcBef>
                <a:spcPts val="500"/>
              </a:spcBef>
              <a:spcAft>
                <a:spcPts val="0"/>
              </a:spcAft>
              <a:buSzPts val="1400"/>
              <a:buFont typeface="Arial"/>
              <a:buChar char="•"/>
            </a:pPr>
            <a:r>
              <a:rPr lang="en-US" sz="1400"/>
              <a:t>Mid-amble design </a:t>
            </a:r>
            <a:endParaRPr/>
          </a:p>
          <a:p>
            <a:pPr marL="742950" lvl="1" indent="-285750" algn="l" rtl="0">
              <a:lnSpc>
                <a:spcPct val="90000"/>
              </a:lnSpc>
              <a:spcBef>
                <a:spcPts val="500"/>
              </a:spcBef>
              <a:spcAft>
                <a:spcPts val="0"/>
              </a:spcAft>
              <a:buSzPts val="1400"/>
              <a:buFont typeface="Arial"/>
              <a:buChar char="•"/>
            </a:pPr>
            <a:r>
              <a:rPr lang="en-US" sz="1400"/>
              <a:t>Repeated transmission mechanism</a:t>
            </a:r>
            <a:endParaRPr/>
          </a:p>
          <a:p>
            <a:pPr marL="742950" lvl="1" indent="-285750" algn="l" rtl="0">
              <a:lnSpc>
                <a:spcPct val="90000"/>
              </a:lnSpc>
              <a:spcBef>
                <a:spcPts val="500"/>
              </a:spcBef>
              <a:spcAft>
                <a:spcPts val="0"/>
              </a:spcAft>
              <a:buSzPts val="1400"/>
              <a:buFont typeface="Arial"/>
              <a:buChar char="•"/>
            </a:pPr>
            <a:r>
              <a:rPr lang="en-US" sz="1400"/>
              <a:t>More robust channel coding</a:t>
            </a:r>
            <a:endParaRPr/>
          </a:p>
          <a:p>
            <a:pPr marL="352425" lvl="0" indent="-222250" algn="l" rtl="0">
              <a:lnSpc>
                <a:spcPct val="90000"/>
              </a:lnSpc>
              <a:spcBef>
                <a:spcPts val="1000"/>
              </a:spcBef>
              <a:spcAft>
                <a:spcPts val="0"/>
              </a:spcAft>
              <a:buSzPts val="1800"/>
              <a:buFont typeface="Arial"/>
              <a:buChar char="•"/>
            </a:pPr>
            <a:r>
              <a:rPr lang="en-US" sz="1800" b="1"/>
              <a:t>Support for Positioning</a:t>
            </a:r>
            <a:endParaRPr/>
          </a:p>
          <a:p>
            <a:pPr marL="352425" lvl="0" indent="-222250" algn="l" rtl="0">
              <a:lnSpc>
                <a:spcPct val="90000"/>
              </a:lnSpc>
              <a:spcBef>
                <a:spcPts val="1000"/>
              </a:spcBef>
              <a:spcAft>
                <a:spcPts val="0"/>
              </a:spcAft>
              <a:buSzPts val="1800"/>
              <a:buFont typeface="Arial"/>
              <a:buChar char="•"/>
            </a:pPr>
            <a:r>
              <a:rPr lang="en-US" sz="1800" b="1"/>
              <a:t>Backward Compatibility</a:t>
            </a:r>
            <a:endParaRPr/>
          </a:p>
          <a:p>
            <a:pPr marL="742950" lvl="1" indent="-285750" algn="l" rtl="0">
              <a:lnSpc>
                <a:spcPct val="90000"/>
              </a:lnSpc>
              <a:spcBef>
                <a:spcPts val="500"/>
              </a:spcBef>
              <a:spcAft>
                <a:spcPts val="0"/>
              </a:spcAft>
              <a:buSzPts val="1400"/>
              <a:buFont typeface="Arial"/>
              <a:buChar char="•"/>
            </a:pPr>
            <a:r>
              <a:rPr lang="en-US" sz="1400"/>
              <a:t>Backward compatible frame format design, Version indication</a:t>
            </a:r>
            <a:endParaRPr/>
          </a:p>
          <a:p>
            <a:pPr marL="352425" lvl="0" indent="-44450" algn="l" rtl="0">
              <a:lnSpc>
                <a:spcPct val="90000"/>
              </a:lnSpc>
              <a:spcBef>
                <a:spcPts val="1000"/>
              </a:spcBef>
              <a:spcAft>
                <a:spcPts val="0"/>
              </a:spcAft>
              <a:buSzPts val="2800"/>
              <a:buNone/>
            </a:pPr>
            <a:endParaRPr/>
          </a:p>
        </p:txBody>
      </p:sp>
      <p:sp>
        <p:nvSpPr>
          <p:cNvPr id="1661" name="Google Shape;1661;p64"/>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802.11bd: evolution of 802.11p for V2X</a:t>
            </a:r>
            <a:endParaRPr/>
          </a:p>
        </p:txBody>
      </p:sp>
      <p:sp>
        <p:nvSpPr>
          <p:cNvPr id="1662" name="Google Shape;1662;p64"/>
          <p:cNvSpPr/>
          <p:nvPr/>
        </p:nvSpPr>
        <p:spPr>
          <a:xfrm>
            <a:off x="7200983" y="3364974"/>
            <a:ext cx="4317709" cy="2256338"/>
          </a:xfrm>
          <a:prstGeom prst="roundRect">
            <a:avLst>
              <a:gd name="adj" fmla="val 6965"/>
            </a:avLst>
          </a:prstGeom>
          <a:solidFill>
            <a:srgbClr val="0070C0"/>
          </a:solidFill>
          <a:ln w="12700" cap="flat" cmpd="sng">
            <a:solidFill>
              <a:schemeClr val="lt1"/>
            </a:solidFill>
            <a:prstDash val="solid"/>
            <a:round/>
            <a:headEnd type="none" w="sm" len="sm"/>
            <a:tailEnd type="none" w="sm" len="sm"/>
          </a:ln>
        </p:spPr>
        <p:txBody>
          <a:bodyPr spcFirstLastPara="1" wrap="square" lIns="56150" tIns="35650" rIns="56150" bIns="35650" anchor="t" anchorCtr="0">
            <a:noAutofit/>
          </a:bodyPr>
          <a:lstStyle/>
          <a:p>
            <a:pPr marL="488950" marR="0" lvl="0" indent="-315913" algn="l" rtl="0">
              <a:spcBef>
                <a:spcPts val="0"/>
              </a:spcBef>
              <a:spcAft>
                <a:spcPts val="0"/>
              </a:spcAft>
              <a:buNone/>
            </a:pPr>
            <a:r>
              <a:rPr lang="en-US" sz="1600">
                <a:solidFill>
                  <a:srgbClr val="FFFFFF"/>
                </a:solidFill>
                <a:latin typeface="Calibri"/>
                <a:ea typeface="Calibri"/>
                <a:cs typeface="Calibri"/>
                <a:sym typeface="Calibri"/>
              </a:rPr>
              <a:t>Key additions :</a:t>
            </a:r>
            <a:endParaRPr/>
          </a:p>
          <a:p>
            <a:pPr marL="358775" marR="0" lvl="1" indent="-185737" algn="l" rtl="0">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Higher throughput (2x) than 802.11p</a:t>
            </a:r>
            <a:endParaRPr/>
          </a:p>
          <a:p>
            <a:pPr marL="358775" marR="0" lvl="1" indent="-185737" algn="l" rtl="0">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Longer range (3dB lower sensitivity level)</a:t>
            </a:r>
            <a:endParaRPr sz="1600" b="0" i="0" u="none" strike="noStrike" cap="none">
              <a:solidFill>
                <a:srgbClr val="FFFFFF"/>
              </a:solidFill>
              <a:latin typeface="Calibri"/>
              <a:ea typeface="Calibri"/>
              <a:cs typeface="Calibri"/>
              <a:sym typeface="Calibri"/>
            </a:endParaRPr>
          </a:p>
          <a:p>
            <a:pPr marL="358775" marR="0" lvl="1" indent="-185737" algn="l" rtl="0">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Support for positioning</a:t>
            </a:r>
            <a:endParaRPr/>
          </a:p>
          <a:p>
            <a:pPr marL="358775" marR="0" lvl="1" indent="-185737" algn="l" rtl="0">
              <a:spcBef>
                <a:spcPts val="0"/>
              </a:spcBef>
              <a:spcAft>
                <a:spcPts val="0"/>
              </a:spcAft>
              <a:buClr>
                <a:srgbClr val="FFFFFF"/>
              </a:buClr>
              <a:buSzPts val="1600"/>
              <a:buFont typeface="Arial"/>
              <a:buChar char="•"/>
            </a:pPr>
            <a:r>
              <a:rPr lang="en-US" sz="1600" b="0" i="0" u="none" strike="noStrike" cap="none">
                <a:solidFill>
                  <a:srgbClr val="FFFFFF"/>
                </a:solidFill>
                <a:latin typeface="Calibri"/>
                <a:ea typeface="Calibri"/>
                <a:cs typeface="Calibri"/>
                <a:sym typeface="Calibri"/>
              </a:rPr>
              <a:t>Backward compatibility with 11p</a:t>
            </a:r>
            <a:endParaRPr/>
          </a:p>
          <a:p>
            <a:pPr marL="358775" marR="0" lvl="1" indent="-84137" algn="l" rtl="0">
              <a:spcBef>
                <a:spcPts val="0"/>
              </a:spcBef>
              <a:spcAft>
                <a:spcPts val="0"/>
              </a:spcAft>
              <a:buClr>
                <a:srgbClr val="FFFFFF"/>
              </a:buClr>
              <a:buSzPts val="1600"/>
              <a:buFont typeface="Arial"/>
              <a:buNone/>
            </a:pPr>
            <a:endParaRPr sz="1600" b="0" i="0" u="none" strike="noStrike" cap="none">
              <a:solidFill>
                <a:srgbClr val="FFFFFF"/>
              </a:solidFill>
              <a:latin typeface="Calibri"/>
              <a:ea typeface="Calibri"/>
              <a:cs typeface="Calibri"/>
              <a:sym typeface="Calibri"/>
            </a:endParaRPr>
          </a:p>
          <a:p>
            <a:pPr marL="173037" marR="0" lvl="1" indent="0" algn="l" rtl="0">
              <a:spcBef>
                <a:spcPts val="0"/>
              </a:spcBef>
              <a:spcAft>
                <a:spcPts val="0"/>
              </a:spcAft>
              <a:buNone/>
            </a:pPr>
            <a:r>
              <a:rPr lang="en-US" sz="1600" b="0" i="0" u="none" strike="noStrike" cap="none">
                <a:solidFill>
                  <a:srgbClr val="FFFFFF"/>
                </a:solidFill>
                <a:latin typeface="Calibri"/>
                <a:ea typeface="Calibri"/>
                <a:cs typeface="Calibri"/>
                <a:sym typeface="Calibri"/>
              </a:rPr>
              <a:t>To be completed in 2022</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66"/>
        <p:cNvGrpSpPr/>
        <p:nvPr/>
      </p:nvGrpSpPr>
      <p:grpSpPr>
        <a:xfrm>
          <a:off x="0" y="0"/>
          <a:ext cx="0" cy="0"/>
          <a:chOff x="0" y="0"/>
          <a:chExt cx="0" cy="0"/>
        </a:xfrm>
      </p:grpSpPr>
      <p:sp>
        <p:nvSpPr>
          <p:cNvPr id="1667" name="Google Shape;1667;p65"/>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44450" algn="l" rtl="0">
              <a:lnSpc>
                <a:spcPct val="90000"/>
              </a:lnSpc>
              <a:spcBef>
                <a:spcPts val="0"/>
              </a:spcBef>
              <a:spcAft>
                <a:spcPts val="0"/>
              </a:spcAft>
              <a:buSzPts val="2800"/>
              <a:buNone/>
            </a:pPr>
            <a:endParaRPr/>
          </a:p>
        </p:txBody>
      </p:sp>
      <p:sp>
        <p:nvSpPr>
          <p:cNvPr id="1668" name="Google Shape;1668;p6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Backup Slides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g19dcaaf4cf9_0_12"/>
          <p:cNvSpPr txBox="1">
            <a:spLocks noGrp="1"/>
          </p:cNvSpPr>
          <p:nvPr>
            <p:ph type="title"/>
          </p:nvPr>
        </p:nvSpPr>
        <p:spPr>
          <a:xfrm>
            <a:off x="1804220" y="228600"/>
            <a:ext cx="85689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Is WiFi Secure? Short Answer: No</a:t>
            </a:r>
            <a:endParaRPr/>
          </a:p>
        </p:txBody>
      </p:sp>
      <p:pic>
        <p:nvPicPr>
          <p:cNvPr id="1674" name="Google Shape;1674;g19dcaaf4cf9_0_12" descr="How WiFi Connection Works | NetBeez"/>
          <p:cNvPicPr preferRelativeResize="0">
            <a:picLocks noGrp="1"/>
          </p:cNvPicPr>
          <p:nvPr>
            <p:ph type="body" idx="1"/>
          </p:nvPr>
        </p:nvPicPr>
        <p:blipFill rotWithShape="1">
          <a:blip r:embed="rId3">
            <a:alphaModFix/>
          </a:blip>
          <a:srcRect/>
          <a:stretch/>
        </p:blipFill>
        <p:spPr>
          <a:xfrm>
            <a:off x="5222090" y="1434249"/>
            <a:ext cx="5445900" cy="4648200"/>
          </a:xfrm>
          <a:prstGeom prst="rect">
            <a:avLst/>
          </a:prstGeom>
          <a:noFill/>
          <a:ln>
            <a:noFill/>
          </a:ln>
        </p:spPr>
      </p:pic>
      <p:sp>
        <p:nvSpPr>
          <p:cNvPr id="1675" name="Google Shape;1675;g19dcaaf4cf9_0_12"/>
          <p:cNvSpPr txBox="1"/>
          <p:nvPr/>
        </p:nvSpPr>
        <p:spPr>
          <a:xfrm>
            <a:off x="1804221" y="2413338"/>
            <a:ext cx="3878700" cy="369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WiFi Connection Establishment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About Wi-Fi Probe: </a:t>
            </a:r>
            <a:endParaRPr/>
          </a:p>
          <a:p>
            <a:pPr marL="0" marR="0" lvl="0" indent="0" algn="l" rtl="0">
              <a:spcBef>
                <a:spcPts val="0"/>
              </a:spcBef>
              <a:spcAft>
                <a:spcPts val="0"/>
              </a:spcAft>
              <a:buNone/>
            </a:pPr>
            <a:r>
              <a:rPr lang="en-US" sz="1800" b="1" u="sng">
                <a:solidFill>
                  <a:srgbClr val="000099"/>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https://www.youtube.com/watch?v=ixyVdmSdNxs</a:t>
            </a:r>
            <a:endParaRPr sz="1800" b="1">
              <a:solidFill>
                <a:srgbClr val="000099"/>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monitor mode: listen to all signals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https://netbeez.net/blog/station-authentication-association/</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g19dcaaf4cf9_0_18"/>
          <p:cNvSpPr txBox="1">
            <a:spLocks noGrp="1"/>
          </p:cNvSpPr>
          <p:nvPr>
            <p:ph type="title"/>
          </p:nvPr>
        </p:nvSpPr>
        <p:spPr>
          <a:xfrm>
            <a:off x="838200" y="451821"/>
            <a:ext cx="10515600" cy="89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000"/>
              <a:buFont typeface="Gill Sans"/>
              <a:buNone/>
            </a:pPr>
            <a:r>
              <a:rPr lang="en-US" sz="4000">
                <a:latin typeface="Gill Sans"/>
                <a:ea typeface="Gill Sans"/>
                <a:cs typeface="Gill Sans"/>
                <a:sym typeface="Gill Sans"/>
              </a:rPr>
              <a:t>WEP authentication</a:t>
            </a:r>
            <a:endParaRPr/>
          </a:p>
        </p:txBody>
      </p:sp>
      <p:cxnSp>
        <p:nvCxnSpPr>
          <p:cNvPr id="1681" name="Google Shape;1681;g19dcaaf4cf9_0_18"/>
          <p:cNvCxnSpPr/>
          <p:nvPr/>
        </p:nvCxnSpPr>
        <p:spPr>
          <a:xfrm>
            <a:off x="3200400" y="1955800"/>
            <a:ext cx="5424600" cy="0"/>
          </a:xfrm>
          <a:prstGeom prst="straightConnector1">
            <a:avLst/>
          </a:prstGeom>
          <a:noFill/>
          <a:ln w="19050" cap="flat" cmpd="sng">
            <a:solidFill>
              <a:schemeClr val="dk1"/>
            </a:solidFill>
            <a:prstDash val="solid"/>
            <a:round/>
            <a:headEnd type="none" w="med" len="med"/>
            <a:tailEnd type="triangle" w="med" len="med"/>
          </a:ln>
        </p:spPr>
      </p:cxnSp>
      <p:sp>
        <p:nvSpPr>
          <p:cNvPr id="1682" name="Google Shape;1682;g19dcaaf4cf9_0_18"/>
          <p:cNvSpPr txBox="1"/>
          <p:nvPr/>
        </p:nvSpPr>
        <p:spPr>
          <a:xfrm>
            <a:off x="4516439" y="1603375"/>
            <a:ext cx="3357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WEP authentication request</a:t>
            </a:r>
            <a:endParaRPr/>
          </a:p>
        </p:txBody>
      </p:sp>
      <p:cxnSp>
        <p:nvCxnSpPr>
          <p:cNvPr id="1683" name="Google Shape;1683;g19dcaaf4cf9_0_18"/>
          <p:cNvCxnSpPr/>
          <p:nvPr/>
        </p:nvCxnSpPr>
        <p:spPr>
          <a:xfrm>
            <a:off x="3179764" y="3470275"/>
            <a:ext cx="5424600" cy="0"/>
          </a:xfrm>
          <a:prstGeom prst="straightConnector1">
            <a:avLst/>
          </a:prstGeom>
          <a:noFill/>
          <a:ln w="19050" cap="flat" cmpd="sng">
            <a:solidFill>
              <a:schemeClr val="dk1"/>
            </a:solidFill>
            <a:prstDash val="solid"/>
            <a:round/>
            <a:headEnd type="none" w="med" len="med"/>
            <a:tailEnd type="triangle" w="med" len="med"/>
          </a:ln>
        </p:spPr>
      </p:cxnSp>
      <p:cxnSp>
        <p:nvCxnSpPr>
          <p:cNvPr id="1684" name="Google Shape;1684;g19dcaaf4cf9_0_18"/>
          <p:cNvCxnSpPr/>
          <p:nvPr/>
        </p:nvCxnSpPr>
        <p:spPr>
          <a:xfrm>
            <a:off x="3190875" y="2676525"/>
            <a:ext cx="5424600" cy="0"/>
          </a:xfrm>
          <a:prstGeom prst="straightConnector1">
            <a:avLst/>
          </a:prstGeom>
          <a:noFill/>
          <a:ln w="19050" cap="flat" cmpd="sng">
            <a:solidFill>
              <a:schemeClr val="dk1"/>
            </a:solidFill>
            <a:prstDash val="solid"/>
            <a:round/>
            <a:headEnd type="triangle" w="med" len="med"/>
            <a:tailEnd type="none" w="med" len="med"/>
          </a:ln>
        </p:spPr>
      </p:cxnSp>
      <p:cxnSp>
        <p:nvCxnSpPr>
          <p:cNvPr id="1685" name="Google Shape;1685;g19dcaaf4cf9_0_18"/>
          <p:cNvCxnSpPr/>
          <p:nvPr/>
        </p:nvCxnSpPr>
        <p:spPr>
          <a:xfrm>
            <a:off x="3195639" y="4341813"/>
            <a:ext cx="5424600" cy="0"/>
          </a:xfrm>
          <a:prstGeom prst="straightConnector1">
            <a:avLst/>
          </a:prstGeom>
          <a:noFill/>
          <a:ln w="19050" cap="flat" cmpd="sng">
            <a:solidFill>
              <a:schemeClr val="dk1"/>
            </a:solidFill>
            <a:prstDash val="solid"/>
            <a:round/>
            <a:headEnd type="triangle" w="med" len="med"/>
            <a:tailEnd type="none" w="med" len="med"/>
          </a:ln>
        </p:spPr>
      </p:cxnSp>
      <p:sp>
        <p:nvSpPr>
          <p:cNvPr id="1686" name="Google Shape;1686;g19dcaaf4cf9_0_18"/>
          <p:cNvSpPr txBox="1"/>
          <p:nvPr/>
        </p:nvSpPr>
        <p:spPr>
          <a:xfrm>
            <a:off x="4727576" y="2308225"/>
            <a:ext cx="22383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nonce (128 bytes)</a:t>
            </a:r>
            <a:endParaRPr/>
          </a:p>
        </p:txBody>
      </p:sp>
      <p:sp>
        <p:nvSpPr>
          <p:cNvPr id="1687" name="Google Shape;1687;g19dcaaf4cf9_0_18"/>
          <p:cNvSpPr txBox="1"/>
          <p:nvPr/>
        </p:nvSpPr>
        <p:spPr>
          <a:xfrm>
            <a:off x="4471989" y="3089275"/>
            <a:ext cx="34068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nonce encrypted shared key</a:t>
            </a:r>
            <a:endParaRPr/>
          </a:p>
        </p:txBody>
      </p:sp>
      <p:sp>
        <p:nvSpPr>
          <p:cNvPr id="1688" name="Google Shape;1688;g19dcaaf4cf9_0_18"/>
          <p:cNvSpPr txBox="1"/>
          <p:nvPr/>
        </p:nvSpPr>
        <p:spPr>
          <a:xfrm>
            <a:off x="3856039" y="3983038"/>
            <a:ext cx="47910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success if decrypted value equals nonce</a:t>
            </a:r>
            <a:endParaRPr/>
          </a:p>
        </p:txBody>
      </p:sp>
      <p:sp>
        <p:nvSpPr>
          <p:cNvPr id="1689" name="Google Shape;1689;g19dcaaf4cf9_0_18"/>
          <p:cNvSpPr txBox="1"/>
          <p:nvPr/>
        </p:nvSpPr>
        <p:spPr>
          <a:xfrm>
            <a:off x="7240588" y="228601"/>
            <a:ext cx="184200" cy="400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2000">
              <a:solidFill>
                <a:schemeClr val="dk1"/>
              </a:solidFill>
              <a:latin typeface="Comic Sans MS"/>
              <a:ea typeface="Comic Sans MS"/>
              <a:cs typeface="Comic Sans MS"/>
              <a:sym typeface="Comic Sans MS"/>
            </a:endParaRPr>
          </a:p>
        </p:txBody>
      </p:sp>
      <p:grpSp>
        <p:nvGrpSpPr>
          <p:cNvPr id="1690" name="Google Shape;1690;g19dcaaf4cf9_0_18"/>
          <p:cNvGrpSpPr/>
          <p:nvPr/>
        </p:nvGrpSpPr>
        <p:grpSpPr>
          <a:xfrm>
            <a:off x="2233614" y="1296988"/>
            <a:ext cx="928782" cy="812864"/>
            <a:chOff x="313" y="1497"/>
            <a:chExt cx="1152" cy="1014"/>
          </a:xfrm>
        </p:grpSpPr>
        <p:pic>
          <p:nvPicPr>
            <p:cNvPr id="1691" name="Google Shape;1691;g19dcaaf4cf9_0_18"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692" name="Google Shape;1692;g19dcaaf4cf9_0_18"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1693" name="Google Shape;1693;g19dcaaf4cf9_0_18"/>
          <p:cNvGrpSpPr/>
          <p:nvPr/>
        </p:nvGrpSpPr>
        <p:grpSpPr>
          <a:xfrm>
            <a:off x="8775701" y="1350963"/>
            <a:ext cx="1065105" cy="825500"/>
            <a:chOff x="2967" y="478"/>
            <a:chExt cx="788" cy="625"/>
          </a:xfrm>
        </p:grpSpPr>
        <p:pic>
          <p:nvPicPr>
            <p:cNvPr id="1694" name="Google Shape;1694;g19dcaaf4cf9_0_18"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1695" name="Google Shape;1695;g19dcaaf4cf9_0_18" descr="antenna_radiation_stylized"/>
            <p:cNvPicPr preferRelativeResize="0"/>
            <p:nvPr/>
          </p:nvPicPr>
          <p:blipFill rotWithShape="1">
            <a:blip r:embed="rId6">
              <a:alphaModFix/>
            </a:blip>
            <a:srcRect/>
            <a:stretch/>
          </p:blipFill>
          <p:spPr>
            <a:xfrm>
              <a:off x="2967" y="478"/>
              <a:ext cx="788" cy="188"/>
            </a:xfrm>
            <a:prstGeom prst="rect">
              <a:avLst/>
            </a:prstGeom>
            <a:noFill/>
            <a:ln>
              <a:noFill/>
            </a:ln>
          </p:spPr>
        </p:pic>
      </p:grpSp>
      <p:sp>
        <p:nvSpPr>
          <p:cNvPr id="1696" name="Google Shape;1696;g19dcaaf4cf9_0_18"/>
          <p:cNvSpPr txBox="1"/>
          <p:nvPr/>
        </p:nvSpPr>
        <p:spPr>
          <a:xfrm>
            <a:off x="9980154" y="6512522"/>
            <a:ext cx="687900" cy="272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a:solidFill>
                  <a:schemeClr val="dk1"/>
                </a:solidFill>
                <a:latin typeface="Tahoma"/>
                <a:ea typeface="Tahoma"/>
                <a:cs typeface="Tahoma"/>
                <a:sym typeface="Tahoma"/>
              </a:rPr>
              <a:t>8-</a:t>
            </a:r>
            <a:fld id="{00000000-1234-1234-1234-123412341234}" type="slidenum">
              <a:rPr lang="en-US" sz="1200">
                <a:solidFill>
                  <a:schemeClr val="dk1"/>
                </a:solidFill>
                <a:latin typeface="Tahoma"/>
                <a:ea typeface="Tahoma"/>
                <a:cs typeface="Tahoma"/>
                <a:sym typeface="Tahoma"/>
              </a:rPr>
              <a:t>67</a:t>
            </a:fld>
            <a:endParaRPr sz="1200">
              <a:solidFill>
                <a:schemeClr val="dk1"/>
              </a:solidFill>
              <a:latin typeface="Tahoma"/>
              <a:ea typeface="Tahoma"/>
              <a:cs typeface="Tahoma"/>
              <a:sym typeface="Tahoma"/>
            </a:endParaRPr>
          </a:p>
        </p:txBody>
      </p:sp>
      <p:sp>
        <p:nvSpPr>
          <p:cNvPr id="1697" name="Google Shape;1697;g19dcaaf4cf9_0_18"/>
          <p:cNvSpPr txBox="1"/>
          <p:nvPr/>
        </p:nvSpPr>
        <p:spPr>
          <a:xfrm>
            <a:off x="2358587" y="5618420"/>
            <a:ext cx="79656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a:ea typeface="Roboto"/>
                <a:cs typeface="Roboto"/>
                <a:sym typeface="Roboto"/>
              </a:rPr>
              <a:t>WPA Decryption Using Wireshark: </a:t>
            </a:r>
            <a:r>
              <a:rPr lang="en-US" sz="1800">
                <a:solidFill>
                  <a:srgbClr val="000099"/>
                </a:solidFill>
                <a:latin typeface="Roboto"/>
                <a:ea typeface="Roboto"/>
                <a:cs typeface="Roboto"/>
                <a:sym typeface="Roboto"/>
              </a:rPr>
              <a:t>https://www.youtube.com/watch?v=G_O_NeNAVuU</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g19dcaaf4cf9_0_39"/>
          <p:cNvSpPr txBox="1">
            <a:spLocks noGrp="1"/>
          </p:cNvSpPr>
          <p:nvPr>
            <p:ph type="title"/>
          </p:nvPr>
        </p:nvSpPr>
        <p:spPr>
          <a:xfrm>
            <a:off x="838200" y="451821"/>
            <a:ext cx="10515600" cy="89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Then, what should we do?</a:t>
            </a:r>
            <a:endParaRPr/>
          </a:p>
        </p:txBody>
      </p:sp>
      <p:sp>
        <p:nvSpPr>
          <p:cNvPr id="1703" name="Google Shape;1703;g19dcaaf4cf9_0_39"/>
          <p:cNvSpPr txBox="1">
            <a:spLocks noGrp="1"/>
          </p:cNvSpPr>
          <p:nvPr>
            <p:ph type="body" idx="1"/>
          </p:nvPr>
        </p:nvSpPr>
        <p:spPr>
          <a:xfrm>
            <a:off x="838200" y="1724027"/>
            <a:ext cx="10515600" cy="4351200"/>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If we want to use WiFi in public?</a:t>
            </a:r>
            <a:endParaRPr/>
          </a:p>
          <a:p>
            <a:pPr marL="695325" lvl="1" indent="-231775" algn="l" rtl="0">
              <a:lnSpc>
                <a:spcPct val="90000"/>
              </a:lnSpc>
              <a:spcBef>
                <a:spcPts val="500"/>
              </a:spcBef>
              <a:spcAft>
                <a:spcPts val="0"/>
              </a:spcAft>
              <a:buSzPts val="2400"/>
              <a:buChar char="•"/>
            </a:pPr>
            <a:r>
              <a:rPr lang="en-US">
                <a:solidFill>
                  <a:srgbClr val="FF0000"/>
                </a:solidFill>
              </a:rPr>
              <a:t>Don’t attack others!</a:t>
            </a:r>
            <a:endParaRPr/>
          </a:p>
          <a:p>
            <a:pPr marL="1143000" lvl="2" indent="-101600" algn="l" rtl="0">
              <a:lnSpc>
                <a:spcPct val="90000"/>
              </a:lnSpc>
              <a:spcBef>
                <a:spcPts val="500"/>
              </a:spcBef>
              <a:spcAft>
                <a:spcPts val="0"/>
              </a:spcAft>
              <a:buClr>
                <a:schemeClr val="dk1"/>
              </a:buClr>
              <a:buSzPts val="2000"/>
              <a:buNone/>
            </a:pPr>
            <a:endParaRPr/>
          </a:p>
          <a:p>
            <a:pPr marL="695325" lvl="1" indent="-231775" algn="l" rtl="0">
              <a:lnSpc>
                <a:spcPct val="90000"/>
              </a:lnSpc>
              <a:spcBef>
                <a:spcPts val="500"/>
              </a:spcBef>
              <a:spcAft>
                <a:spcPts val="0"/>
              </a:spcAft>
              <a:buSzPts val="2400"/>
              <a:buChar char="•"/>
            </a:pPr>
            <a:r>
              <a:rPr lang="en-US"/>
              <a:t>Use VPN: </a:t>
            </a:r>
            <a:r>
              <a:rPr lang="en-US">
                <a:latin typeface="Gill Sans"/>
                <a:ea typeface="Gill Sans"/>
                <a:cs typeface="Gill Sans"/>
                <a:sym typeface="Gill Sans"/>
              </a:rPr>
              <a:t>Virtual Private Networks </a:t>
            </a:r>
            <a:endParaRPr/>
          </a:p>
          <a:p>
            <a:pPr marL="695325" lvl="1" indent="-79375" algn="l" rtl="0">
              <a:lnSpc>
                <a:spcPct val="90000"/>
              </a:lnSpc>
              <a:spcBef>
                <a:spcPts val="500"/>
              </a:spcBef>
              <a:spcAft>
                <a:spcPts val="0"/>
              </a:spcAft>
              <a:buSzPts val="2400"/>
              <a:buNone/>
            </a:pPr>
            <a:endParaRPr>
              <a:latin typeface="Gill Sans"/>
              <a:ea typeface="Gill Sans"/>
              <a:cs typeface="Gill Sans"/>
              <a:sym typeface="Gill Sans"/>
            </a:endParaRPr>
          </a:p>
          <a:p>
            <a:pPr marL="695325" lvl="1" indent="-231775" algn="l" rtl="0">
              <a:lnSpc>
                <a:spcPct val="90000"/>
              </a:lnSpc>
              <a:spcBef>
                <a:spcPts val="500"/>
              </a:spcBef>
              <a:spcAft>
                <a:spcPts val="0"/>
              </a:spcAft>
              <a:buSzPts val="2400"/>
              <a:buChar char="•"/>
            </a:pPr>
            <a:r>
              <a:rPr lang="en-US">
                <a:latin typeface="Gill Sans"/>
                <a:ea typeface="Gill Sans"/>
                <a:cs typeface="Gill Sans"/>
                <a:sym typeface="Gill Sans"/>
              </a:rPr>
              <a:t>VPN provides </a:t>
            </a:r>
            <a:r>
              <a:rPr lang="en-US"/>
              <a:t>Network Layer Confidentiality: </a:t>
            </a:r>
            <a:endParaRPr/>
          </a:p>
          <a:p>
            <a:pPr marL="1143000" lvl="2" indent="-228600" algn="l" rtl="0">
              <a:lnSpc>
                <a:spcPct val="90000"/>
              </a:lnSpc>
              <a:spcBef>
                <a:spcPts val="500"/>
              </a:spcBef>
              <a:spcAft>
                <a:spcPts val="0"/>
              </a:spcAft>
              <a:buClr>
                <a:schemeClr val="dk1"/>
              </a:buClr>
              <a:buSzPts val="2000"/>
              <a:buChar char="•"/>
            </a:pPr>
            <a:r>
              <a:rPr lang="en-US"/>
              <a:t>WiFi Encryption: link layer</a:t>
            </a:r>
            <a:endParaRPr/>
          </a:p>
          <a:p>
            <a:pPr marL="1143000" lvl="2" indent="-228600" algn="l" rtl="0">
              <a:lnSpc>
                <a:spcPct val="90000"/>
              </a:lnSpc>
              <a:spcBef>
                <a:spcPts val="500"/>
              </a:spcBef>
              <a:spcAft>
                <a:spcPts val="0"/>
              </a:spcAft>
              <a:buClr>
                <a:schemeClr val="dk1"/>
              </a:buClr>
              <a:buSzPts val="2000"/>
              <a:buChar char="•"/>
            </a:pPr>
            <a:r>
              <a:rPr lang="en-US"/>
              <a:t>TSL: transport layer (port to port, some servers)</a:t>
            </a:r>
            <a:endParaRPr/>
          </a:p>
          <a:p>
            <a:pPr marL="1143000" lvl="2" indent="-228600" algn="l" rtl="0">
              <a:lnSpc>
                <a:spcPct val="90000"/>
              </a:lnSpc>
              <a:spcBef>
                <a:spcPts val="500"/>
              </a:spcBef>
              <a:spcAft>
                <a:spcPts val="0"/>
              </a:spcAft>
              <a:buClr>
                <a:schemeClr val="dk1"/>
              </a:buClr>
              <a:buSzPts val="2000"/>
              <a:buChar char="•"/>
            </a:pPr>
            <a:r>
              <a:rPr lang="en-US"/>
              <a:t>Network Layer: all data sent from one entity to another would be hidden!!!</a:t>
            </a:r>
            <a:endParaRPr/>
          </a:p>
          <a:p>
            <a:pPr marL="695325" lvl="1" indent="-79375" algn="l" rtl="0">
              <a:lnSpc>
                <a:spcPct val="90000"/>
              </a:lnSpc>
              <a:spcBef>
                <a:spcPts val="500"/>
              </a:spcBef>
              <a:spcAft>
                <a:spcPts val="0"/>
              </a:spcAft>
              <a:buSzPts val="2400"/>
              <a:buNone/>
            </a:pPr>
            <a:endParaRPr>
              <a:latin typeface="Gill Sans"/>
              <a:ea typeface="Gill Sans"/>
              <a:cs typeface="Gill Sans"/>
              <a:sym typeface="Gill Sans"/>
            </a:endParaRPr>
          </a:p>
          <a:p>
            <a:pPr marL="695325" lvl="1" indent="-79375" algn="l" rtl="0">
              <a:lnSpc>
                <a:spcPct val="90000"/>
              </a:lnSpc>
              <a:spcBef>
                <a:spcPts val="500"/>
              </a:spcBef>
              <a:spcAft>
                <a:spcPts val="0"/>
              </a:spcAft>
              <a:buSzPts val="2400"/>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07"/>
        <p:cNvGrpSpPr/>
        <p:nvPr/>
      </p:nvGrpSpPr>
      <p:grpSpPr>
        <a:xfrm>
          <a:off x="0" y="0"/>
          <a:ext cx="0" cy="0"/>
          <a:chOff x="0" y="0"/>
          <a:chExt cx="0" cy="0"/>
        </a:xfrm>
      </p:grpSpPr>
      <p:sp>
        <p:nvSpPr>
          <p:cNvPr id="1708" name="Google Shape;1708;p6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Some Background about VPN</a:t>
            </a:r>
            <a:endParaRPr/>
          </a:p>
        </p:txBody>
      </p:sp>
      <p:sp>
        <p:nvSpPr>
          <p:cNvPr id="1709" name="Google Shape;1709;p66"/>
          <p:cNvSpPr txBox="1">
            <a:spLocks noGrp="1"/>
          </p:cNvSpPr>
          <p:nvPr>
            <p:ph type="body" idx="1"/>
          </p:nvPr>
        </p:nvSpPr>
        <p:spPr>
          <a:xfrm>
            <a:off x="1938184" y="1585452"/>
            <a:ext cx="8315632" cy="4648200"/>
          </a:xfrm>
          <a:prstGeom prst="rect">
            <a:avLst/>
          </a:prstGeom>
          <a:noFill/>
          <a:ln>
            <a:noFill/>
          </a:ln>
        </p:spPr>
        <p:txBody>
          <a:bodyPr spcFirstLastPara="1" wrap="square" lIns="91425" tIns="45700" rIns="91425" bIns="45700" anchor="t" anchorCtr="0">
            <a:normAutofit/>
          </a:bodyPr>
          <a:lstStyle/>
          <a:p>
            <a:pPr marL="277813" lvl="0" indent="-277813" algn="l" rtl="0">
              <a:lnSpc>
                <a:spcPct val="90000"/>
              </a:lnSpc>
              <a:spcBef>
                <a:spcPts val="0"/>
              </a:spcBef>
              <a:spcAft>
                <a:spcPts val="0"/>
              </a:spcAft>
              <a:buSzPts val="2800"/>
              <a:buChar char="▪"/>
            </a:pPr>
            <a:r>
              <a:rPr lang="en-US">
                <a:latin typeface="Gill Sans"/>
                <a:ea typeface="Gill Sans"/>
                <a:cs typeface="Gill Sans"/>
                <a:sym typeface="Gill Sans"/>
              </a:rPr>
              <a:t>institutions often want private networks for security. </a:t>
            </a:r>
            <a:endParaRPr/>
          </a:p>
          <a:p>
            <a:pPr marL="579438" lvl="2" indent="-179387" algn="l" rtl="0">
              <a:lnSpc>
                <a:spcPct val="90000"/>
              </a:lnSpc>
              <a:spcBef>
                <a:spcPts val="500"/>
              </a:spcBef>
              <a:spcAft>
                <a:spcPts val="0"/>
              </a:spcAft>
              <a:buClr>
                <a:schemeClr val="dk1"/>
              </a:buClr>
              <a:buSzPts val="2400"/>
              <a:buChar char="•"/>
            </a:pPr>
            <a:r>
              <a:rPr lang="en-US" sz="2400">
                <a:latin typeface="Gill Sans"/>
                <a:ea typeface="Gill Sans"/>
                <a:cs typeface="Gill Sans"/>
                <a:sym typeface="Gill Sans"/>
              </a:rPr>
              <a:t>costly: separate routers, links, DNS infrastructure.</a:t>
            </a:r>
            <a:endParaRPr/>
          </a:p>
          <a:p>
            <a:pPr marL="277813" lvl="0" indent="-277813" algn="l" rtl="0">
              <a:lnSpc>
                <a:spcPct val="90000"/>
              </a:lnSpc>
              <a:spcBef>
                <a:spcPts val="1000"/>
              </a:spcBef>
              <a:spcAft>
                <a:spcPts val="0"/>
              </a:spcAft>
              <a:buSzPts val="2800"/>
              <a:buChar char="▪"/>
            </a:pPr>
            <a:r>
              <a:rPr lang="en-US">
                <a:latin typeface="Gill Sans"/>
                <a:ea typeface="Gill Sans"/>
                <a:cs typeface="Gill Sans"/>
                <a:sym typeface="Gill Sans"/>
              </a:rPr>
              <a:t>VPN: institution’s inter-office traffic is sent over public Internet instead </a:t>
            </a:r>
            <a:endParaRPr/>
          </a:p>
          <a:p>
            <a:pPr marL="695325" lvl="1" indent="-238125" algn="l" rtl="0">
              <a:lnSpc>
                <a:spcPct val="90000"/>
              </a:lnSpc>
              <a:spcBef>
                <a:spcPts val="500"/>
              </a:spcBef>
              <a:spcAft>
                <a:spcPts val="0"/>
              </a:spcAft>
              <a:buSzPts val="2400"/>
              <a:buChar char="•"/>
            </a:pPr>
            <a:r>
              <a:rPr lang="en-US">
                <a:latin typeface="Gill Sans"/>
                <a:ea typeface="Gill Sans"/>
                <a:cs typeface="Gill Sans"/>
                <a:sym typeface="Gill Sans"/>
              </a:rPr>
              <a:t>encrypted before entering public Internet</a:t>
            </a:r>
            <a:endParaRPr/>
          </a:p>
          <a:p>
            <a:pPr marL="695325" lvl="1" indent="-238125" algn="l" rtl="0">
              <a:lnSpc>
                <a:spcPct val="90000"/>
              </a:lnSpc>
              <a:spcBef>
                <a:spcPts val="500"/>
              </a:spcBef>
              <a:spcAft>
                <a:spcPts val="0"/>
              </a:spcAft>
              <a:buSzPts val="2400"/>
              <a:buChar char="•"/>
            </a:pPr>
            <a:r>
              <a:rPr lang="en-US">
                <a:latin typeface="Gill Sans"/>
                <a:ea typeface="Gill Sans"/>
                <a:cs typeface="Gill Sans"/>
                <a:sym typeface="Gill Sans"/>
              </a:rPr>
              <a:t>logically separate from other traffic</a:t>
            </a:r>
            <a:endParaRPr/>
          </a:p>
          <a:p>
            <a:pPr marL="695325" lvl="1" indent="-238125" algn="l" rtl="0">
              <a:lnSpc>
                <a:spcPct val="90000"/>
              </a:lnSpc>
              <a:spcBef>
                <a:spcPts val="500"/>
              </a:spcBef>
              <a:spcAft>
                <a:spcPts val="0"/>
              </a:spcAft>
              <a:buSzPts val="2400"/>
              <a:buChar char="•"/>
            </a:pPr>
            <a:r>
              <a:rPr lang="en-US">
                <a:latin typeface="Gill Sans"/>
                <a:ea typeface="Gill Sans"/>
                <a:cs typeface="Gill Sans"/>
                <a:sym typeface="Gill Sans"/>
              </a:rPr>
              <a:t>Use IPsec to protects upper level protocols.</a:t>
            </a:r>
            <a:endParaRPr/>
          </a:p>
          <a:p>
            <a:pPr marL="295275" lvl="0" indent="-60325" algn="l" rtl="0">
              <a:lnSpc>
                <a:spcPct val="90000"/>
              </a:lnSpc>
              <a:spcBef>
                <a:spcPts val="1000"/>
              </a:spcBef>
              <a:spcAft>
                <a:spcPts val="0"/>
              </a:spcAft>
              <a:buSzPts val="2800"/>
              <a:buNone/>
            </a:pPr>
            <a:endParaRPr/>
          </a:p>
        </p:txBody>
      </p:sp>
      <p:pic>
        <p:nvPicPr>
          <p:cNvPr id="1710" name="Google Shape;1710;p66" descr="Shape, icon&#10;&#10;Description automatically generated"/>
          <p:cNvPicPr preferRelativeResize="0"/>
          <p:nvPr/>
        </p:nvPicPr>
        <p:blipFill rotWithShape="1">
          <a:blip r:embed="rId3">
            <a:alphaModFix/>
          </a:blip>
          <a:srcRect/>
          <a:stretch/>
        </p:blipFill>
        <p:spPr>
          <a:xfrm>
            <a:off x="3904942" y="4701134"/>
            <a:ext cx="6763058" cy="21568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7"/>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Elements of a wireless network</a:t>
            </a:r>
            <a:endParaRPr/>
          </a:p>
        </p:txBody>
      </p:sp>
      <p:sp>
        <p:nvSpPr>
          <p:cNvPr id="206" name="Google Shape;206;p7"/>
          <p:cNvSpPr/>
          <p:nvPr/>
        </p:nvSpPr>
        <p:spPr>
          <a:xfrm>
            <a:off x="4816475" y="4378325"/>
            <a:ext cx="2152650" cy="2093913"/>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07" name="Google Shape;207;p7"/>
          <p:cNvSpPr/>
          <p:nvPr/>
        </p:nvSpPr>
        <p:spPr>
          <a:xfrm>
            <a:off x="650875" y="1290638"/>
            <a:ext cx="2252663" cy="2286000"/>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208" name="Google Shape;208;p7"/>
          <p:cNvCxnSpPr/>
          <p:nvPr/>
        </p:nvCxnSpPr>
        <p:spPr>
          <a:xfrm>
            <a:off x="1798638" y="2447925"/>
            <a:ext cx="1277937" cy="655638"/>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7"/>
          <p:cNvSpPr/>
          <p:nvPr/>
        </p:nvSpPr>
        <p:spPr>
          <a:xfrm>
            <a:off x="1524000" y="4033838"/>
            <a:ext cx="1038225" cy="100488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210" name="Google Shape;210;p7"/>
          <p:cNvSpPr/>
          <p:nvPr/>
        </p:nvSpPr>
        <p:spPr>
          <a:xfrm>
            <a:off x="3108325" y="4440238"/>
            <a:ext cx="2278063" cy="2052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211" name="Google Shape;211;p7"/>
          <p:cNvCxnSpPr/>
          <p:nvPr/>
        </p:nvCxnSpPr>
        <p:spPr>
          <a:xfrm>
            <a:off x="5360988" y="5424488"/>
            <a:ext cx="304800" cy="0"/>
          </a:xfrm>
          <a:prstGeom prst="straightConnector1">
            <a:avLst/>
          </a:prstGeom>
          <a:noFill/>
          <a:ln w="9525" cap="flat" cmpd="sng">
            <a:solidFill>
              <a:srgbClr val="000000"/>
            </a:solidFill>
            <a:prstDash val="solid"/>
            <a:round/>
            <a:headEnd type="none" w="med" len="med"/>
            <a:tailEnd type="triangle" w="med" len="med"/>
          </a:ln>
        </p:spPr>
      </p:cxnSp>
      <p:cxnSp>
        <p:nvCxnSpPr>
          <p:cNvPr id="212" name="Google Shape;212;p7"/>
          <p:cNvCxnSpPr/>
          <p:nvPr/>
        </p:nvCxnSpPr>
        <p:spPr>
          <a:xfrm rot="10800000">
            <a:off x="4873625" y="53276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213" name="Google Shape;213;p7"/>
          <p:cNvCxnSpPr/>
          <p:nvPr/>
        </p:nvCxnSpPr>
        <p:spPr>
          <a:xfrm rot="10800000">
            <a:off x="4887913" y="54038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214" name="Google Shape;214;p7"/>
          <p:cNvCxnSpPr/>
          <p:nvPr/>
        </p:nvCxnSpPr>
        <p:spPr>
          <a:xfrm rot="10800000">
            <a:off x="4830763" y="5470525"/>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215" name="Google Shape;215;p7"/>
          <p:cNvCxnSpPr/>
          <p:nvPr/>
        </p:nvCxnSpPr>
        <p:spPr>
          <a:xfrm rot="10800000" flipH="1">
            <a:off x="4308475" y="4144963"/>
            <a:ext cx="50800" cy="1117600"/>
          </a:xfrm>
          <a:prstGeom prst="straightConnector1">
            <a:avLst/>
          </a:prstGeom>
          <a:noFill/>
          <a:ln w="9525" cap="flat" cmpd="sng">
            <a:solidFill>
              <a:srgbClr val="000000"/>
            </a:solidFill>
            <a:prstDash val="solid"/>
            <a:round/>
            <a:headEnd type="none" w="med" len="med"/>
            <a:tailEnd type="none" w="med" len="med"/>
          </a:ln>
        </p:spPr>
      </p:cxnSp>
      <p:grpSp>
        <p:nvGrpSpPr>
          <p:cNvPr id="216" name="Google Shape;216;p7"/>
          <p:cNvGrpSpPr/>
          <p:nvPr/>
        </p:nvGrpSpPr>
        <p:grpSpPr>
          <a:xfrm>
            <a:off x="6442075" y="4867275"/>
            <a:ext cx="331788" cy="368300"/>
            <a:chOff x="313" y="1497"/>
            <a:chExt cx="1152" cy="1014"/>
          </a:xfrm>
        </p:grpSpPr>
        <p:pic>
          <p:nvPicPr>
            <p:cNvPr id="217" name="Google Shape;217;p7"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218" name="Google Shape;218;p7"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219" name="Google Shape;219;p7"/>
          <p:cNvGrpSpPr/>
          <p:nvPr/>
        </p:nvGrpSpPr>
        <p:grpSpPr>
          <a:xfrm>
            <a:off x="2071688" y="4195763"/>
            <a:ext cx="396875" cy="388937"/>
            <a:chOff x="2967" y="478"/>
            <a:chExt cx="788" cy="625"/>
          </a:xfrm>
        </p:grpSpPr>
        <p:pic>
          <p:nvPicPr>
            <p:cNvPr id="220" name="Google Shape;220;p7"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221" name="Google Shape;221;p7" descr="antenna_radiation_stylized"/>
            <p:cNvPicPr preferRelativeResize="0"/>
            <p:nvPr/>
          </p:nvPicPr>
          <p:blipFill rotWithShape="1">
            <a:blip r:embed="rId6">
              <a:alphaModFix/>
            </a:blip>
            <a:srcRect/>
            <a:stretch/>
          </p:blipFill>
          <p:spPr>
            <a:xfrm>
              <a:off x="2967" y="478"/>
              <a:ext cx="788" cy="188"/>
            </a:xfrm>
            <a:prstGeom prst="rect">
              <a:avLst/>
            </a:prstGeom>
            <a:noFill/>
            <a:ln>
              <a:noFill/>
            </a:ln>
          </p:spPr>
        </p:pic>
      </p:grpSp>
      <p:grpSp>
        <p:nvGrpSpPr>
          <p:cNvPr id="222" name="Google Shape;222;p7"/>
          <p:cNvGrpSpPr/>
          <p:nvPr/>
        </p:nvGrpSpPr>
        <p:grpSpPr>
          <a:xfrm>
            <a:off x="5668963" y="4957763"/>
            <a:ext cx="458787" cy="620712"/>
            <a:chOff x="5955030" y="3031808"/>
            <a:chExt cx="914400" cy="1398587"/>
          </a:xfrm>
        </p:grpSpPr>
        <p:grpSp>
          <p:nvGrpSpPr>
            <p:cNvPr id="223" name="Google Shape;223;p7"/>
            <p:cNvGrpSpPr/>
            <p:nvPr/>
          </p:nvGrpSpPr>
          <p:grpSpPr>
            <a:xfrm>
              <a:off x="6097905" y="3403283"/>
              <a:ext cx="596900" cy="1027112"/>
              <a:chOff x="3130" y="3288"/>
              <a:chExt cx="410" cy="742"/>
            </a:xfrm>
          </p:grpSpPr>
          <p:cxnSp>
            <p:nvCxnSpPr>
              <p:cNvPr id="224" name="Google Shape;224;p7"/>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225" name="Google Shape;225;p7"/>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226" name="Google Shape;226;p7"/>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227" name="Google Shape;227;p7"/>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228" name="Google Shape;228;p7"/>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229" name="Google Shape;229;p7"/>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230" name="Google Shape;230;p7"/>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231" name="Google Shape;231;p7"/>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232" name="Google Shape;232;p7"/>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233" name="Google Shape;233;p7"/>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234" name="Google Shape;234;p7"/>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235" name="Google Shape;235;p7"/>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236" name="Google Shape;236;p7"/>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237" name="Google Shape;237;p7"/>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238" name="Google Shape;238;p7"/>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239" name="Google Shape;239;p7"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240" name="Google Shape;240;p7"/>
          <p:cNvGrpSpPr/>
          <p:nvPr/>
        </p:nvGrpSpPr>
        <p:grpSpPr>
          <a:xfrm>
            <a:off x="3403600" y="5354638"/>
            <a:ext cx="527050" cy="392112"/>
            <a:chOff x="2751" y="1851"/>
            <a:chExt cx="462" cy="478"/>
          </a:xfrm>
        </p:grpSpPr>
        <p:pic>
          <p:nvPicPr>
            <p:cNvPr id="241" name="Google Shape;241;p7"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242" name="Google Shape;242;p7"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243" name="Google Shape;243;p7"/>
          <p:cNvGrpSpPr/>
          <p:nvPr/>
        </p:nvGrpSpPr>
        <p:grpSpPr>
          <a:xfrm>
            <a:off x="4094163" y="4987925"/>
            <a:ext cx="458787" cy="620713"/>
            <a:chOff x="5955030" y="3031808"/>
            <a:chExt cx="914400" cy="1398587"/>
          </a:xfrm>
        </p:grpSpPr>
        <p:grpSp>
          <p:nvGrpSpPr>
            <p:cNvPr id="244" name="Google Shape;244;p7"/>
            <p:cNvGrpSpPr/>
            <p:nvPr/>
          </p:nvGrpSpPr>
          <p:grpSpPr>
            <a:xfrm>
              <a:off x="6097905" y="3403283"/>
              <a:ext cx="596900" cy="1027112"/>
              <a:chOff x="3130" y="3288"/>
              <a:chExt cx="410" cy="742"/>
            </a:xfrm>
          </p:grpSpPr>
          <p:cxnSp>
            <p:nvCxnSpPr>
              <p:cNvPr id="245" name="Google Shape;245;p7"/>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246" name="Google Shape;246;p7"/>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247" name="Google Shape;247;p7"/>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248" name="Google Shape;248;p7"/>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249" name="Google Shape;249;p7"/>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250" name="Google Shape;250;p7"/>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251" name="Google Shape;251;p7"/>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252" name="Google Shape;252;p7"/>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253" name="Google Shape;253;p7"/>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254" name="Google Shape;254;p7"/>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255" name="Google Shape;255;p7"/>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256" name="Google Shape;256;p7"/>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257" name="Google Shape;257;p7"/>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258" name="Google Shape;258;p7"/>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259" name="Google Shape;259;p7"/>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260" name="Google Shape;260;p7"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261" name="Google Shape;261;p7"/>
          <p:cNvGrpSpPr/>
          <p:nvPr/>
        </p:nvGrpSpPr>
        <p:grpSpPr>
          <a:xfrm>
            <a:off x="5781675" y="5791200"/>
            <a:ext cx="361950" cy="338138"/>
            <a:chOff x="313" y="1497"/>
            <a:chExt cx="1152" cy="1014"/>
          </a:xfrm>
        </p:grpSpPr>
        <p:pic>
          <p:nvPicPr>
            <p:cNvPr id="262" name="Google Shape;262;p7" descr="laptop_stylized_small"/>
            <p:cNvPicPr preferRelativeResize="0"/>
            <p:nvPr/>
          </p:nvPicPr>
          <p:blipFill rotWithShape="1">
            <a:blip r:embed="rId10">
              <a:alphaModFix/>
            </a:blip>
            <a:srcRect/>
            <a:stretch/>
          </p:blipFill>
          <p:spPr>
            <a:xfrm>
              <a:off x="313" y="1727"/>
              <a:ext cx="1152" cy="784"/>
            </a:xfrm>
            <a:prstGeom prst="rect">
              <a:avLst/>
            </a:prstGeom>
            <a:noFill/>
            <a:ln>
              <a:noFill/>
            </a:ln>
          </p:spPr>
        </p:pic>
        <p:pic>
          <p:nvPicPr>
            <p:cNvPr id="263" name="Google Shape;263;p7" descr="antenna_stylized"/>
            <p:cNvPicPr preferRelativeResize="0"/>
            <p:nvPr/>
          </p:nvPicPr>
          <p:blipFill rotWithShape="1">
            <a:blip r:embed="rId11">
              <a:alphaModFix/>
            </a:blip>
            <a:srcRect/>
            <a:stretch/>
          </p:blipFill>
          <p:spPr>
            <a:xfrm>
              <a:off x="334" y="1497"/>
              <a:ext cx="1113" cy="650"/>
            </a:xfrm>
            <a:prstGeom prst="rect">
              <a:avLst/>
            </a:prstGeom>
            <a:noFill/>
            <a:ln>
              <a:noFill/>
            </a:ln>
          </p:spPr>
        </p:pic>
      </p:grpSp>
      <p:grpSp>
        <p:nvGrpSpPr>
          <p:cNvPr id="264" name="Google Shape;264;p7"/>
          <p:cNvGrpSpPr/>
          <p:nvPr/>
        </p:nvGrpSpPr>
        <p:grpSpPr>
          <a:xfrm>
            <a:off x="4551363" y="5811838"/>
            <a:ext cx="376237" cy="347662"/>
            <a:chOff x="313" y="1497"/>
            <a:chExt cx="1152" cy="1014"/>
          </a:xfrm>
        </p:grpSpPr>
        <p:pic>
          <p:nvPicPr>
            <p:cNvPr id="265" name="Google Shape;265;p7"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266" name="Google Shape;266;p7"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267" name="Google Shape;267;p7"/>
          <p:cNvGrpSpPr/>
          <p:nvPr/>
        </p:nvGrpSpPr>
        <p:grpSpPr>
          <a:xfrm>
            <a:off x="3830638" y="5832475"/>
            <a:ext cx="382587" cy="436563"/>
            <a:chOff x="313" y="1497"/>
            <a:chExt cx="1152" cy="1014"/>
          </a:xfrm>
        </p:grpSpPr>
        <p:pic>
          <p:nvPicPr>
            <p:cNvPr id="268" name="Google Shape;268;p7" descr="laptop_stylized_small"/>
            <p:cNvPicPr preferRelativeResize="0"/>
            <p:nvPr/>
          </p:nvPicPr>
          <p:blipFill rotWithShape="1">
            <a:blip r:embed="rId14">
              <a:alphaModFix/>
            </a:blip>
            <a:srcRect/>
            <a:stretch/>
          </p:blipFill>
          <p:spPr>
            <a:xfrm>
              <a:off x="313" y="1727"/>
              <a:ext cx="1152" cy="784"/>
            </a:xfrm>
            <a:prstGeom prst="rect">
              <a:avLst/>
            </a:prstGeom>
            <a:noFill/>
            <a:ln>
              <a:noFill/>
            </a:ln>
          </p:spPr>
        </p:pic>
        <p:pic>
          <p:nvPicPr>
            <p:cNvPr id="269" name="Google Shape;269;p7" descr="antenna_stylized"/>
            <p:cNvPicPr preferRelativeResize="0"/>
            <p:nvPr/>
          </p:nvPicPr>
          <p:blipFill rotWithShape="1">
            <a:blip r:embed="rId15">
              <a:alphaModFix/>
            </a:blip>
            <a:srcRect/>
            <a:stretch/>
          </p:blipFill>
          <p:spPr>
            <a:xfrm>
              <a:off x="334" y="1497"/>
              <a:ext cx="1113" cy="650"/>
            </a:xfrm>
            <a:prstGeom prst="rect">
              <a:avLst/>
            </a:prstGeom>
            <a:noFill/>
            <a:ln>
              <a:noFill/>
            </a:ln>
          </p:spPr>
        </p:pic>
      </p:grpSp>
      <p:grpSp>
        <p:nvGrpSpPr>
          <p:cNvPr id="270" name="Google Shape;270;p7"/>
          <p:cNvGrpSpPr/>
          <p:nvPr/>
        </p:nvGrpSpPr>
        <p:grpSpPr>
          <a:xfrm>
            <a:off x="3729038" y="4673600"/>
            <a:ext cx="485775" cy="403225"/>
            <a:chOff x="2751" y="1851"/>
            <a:chExt cx="462" cy="478"/>
          </a:xfrm>
        </p:grpSpPr>
        <p:pic>
          <p:nvPicPr>
            <p:cNvPr id="271" name="Google Shape;271;p7" descr="iphone_stylized_small"/>
            <p:cNvPicPr preferRelativeResize="0"/>
            <p:nvPr/>
          </p:nvPicPr>
          <p:blipFill rotWithShape="1">
            <a:blip r:embed="rId16">
              <a:alphaModFix/>
            </a:blip>
            <a:srcRect/>
            <a:stretch/>
          </p:blipFill>
          <p:spPr>
            <a:xfrm>
              <a:off x="2928" y="1922"/>
              <a:ext cx="152" cy="407"/>
            </a:xfrm>
            <a:prstGeom prst="rect">
              <a:avLst/>
            </a:prstGeom>
            <a:noFill/>
            <a:ln>
              <a:noFill/>
            </a:ln>
          </p:spPr>
        </p:pic>
        <p:pic>
          <p:nvPicPr>
            <p:cNvPr id="272" name="Google Shape;272;p7" descr="antenna_radiation_stylized"/>
            <p:cNvPicPr preferRelativeResize="0"/>
            <p:nvPr/>
          </p:nvPicPr>
          <p:blipFill rotWithShape="1">
            <a:blip r:embed="rId17">
              <a:alphaModFix/>
            </a:blip>
            <a:srcRect/>
            <a:stretch/>
          </p:blipFill>
          <p:spPr>
            <a:xfrm>
              <a:off x="2751" y="1851"/>
              <a:ext cx="462" cy="110"/>
            </a:xfrm>
            <a:prstGeom prst="rect">
              <a:avLst/>
            </a:prstGeom>
            <a:noFill/>
            <a:ln>
              <a:noFill/>
            </a:ln>
          </p:spPr>
        </p:pic>
      </p:grpSp>
      <p:grpSp>
        <p:nvGrpSpPr>
          <p:cNvPr id="273" name="Google Shape;273;p7"/>
          <p:cNvGrpSpPr/>
          <p:nvPr/>
        </p:nvGrpSpPr>
        <p:grpSpPr>
          <a:xfrm>
            <a:off x="6289675" y="5334000"/>
            <a:ext cx="525463" cy="392113"/>
            <a:chOff x="2751" y="1851"/>
            <a:chExt cx="462" cy="478"/>
          </a:xfrm>
        </p:grpSpPr>
        <p:pic>
          <p:nvPicPr>
            <p:cNvPr id="274" name="Google Shape;274;p7"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275" name="Google Shape;275;p7"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276" name="Google Shape;276;p7"/>
          <p:cNvGrpSpPr/>
          <p:nvPr/>
        </p:nvGrpSpPr>
        <p:grpSpPr>
          <a:xfrm>
            <a:off x="4987925" y="5191125"/>
            <a:ext cx="376238" cy="349250"/>
            <a:chOff x="313" y="1497"/>
            <a:chExt cx="1152" cy="1014"/>
          </a:xfrm>
        </p:grpSpPr>
        <p:pic>
          <p:nvPicPr>
            <p:cNvPr id="277" name="Google Shape;277;p7"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278" name="Google Shape;278;p7"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279" name="Google Shape;279;p7"/>
          <p:cNvGrpSpPr/>
          <p:nvPr/>
        </p:nvGrpSpPr>
        <p:grpSpPr>
          <a:xfrm>
            <a:off x="1909763" y="4643438"/>
            <a:ext cx="282575" cy="344487"/>
            <a:chOff x="313" y="1497"/>
            <a:chExt cx="1152" cy="1014"/>
          </a:xfrm>
        </p:grpSpPr>
        <p:pic>
          <p:nvPicPr>
            <p:cNvPr id="280" name="Google Shape;280;p7"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281" name="Google Shape;281;p7"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282" name="Google Shape;282;p7"/>
          <p:cNvGrpSpPr/>
          <p:nvPr/>
        </p:nvGrpSpPr>
        <p:grpSpPr>
          <a:xfrm>
            <a:off x="1616075" y="4308475"/>
            <a:ext cx="444500" cy="381000"/>
            <a:chOff x="2751" y="1851"/>
            <a:chExt cx="462" cy="478"/>
          </a:xfrm>
        </p:grpSpPr>
        <p:pic>
          <p:nvPicPr>
            <p:cNvPr id="283" name="Google Shape;283;p7"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284" name="Google Shape;284;p7"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285" name="Google Shape;285;p7"/>
          <p:cNvGrpSpPr/>
          <p:nvPr/>
        </p:nvGrpSpPr>
        <p:grpSpPr>
          <a:xfrm>
            <a:off x="1574800" y="1971675"/>
            <a:ext cx="458788" cy="619125"/>
            <a:chOff x="5955030" y="3031808"/>
            <a:chExt cx="914400" cy="1398587"/>
          </a:xfrm>
        </p:grpSpPr>
        <p:grpSp>
          <p:nvGrpSpPr>
            <p:cNvPr id="286" name="Google Shape;286;p7"/>
            <p:cNvGrpSpPr/>
            <p:nvPr/>
          </p:nvGrpSpPr>
          <p:grpSpPr>
            <a:xfrm>
              <a:off x="6097905" y="3403283"/>
              <a:ext cx="596900" cy="1027112"/>
              <a:chOff x="3130" y="3288"/>
              <a:chExt cx="410" cy="742"/>
            </a:xfrm>
          </p:grpSpPr>
          <p:cxnSp>
            <p:nvCxnSpPr>
              <p:cNvPr id="287" name="Google Shape;287;p7"/>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288" name="Google Shape;288;p7"/>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289" name="Google Shape;289;p7"/>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290" name="Google Shape;290;p7"/>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291" name="Google Shape;291;p7"/>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292" name="Google Shape;292;p7"/>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293" name="Google Shape;293;p7"/>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294" name="Google Shape;294;p7"/>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295" name="Google Shape;295;p7"/>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296" name="Google Shape;296;p7"/>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297" name="Google Shape;297;p7"/>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298" name="Google Shape;298;p7"/>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299" name="Google Shape;299;p7"/>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300" name="Google Shape;300;p7"/>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301" name="Google Shape;301;p7"/>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302" name="Google Shape;302;p7"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303" name="Google Shape;303;p7"/>
          <p:cNvGrpSpPr/>
          <p:nvPr/>
        </p:nvGrpSpPr>
        <p:grpSpPr>
          <a:xfrm>
            <a:off x="2112963" y="2103438"/>
            <a:ext cx="465137" cy="481012"/>
            <a:chOff x="313" y="1497"/>
            <a:chExt cx="1152" cy="1014"/>
          </a:xfrm>
        </p:grpSpPr>
        <p:pic>
          <p:nvPicPr>
            <p:cNvPr id="304" name="Google Shape;304;p7" descr="laptop_stylized_small"/>
            <p:cNvPicPr preferRelativeResize="0"/>
            <p:nvPr/>
          </p:nvPicPr>
          <p:blipFill rotWithShape="1">
            <a:blip r:embed="rId22">
              <a:alphaModFix/>
            </a:blip>
            <a:srcRect/>
            <a:stretch/>
          </p:blipFill>
          <p:spPr>
            <a:xfrm>
              <a:off x="313" y="1727"/>
              <a:ext cx="1152" cy="784"/>
            </a:xfrm>
            <a:prstGeom prst="rect">
              <a:avLst/>
            </a:prstGeom>
            <a:noFill/>
            <a:ln>
              <a:noFill/>
            </a:ln>
          </p:spPr>
        </p:pic>
        <p:pic>
          <p:nvPicPr>
            <p:cNvPr id="305" name="Google Shape;305;p7" descr="antenna_stylized"/>
            <p:cNvPicPr preferRelativeResize="0"/>
            <p:nvPr/>
          </p:nvPicPr>
          <p:blipFill rotWithShape="1">
            <a:blip r:embed="rId23">
              <a:alphaModFix/>
            </a:blip>
            <a:srcRect/>
            <a:stretch/>
          </p:blipFill>
          <p:spPr>
            <a:xfrm>
              <a:off x="334" y="1497"/>
              <a:ext cx="1113" cy="650"/>
            </a:xfrm>
            <a:prstGeom prst="rect">
              <a:avLst/>
            </a:prstGeom>
            <a:noFill/>
            <a:ln>
              <a:noFill/>
            </a:ln>
          </p:spPr>
        </p:pic>
      </p:grpSp>
      <p:grpSp>
        <p:nvGrpSpPr>
          <p:cNvPr id="306" name="Google Shape;306;p7"/>
          <p:cNvGrpSpPr/>
          <p:nvPr/>
        </p:nvGrpSpPr>
        <p:grpSpPr>
          <a:xfrm>
            <a:off x="2005013" y="2901950"/>
            <a:ext cx="333375" cy="368300"/>
            <a:chOff x="313" y="1497"/>
            <a:chExt cx="1152" cy="1014"/>
          </a:xfrm>
        </p:grpSpPr>
        <p:pic>
          <p:nvPicPr>
            <p:cNvPr id="307" name="Google Shape;307;p7"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308" name="Google Shape;308;p7"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309" name="Google Shape;309;p7"/>
          <p:cNvGrpSpPr/>
          <p:nvPr/>
        </p:nvGrpSpPr>
        <p:grpSpPr>
          <a:xfrm>
            <a:off x="1482725" y="2987675"/>
            <a:ext cx="282575" cy="344488"/>
            <a:chOff x="313" y="1497"/>
            <a:chExt cx="1152" cy="1014"/>
          </a:xfrm>
        </p:grpSpPr>
        <p:pic>
          <p:nvPicPr>
            <p:cNvPr id="310" name="Google Shape;310;p7"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311" name="Google Shape;311;p7"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312" name="Google Shape;312;p7"/>
          <p:cNvGrpSpPr/>
          <p:nvPr/>
        </p:nvGrpSpPr>
        <p:grpSpPr>
          <a:xfrm>
            <a:off x="1189038" y="2651125"/>
            <a:ext cx="444500" cy="382588"/>
            <a:chOff x="2751" y="1851"/>
            <a:chExt cx="462" cy="478"/>
          </a:xfrm>
        </p:grpSpPr>
        <p:pic>
          <p:nvPicPr>
            <p:cNvPr id="313" name="Google Shape;313;p7"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314" name="Google Shape;314;p7"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315" name="Google Shape;315;p7"/>
          <p:cNvGrpSpPr/>
          <p:nvPr/>
        </p:nvGrpSpPr>
        <p:grpSpPr>
          <a:xfrm>
            <a:off x="1565275" y="1401763"/>
            <a:ext cx="446088" cy="385762"/>
            <a:chOff x="313" y="1497"/>
            <a:chExt cx="1152" cy="1014"/>
          </a:xfrm>
        </p:grpSpPr>
        <p:pic>
          <p:nvPicPr>
            <p:cNvPr id="316" name="Google Shape;316;p7" descr="laptop_stylized_small"/>
            <p:cNvPicPr preferRelativeResize="0"/>
            <p:nvPr/>
          </p:nvPicPr>
          <p:blipFill rotWithShape="1">
            <a:blip r:embed="rId24">
              <a:alphaModFix/>
            </a:blip>
            <a:srcRect/>
            <a:stretch/>
          </p:blipFill>
          <p:spPr>
            <a:xfrm>
              <a:off x="313" y="1727"/>
              <a:ext cx="1152" cy="784"/>
            </a:xfrm>
            <a:prstGeom prst="rect">
              <a:avLst/>
            </a:prstGeom>
            <a:noFill/>
            <a:ln>
              <a:noFill/>
            </a:ln>
          </p:spPr>
        </p:pic>
        <p:pic>
          <p:nvPicPr>
            <p:cNvPr id="317" name="Google Shape;317;p7" descr="antenna_stylized"/>
            <p:cNvPicPr preferRelativeResize="0"/>
            <p:nvPr/>
          </p:nvPicPr>
          <p:blipFill rotWithShape="1">
            <a:blip r:embed="rId25">
              <a:alphaModFix/>
            </a:blip>
            <a:srcRect/>
            <a:stretch/>
          </p:blipFill>
          <p:spPr>
            <a:xfrm>
              <a:off x="334" y="1497"/>
              <a:ext cx="1113" cy="650"/>
            </a:xfrm>
            <a:prstGeom prst="rect">
              <a:avLst/>
            </a:prstGeom>
            <a:noFill/>
            <a:ln>
              <a:noFill/>
            </a:ln>
          </p:spPr>
        </p:pic>
      </p:grpSp>
      <p:grpSp>
        <p:nvGrpSpPr>
          <p:cNvPr id="318" name="Google Shape;318;p7"/>
          <p:cNvGrpSpPr/>
          <p:nvPr/>
        </p:nvGrpSpPr>
        <p:grpSpPr>
          <a:xfrm>
            <a:off x="762000" y="2530475"/>
            <a:ext cx="446088" cy="381000"/>
            <a:chOff x="2751" y="1851"/>
            <a:chExt cx="462" cy="478"/>
          </a:xfrm>
        </p:grpSpPr>
        <p:pic>
          <p:nvPicPr>
            <p:cNvPr id="319" name="Google Shape;319;p7"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320" name="Google Shape;320;p7"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cxnSp>
        <p:nvCxnSpPr>
          <p:cNvPr id="321" name="Google Shape;321;p7"/>
          <p:cNvCxnSpPr/>
          <p:nvPr/>
        </p:nvCxnSpPr>
        <p:spPr>
          <a:xfrm rot="10800000">
            <a:off x="4867275" y="4105275"/>
            <a:ext cx="949325" cy="1293813"/>
          </a:xfrm>
          <a:prstGeom prst="straightConnector1">
            <a:avLst/>
          </a:prstGeom>
          <a:noFill/>
          <a:ln w="9525" cap="flat" cmpd="sng">
            <a:solidFill>
              <a:srgbClr val="000000"/>
            </a:solidFill>
            <a:prstDash val="solid"/>
            <a:round/>
            <a:headEnd type="none" w="med" len="med"/>
            <a:tailEnd type="none" w="med" len="med"/>
          </a:ln>
        </p:spPr>
      </p:cxnSp>
      <p:cxnSp>
        <p:nvCxnSpPr>
          <p:cNvPr id="322" name="Google Shape;322;p7"/>
          <p:cNvCxnSpPr/>
          <p:nvPr/>
        </p:nvCxnSpPr>
        <p:spPr>
          <a:xfrm rot="10800000" flipH="1">
            <a:off x="2197100" y="3636963"/>
            <a:ext cx="1257300" cy="809625"/>
          </a:xfrm>
          <a:prstGeom prst="straightConnector1">
            <a:avLst/>
          </a:prstGeom>
          <a:noFill/>
          <a:ln w="9525" cap="flat" cmpd="sng">
            <a:solidFill>
              <a:srgbClr val="000000"/>
            </a:solidFill>
            <a:prstDash val="solid"/>
            <a:round/>
            <a:headEnd type="none" w="med" len="med"/>
            <a:tailEnd type="none" w="med" len="med"/>
          </a:ln>
        </p:spPr>
      </p:cxnSp>
      <p:grpSp>
        <p:nvGrpSpPr>
          <p:cNvPr id="323" name="Google Shape;323;p7"/>
          <p:cNvGrpSpPr/>
          <p:nvPr/>
        </p:nvGrpSpPr>
        <p:grpSpPr>
          <a:xfrm>
            <a:off x="3038475" y="2557463"/>
            <a:ext cx="2362200" cy="1762125"/>
            <a:chOff x="3839" y="1737"/>
            <a:chExt cx="1488" cy="1110"/>
          </a:xfrm>
        </p:grpSpPr>
        <p:sp>
          <p:nvSpPr>
            <p:cNvPr id="324" name="Google Shape;324;p7"/>
            <p:cNvSpPr/>
            <p:nvPr/>
          </p:nvSpPr>
          <p:spPr>
            <a:xfrm>
              <a:off x="3839" y="1737"/>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25" name="Google Shape;325;p7"/>
            <p:cNvSpPr txBox="1"/>
            <p:nvPr/>
          </p:nvSpPr>
          <p:spPr>
            <a:xfrm>
              <a:off x="4086" y="2030"/>
              <a:ext cx="1086" cy="4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wired network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infrastructure</a:t>
              </a:r>
              <a:endParaRPr/>
            </a:p>
          </p:txBody>
        </p:sp>
      </p:grpSp>
      <p:sp>
        <p:nvSpPr>
          <p:cNvPr id="326" name="Google Shape;326;p7"/>
          <p:cNvSpPr/>
          <p:nvPr/>
        </p:nvSpPr>
        <p:spPr>
          <a:xfrm>
            <a:off x="5881688" y="1658938"/>
            <a:ext cx="5903912" cy="1897062"/>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7" name="Google Shape;327;p7"/>
          <p:cNvSpPr/>
          <p:nvPr/>
        </p:nvSpPr>
        <p:spPr>
          <a:xfrm>
            <a:off x="6029324" y="1587500"/>
            <a:ext cx="2212975" cy="2238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8" name="Google Shape;328;p7"/>
          <p:cNvSpPr/>
          <p:nvPr/>
        </p:nvSpPr>
        <p:spPr>
          <a:xfrm>
            <a:off x="6018212" y="1458913"/>
            <a:ext cx="5780087" cy="2084387"/>
          </a:xfrm>
          <a:prstGeom prst="rect">
            <a:avLst/>
          </a:prstGeom>
          <a:noFill/>
          <a:ln>
            <a:noFill/>
          </a:ln>
        </p:spPr>
        <p:txBody>
          <a:bodyPr spcFirstLastPara="1" wrap="square" lIns="91425" tIns="45700" rIns="91425" bIns="45700" anchor="t" anchorCtr="0">
            <a:noAutofit/>
          </a:bodyPr>
          <a:lstStyle/>
          <a:p>
            <a:pPr marL="238125" marR="0" lvl="0" indent="-238125" algn="l" rtl="0">
              <a:lnSpc>
                <a:spcPct val="90000"/>
              </a:lnSpc>
              <a:spcBef>
                <a:spcPts val="0"/>
              </a:spcBef>
              <a:spcAft>
                <a:spcPts val="0"/>
              </a:spcAft>
              <a:buClr>
                <a:srgbClr val="000099"/>
              </a:buClr>
              <a:buSzPts val="2100"/>
              <a:buFont typeface="Noto Sans Symbols"/>
              <a:buNone/>
            </a:pPr>
            <a:r>
              <a:rPr lang="en-US" sz="2800">
                <a:solidFill>
                  <a:schemeClr val="dk1"/>
                </a:solidFill>
                <a:latin typeface="Calibri"/>
                <a:ea typeface="Calibri"/>
                <a:cs typeface="Calibri"/>
                <a:sym typeface="Calibri"/>
              </a:rPr>
              <a:t>wireless hosts</a:t>
            </a:r>
            <a:endParaRPr/>
          </a:p>
          <a:p>
            <a:pPr marL="238125" marR="0" lvl="0" indent="-238125"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laptop, smartphone, IoT</a:t>
            </a:r>
            <a:endParaRPr/>
          </a:p>
          <a:p>
            <a:pPr marL="238125" marR="0" lvl="0" indent="-238125"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run applications</a:t>
            </a:r>
            <a:endParaRPr/>
          </a:p>
          <a:p>
            <a:pPr marL="238125" marR="0" lvl="0" indent="-238125"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may be stationary (non-mobile) or mobile</a:t>
            </a:r>
            <a:endParaRPr/>
          </a:p>
          <a:p>
            <a:pPr marL="635000" marR="0" lvl="1" indent="-177800" algn="l" rtl="0">
              <a:lnSpc>
                <a:spcPct val="90000"/>
              </a:lnSpc>
              <a:spcBef>
                <a:spcPts val="400"/>
              </a:spcBef>
              <a:spcAft>
                <a:spcPts val="0"/>
              </a:spcAft>
              <a:buClr>
                <a:srgbClr val="000099"/>
              </a:buClr>
              <a:buSzPts val="2000"/>
              <a:buFont typeface="Arial"/>
              <a:buChar char="•"/>
            </a:pPr>
            <a:r>
              <a:rPr lang="en-US" sz="2000" b="0" i="0" u="none" strike="noStrike" cap="none">
                <a:solidFill>
                  <a:schemeClr val="dk1"/>
                </a:solidFill>
                <a:latin typeface="Calibri"/>
                <a:ea typeface="Calibri"/>
                <a:cs typeface="Calibri"/>
                <a:sym typeface="Calibri"/>
              </a:rPr>
              <a:t>wireless does </a:t>
            </a:r>
            <a:r>
              <a:rPr lang="en-US" sz="2000" b="0" i="1" u="none" strike="noStrike" cap="none">
                <a:solidFill>
                  <a:schemeClr val="dk1"/>
                </a:solidFill>
                <a:latin typeface="Calibri"/>
                <a:ea typeface="Calibri"/>
                <a:cs typeface="Calibri"/>
                <a:sym typeface="Calibri"/>
              </a:rPr>
              <a:t>not</a:t>
            </a:r>
            <a:r>
              <a:rPr lang="en-US" sz="2000" b="0" i="0" u="none" strike="noStrike" cap="none">
                <a:solidFill>
                  <a:schemeClr val="dk1"/>
                </a:solidFill>
                <a:latin typeface="Calibri"/>
                <a:ea typeface="Calibri"/>
                <a:cs typeface="Calibri"/>
                <a:sym typeface="Calibri"/>
              </a:rPr>
              <a:t> always mean mobility! </a:t>
            </a:r>
            <a:endParaRPr/>
          </a:p>
        </p:txBody>
      </p:sp>
      <p:cxnSp>
        <p:nvCxnSpPr>
          <p:cNvPr id="329" name="Google Shape;329;p7"/>
          <p:cNvCxnSpPr/>
          <p:nvPr/>
        </p:nvCxnSpPr>
        <p:spPr>
          <a:xfrm flipH="1">
            <a:off x="6189662" y="3568700"/>
            <a:ext cx="960437" cy="2227263"/>
          </a:xfrm>
          <a:prstGeom prst="straightConnector1">
            <a:avLst/>
          </a:prstGeom>
          <a:noFill/>
          <a:ln w="9525" cap="flat" cmpd="sng">
            <a:solidFill>
              <a:srgbClr val="C00000"/>
            </a:solidFill>
            <a:prstDash val="solid"/>
            <a:round/>
            <a:headEnd type="none" w="med" len="med"/>
            <a:tailEnd type="triangle" w="med" len="med"/>
          </a:ln>
        </p:spPr>
      </p:cxnSp>
      <p:cxnSp>
        <p:nvCxnSpPr>
          <p:cNvPr id="330" name="Google Shape;330;p7"/>
          <p:cNvCxnSpPr/>
          <p:nvPr/>
        </p:nvCxnSpPr>
        <p:spPr>
          <a:xfrm flipH="1">
            <a:off x="5257800" y="3568701"/>
            <a:ext cx="1866900" cy="1690688"/>
          </a:xfrm>
          <a:prstGeom prst="straightConnector1">
            <a:avLst/>
          </a:prstGeom>
          <a:noFill/>
          <a:ln w="9525" cap="flat" cmpd="sng">
            <a:solidFill>
              <a:srgbClr val="C00000"/>
            </a:solidFill>
            <a:prstDash val="solid"/>
            <a:round/>
            <a:headEnd type="none" w="med" len="med"/>
            <a:tailEnd type="triangle" w="med" len="med"/>
          </a:ln>
        </p:spPr>
      </p:cxnSp>
      <p:grpSp>
        <p:nvGrpSpPr>
          <p:cNvPr id="331" name="Google Shape;331;p7"/>
          <p:cNvGrpSpPr/>
          <p:nvPr/>
        </p:nvGrpSpPr>
        <p:grpSpPr>
          <a:xfrm>
            <a:off x="10753725" y="1857375"/>
            <a:ext cx="762000" cy="771525"/>
            <a:chOff x="313" y="1497"/>
            <a:chExt cx="1152" cy="1014"/>
          </a:xfrm>
        </p:grpSpPr>
        <p:pic>
          <p:nvPicPr>
            <p:cNvPr id="332" name="Google Shape;332;p7" descr="laptop_stylized_small"/>
            <p:cNvPicPr preferRelativeResize="0"/>
            <p:nvPr/>
          </p:nvPicPr>
          <p:blipFill rotWithShape="1">
            <a:blip r:embed="rId26">
              <a:alphaModFix/>
            </a:blip>
            <a:srcRect/>
            <a:stretch/>
          </p:blipFill>
          <p:spPr>
            <a:xfrm>
              <a:off x="313" y="1727"/>
              <a:ext cx="1152" cy="784"/>
            </a:xfrm>
            <a:prstGeom prst="rect">
              <a:avLst/>
            </a:prstGeom>
            <a:noFill/>
            <a:ln>
              <a:noFill/>
            </a:ln>
          </p:spPr>
        </p:pic>
        <p:pic>
          <p:nvPicPr>
            <p:cNvPr id="333" name="Google Shape;333;p7" descr="antenna_stylized"/>
            <p:cNvPicPr preferRelativeResize="0"/>
            <p:nvPr/>
          </p:nvPicPr>
          <p:blipFill rotWithShape="1">
            <a:blip r:embed="rId27">
              <a:alphaModFix/>
            </a:blip>
            <a:srcRect/>
            <a:stretch/>
          </p:blipFill>
          <p:spPr>
            <a:xfrm>
              <a:off x="334" y="1497"/>
              <a:ext cx="1113" cy="650"/>
            </a:xfrm>
            <a:prstGeom prst="rect">
              <a:avLst/>
            </a:prstGeom>
            <a:noFill/>
            <a:ln>
              <a:noFill/>
            </a:ln>
          </p:spPr>
        </p:pic>
      </p:grpSp>
      <p:grpSp>
        <p:nvGrpSpPr>
          <p:cNvPr id="334" name="Google Shape;334;p7"/>
          <p:cNvGrpSpPr/>
          <p:nvPr/>
        </p:nvGrpSpPr>
        <p:grpSpPr>
          <a:xfrm>
            <a:off x="9982200" y="1778000"/>
            <a:ext cx="598488" cy="514350"/>
            <a:chOff x="2751" y="1851"/>
            <a:chExt cx="462" cy="478"/>
          </a:xfrm>
        </p:grpSpPr>
        <p:pic>
          <p:nvPicPr>
            <p:cNvPr id="335" name="Google Shape;335;p7" descr="iphone_stylized_small"/>
            <p:cNvPicPr preferRelativeResize="0"/>
            <p:nvPr/>
          </p:nvPicPr>
          <p:blipFill rotWithShape="1">
            <a:blip r:embed="rId28">
              <a:alphaModFix/>
            </a:blip>
            <a:srcRect/>
            <a:stretch/>
          </p:blipFill>
          <p:spPr>
            <a:xfrm>
              <a:off x="2928" y="1922"/>
              <a:ext cx="152" cy="407"/>
            </a:xfrm>
            <a:prstGeom prst="rect">
              <a:avLst/>
            </a:prstGeom>
            <a:noFill/>
            <a:ln>
              <a:noFill/>
            </a:ln>
          </p:spPr>
        </p:pic>
        <p:pic>
          <p:nvPicPr>
            <p:cNvPr id="336" name="Google Shape;336;p7" descr="antenna_radiation_stylized"/>
            <p:cNvPicPr preferRelativeResize="0"/>
            <p:nvPr/>
          </p:nvPicPr>
          <p:blipFill rotWithShape="1">
            <a:blip r:embed="rId29">
              <a:alphaModFix/>
            </a:blip>
            <a:srcRect/>
            <a:stretch/>
          </p:blipFill>
          <p:spPr>
            <a:xfrm>
              <a:off x="2751" y="1851"/>
              <a:ext cx="462" cy="110"/>
            </a:xfrm>
            <a:prstGeom prst="rect">
              <a:avLst/>
            </a:prstGeom>
            <a:noFill/>
            <a:ln>
              <a:noFill/>
            </a:ln>
          </p:spPr>
        </p:pic>
      </p:grpSp>
      <p:grpSp>
        <p:nvGrpSpPr>
          <p:cNvPr id="337" name="Google Shape;337;p7"/>
          <p:cNvGrpSpPr/>
          <p:nvPr/>
        </p:nvGrpSpPr>
        <p:grpSpPr>
          <a:xfrm>
            <a:off x="9429035" y="1895968"/>
            <a:ext cx="616665" cy="796431"/>
            <a:chOff x="7797061" y="3296104"/>
            <a:chExt cx="347997" cy="396620"/>
          </a:xfrm>
        </p:grpSpPr>
        <p:pic>
          <p:nvPicPr>
            <p:cNvPr id="338" name="Google Shape;338;p7" descr="fridge2.png"/>
            <p:cNvPicPr preferRelativeResize="0"/>
            <p:nvPr/>
          </p:nvPicPr>
          <p:blipFill rotWithShape="1">
            <a:blip r:embed="rId30">
              <a:alphaModFix/>
            </a:blip>
            <a:srcRect/>
            <a:stretch/>
          </p:blipFill>
          <p:spPr>
            <a:xfrm>
              <a:off x="7896825" y="3355697"/>
              <a:ext cx="189578" cy="337027"/>
            </a:xfrm>
            <a:prstGeom prst="rect">
              <a:avLst/>
            </a:prstGeom>
            <a:noFill/>
            <a:ln>
              <a:noFill/>
            </a:ln>
          </p:spPr>
        </p:pic>
        <p:pic>
          <p:nvPicPr>
            <p:cNvPr id="339" name="Google Shape;339;p7" descr="antenna_stylized"/>
            <p:cNvPicPr preferRelativeResize="0"/>
            <p:nvPr/>
          </p:nvPicPr>
          <p:blipFill rotWithShape="1">
            <a:blip r:embed="rId31">
              <a:alphaModFix/>
            </a:blip>
            <a:srcRect/>
            <a:stretch/>
          </p:blipFill>
          <p:spPr>
            <a:xfrm>
              <a:off x="7797061" y="3296104"/>
              <a:ext cx="347997" cy="167557"/>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67"/>
          <p:cNvSpPr/>
          <p:nvPr/>
        </p:nvSpPr>
        <p:spPr>
          <a:xfrm>
            <a:off x="4838701" y="2635250"/>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7" name="Google Shape;1717;p67"/>
          <p:cNvSpPr/>
          <p:nvPr/>
        </p:nvSpPr>
        <p:spPr>
          <a:xfrm>
            <a:off x="5645151" y="3090863"/>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8" name="Google Shape;1718;p67"/>
          <p:cNvSpPr/>
          <p:nvPr/>
        </p:nvSpPr>
        <p:spPr>
          <a:xfrm>
            <a:off x="4870451" y="4481513"/>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9" name="Google Shape;1719;p67"/>
          <p:cNvSpPr/>
          <p:nvPr/>
        </p:nvSpPr>
        <p:spPr>
          <a:xfrm>
            <a:off x="5664201" y="4913313"/>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0" name="Google Shape;1720;p67"/>
          <p:cNvSpPr/>
          <p:nvPr/>
        </p:nvSpPr>
        <p:spPr>
          <a:xfrm>
            <a:off x="4852989" y="3559175"/>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1" name="Google Shape;1721;p67"/>
          <p:cNvSpPr/>
          <p:nvPr/>
        </p:nvSpPr>
        <p:spPr>
          <a:xfrm>
            <a:off x="5664201" y="4002088"/>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2" name="Google Shape;1722;p67"/>
          <p:cNvSpPr/>
          <p:nvPr/>
        </p:nvSpPr>
        <p:spPr>
          <a:xfrm>
            <a:off x="6465889" y="5378450"/>
            <a:ext cx="1057275" cy="914400"/>
          </a:xfrm>
          <a:prstGeom prst="hexagon">
            <a:avLst>
              <a:gd name="adj" fmla="val 28906"/>
              <a:gd name="vf" fmla="val 11547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1723" name="Google Shape;1723;p67"/>
          <p:cNvCxnSpPr/>
          <p:nvPr/>
        </p:nvCxnSpPr>
        <p:spPr>
          <a:xfrm rot="10800000" flipH="1">
            <a:off x="7065963" y="5068888"/>
            <a:ext cx="501650" cy="838200"/>
          </a:xfrm>
          <a:prstGeom prst="straightConnector1">
            <a:avLst/>
          </a:prstGeom>
          <a:noFill/>
          <a:ln w="9525" cap="flat" cmpd="sng">
            <a:solidFill>
              <a:schemeClr val="dk1"/>
            </a:solidFill>
            <a:prstDash val="solid"/>
            <a:round/>
            <a:headEnd type="none" w="med" len="med"/>
            <a:tailEnd type="none" w="med" len="med"/>
          </a:ln>
        </p:spPr>
      </p:cxnSp>
      <p:cxnSp>
        <p:nvCxnSpPr>
          <p:cNvPr id="1724" name="Google Shape;1724;p67"/>
          <p:cNvCxnSpPr/>
          <p:nvPr/>
        </p:nvCxnSpPr>
        <p:spPr>
          <a:xfrm rot="10800000" flipH="1">
            <a:off x="6254751" y="5068888"/>
            <a:ext cx="823913" cy="463550"/>
          </a:xfrm>
          <a:prstGeom prst="straightConnector1">
            <a:avLst/>
          </a:prstGeom>
          <a:noFill/>
          <a:ln w="9525" cap="flat" cmpd="sng">
            <a:solidFill>
              <a:schemeClr val="dk1"/>
            </a:solidFill>
            <a:prstDash val="solid"/>
            <a:round/>
            <a:headEnd type="none" w="med" len="med"/>
            <a:tailEnd type="none" w="med" len="med"/>
          </a:ln>
        </p:spPr>
      </p:cxnSp>
      <p:cxnSp>
        <p:nvCxnSpPr>
          <p:cNvPr id="1725" name="Google Shape;1725;p67"/>
          <p:cNvCxnSpPr/>
          <p:nvPr/>
        </p:nvCxnSpPr>
        <p:spPr>
          <a:xfrm rot="10800000" flipH="1">
            <a:off x="5481638" y="4876800"/>
            <a:ext cx="1519238" cy="179388"/>
          </a:xfrm>
          <a:prstGeom prst="straightConnector1">
            <a:avLst/>
          </a:prstGeom>
          <a:noFill/>
          <a:ln w="9525" cap="flat" cmpd="sng">
            <a:solidFill>
              <a:schemeClr val="dk1"/>
            </a:solidFill>
            <a:prstDash val="solid"/>
            <a:round/>
            <a:headEnd type="none" w="med" len="med"/>
            <a:tailEnd type="none" w="med" len="med"/>
          </a:ln>
        </p:spPr>
      </p:cxnSp>
      <p:cxnSp>
        <p:nvCxnSpPr>
          <p:cNvPr id="1726" name="Google Shape;1726;p67"/>
          <p:cNvCxnSpPr/>
          <p:nvPr/>
        </p:nvCxnSpPr>
        <p:spPr>
          <a:xfrm rot="10800000" flipH="1">
            <a:off x="6242050" y="3575050"/>
            <a:ext cx="901700" cy="992188"/>
          </a:xfrm>
          <a:prstGeom prst="straightConnector1">
            <a:avLst/>
          </a:prstGeom>
          <a:noFill/>
          <a:ln w="9525" cap="flat" cmpd="sng">
            <a:solidFill>
              <a:schemeClr val="dk1"/>
            </a:solidFill>
            <a:prstDash val="solid"/>
            <a:round/>
            <a:headEnd type="none" w="med" len="med"/>
            <a:tailEnd type="none" w="med" len="med"/>
          </a:ln>
        </p:spPr>
      </p:cxnSp>
      <p:cxnSp>
        <p:nvCxnSpPr>
          <p:cNvPr id="1727" name="Google Shape;1727;p67"/>
          <p:cNvCxnSpPr/>
          <p:nvPr/>
        </p:nvCxnSpPr>
        <p:spPr>
          <a:xfrm rot="10800000" flipH="1">
            <a:off x="5430839" y="3446464"/>
            <a:ext cx="1712913" cy="657225"/>
          </a:xfrm>
          <a:prstGeom prst="straightConnector1">
            <a:avLst/>
          </a:prstGeom>
          <a:noFill/>
          <a:ln w="9525" cap="flat" cmpd="sng">
            <a:solidFill>
              <a:schemeClr val="dk1"/>
            </a:solidFill>
            <a:prstDash val="solid"/>
            <a:round/>
            <a:headEnd type="none" w="med" len="med"/>
            <a:tailEnd type="none" w="med" len="med"/>
          </a:ln>
        </p:spPr>
      </p:cxnSp>
      <p:cxnSp>
        <p:nvCxnSpPr>
          <p:cNvPr id="1728" name="Google Shape;1728;p67"/>
          <p:cNvCxnSpPr/>
          <p:nvPr/>
        </p:nvCxnSpPr>
        <p:spPr>
          <a:xfrm rot="10800000" flipH="1">
            <a:off x="6229350" y="3292476"/>
            <a:ext cx="927100" cy="373063"/>
          </a:xfrm>
          <a:prstGeom prst="straightConnector1">
            <a:avLst/>
          </a:prstGeom>
          <a:noFill/>
          <a:ln w="9525" cap="flat" cmpd="sng">
            <a:solidFill>
              <a:schemeClr val="dk1"/>
            </a:solidFill>
            <a:prstDash val="solid"/>
            <a:round/>
            <a:headEnd type="none" w="med" len="med"/>
            <a:tailEnd type="none" w="med" len="med"/>
          </a:ln>
        </p:spPr>
      </p:cxnSp>
      <p:cxnSp>
        <p:nvCxnSpPr>
          <p:cNvPr id="1729" name="Google Shape;1729;p67"/>
          <p:cNvCxnSpPr/>
          <p:nvPr/>
        </p:nvCxnSpPr>
        <p:spPr>
          <a:xfrm>
            <a:off x="5456239" y="3189288"/>
            <a:ext cx="1712913" cy="0"/>
          </a:xfrm>
          <a:prstGeom prst="straightConnector1">
            <a:avLst/>
          </a:prstGeom>
          <a:noFill/>
          <a:ln w="9525" cap="flat" cmpd="sng">
            <a:solidFill>
              <a:schemeClr val="dk1"/>
            </a:solidFill>
            <a:prstDash val="solid"/>
            <a:round/>
            <a:headEnd type="none" w="med" len="med"/>
            <a:tailEnd type="none" w="med" len="med"/>
          </a:ln>
        </p:spPr>
      </p:cxnSp>
      <p:grpSp>
        <p:nvGrpSpPr>
          <p:cNvPr id="1730" name="Google Shape;1730;p67"/>
          <p:cNvGrpSpPr/>
          <p:nvPr/>
        </p:nvGrpSpPr>
        <p:grpSpPr>
          <a:xfrm>
            <a:off x="6988176" y="4410076"/>
            <a:ext cx="987425" cy="738188"/>
            <a:chOff x="2197" y="1155"/>
            <a:chExt cx="622" cy="465"/>
          </a:xfrm>
        </p:grpSpPr>
        <p:grpSp>
          <p:nvGrpSpPr>
            <p:cNvPr id="1731" name="Google Shape;1731;p67"/>
            <p:cNvGrpSpPr/>
            <p:nvPr/>
          </p:nvGrpSpPr>
          <p:grpSpPr>
            <a:xfrm>
              <a:off x="2198" y="1176"/>
              <a:ext cx="621" cy="426"/>
              <a:chOff x="3164" y="2556"/>
              <a:chExt cx="901" cy="338"/>
            </a:xfrm>
          </p:grpSpPr>
          <p:sp>
            <p:nvSpPr>
              <p:cNvPr id="1732" name="Google Shape;1732;p67"/>
              <p:cNvSpPr/>
              <p:nvPr/>
            </p:nvSpPr>
            <p:spPr>
              <a:xfrm>
                <a:off x="3164" y="2556"/>
                <a:ext cx="901" cy="338"/>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3" name="Google Shape;1733;p67"/>
              <p:cNvSpPr txBox="1"/>
              <p:nvPr/>
            </p:nvSpPr>
            <p:spPr>
              <a:xfrm>
                <a:off x="3212" y="2573"/>
                <a:ext cx="168" cy="183"/>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34" name="Google Shape;1734;p67"/>
            <p:cNvSpPr txBox="1"/>
            <p:nvPr/>
          </p:nvSpPr>
          <p:spPr>
            <a:xfrm>
              <a:off x="2197" y="1155"/>
              <a:ext cx="616" cy="4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Mobile </a:t>
              </a:r>
              <a:endParaRPr/>
            </a:p>
            <a:p>
              <a:pPr marL="0" marR="0" lvl="0" indent="0" algn="ctr" rtl="0">
                <a:spcBef>
                  <a:spcPts val="0"/>
                </a:spcBef>
                <a:spcAft>
                  <a:spcPts val="0"/>
                </a:spcAft>
                <a:buNone/>
              </a:pPr>
              <a:r>
                <a:rPr lang="en-US" sz="1400">
                  <a:solidFill>
                    <a:schemeClr val="dk1"/>
                  </a:solidFill>
                  <a:latin typeface="Arial"/>
                  <a:ea typeface="Arial"/>
                  <a:cs typeface="Arial"/>
                  <a:sym typeface="Arial"/>
                </a:rPr>
                <a:t>Switching </a:t>
              </a:r>
              <a:endParaRPr/>
            </a:p>
            <a:p>
              <a:pPr marL="0" marR="0" lvl="0" indent="0" algn="ctr" rtl="0">
                <a:spcBef>
                  <a:spcPts val="0"/>
                </a:spcBef>
                <a:spcAft>
                  <a:spcPts val="0"/>
                </a:spcAft>
                <a:buNone/>
              </a:pPr>
              <a:r>
                <a:rPr lang="en-US" sz="1400">
                  <a:solidFill>
                    <a:schemeClr val="dk1"/>
                  </a:solidFill>
                  <a:latin typeface="Arial"/>
                  <a:ea typeface="Arial"/>
                  <a:cs typeface="Arial"/>
                  <a:sym typeface="Arial"/>
                </a:rPr>
                <a:t>Center</a:t>
              </a:r>
              <a:endParaRPr/>
            </a:p>
          </p:txBody>
        </p:sp>
      </p:grpSp>
      <p:sp>
        <p:nvSpPr>
          <p:cNvPr id="1735" name="Google Shape;1735;p67"/>
          <p:cNvSpPr/>
          <p:nvPr/>
        </p:nvSpPr>
        <p:spPr>
          <a:xfrm>
            <a:off x="8445501" y="3027364"/>
            <a:ext cx="1711325" cy="2270125"/>
          </a:xfrm>
          <a:custGeom>
            <a:avLst/>
            <a:gdLst/>
            <a:ahLst/>
            <a:cxnLst/>
            <a:rect l="l" t="t" r="r" b="b"/>
            <a:pathLst>
              <a:path w="1292" h="1255" extrusionOk="0">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00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6" name="Google Shape;1736;p67"/>
          <p:cNvSpPr txBox="1"/>
          <p:nvPr/>
        </p:nvSpPr>
        <p:spPr>
          <a:xfrm>
            <a:off x="8831263" y="3530600"/>
            <a:ext cx="974724"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Public </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network</a:t>
            </a:r>
            <a:endParaRPr/>
          </a:p>
        </p:txBody>
      </p:sp>
      <p:pic>
        <p:nvPicPr>
          <p:cNvPr id="1737" name="Google Shape;1737;p67" descr="imgyjavg[1]"/>
          <p:cNvPicPr preferRelativeResize="0"/>
          <p:nvPr/>
        </p:nvPicPr>
        <p:blipFill rotWithShape="1">
          <a:blip r:embed="rId3">
            <a:alphaModFix/>
          </a:blip>
          <a:srcRect/>
          <a:stretch/>
        </p:blipFill>
        <p:spPr>
          <a:xfrm>
            <a:off x="5743576" y="3433764"/>
            <a:ext cx="252413" cy="182563"/>
          </a:xfrm>
          <a:prstGeom prst="rect">
            <a:avLst/>
          </a:prstGeom>
          <a:noFill/>
          <a:ln>
            <a:noFill/>
          </a:ln>
        </p:spPr>
      </p:pic>
      <p:pic>
        <p:nvPicPr>
          <p:cNvPr id="1738" name="Google Shape;1738;p67" descr="imgyjavg[1]"/>
          <p:cNvPicPr preferRelativeResize="0"/>
          <p:nvPr/>
        </p:nvPicPr>
        <p:blipFill rotWithShape="1">
          <a:blip r:embed="rId3">
            <a:alphaModFix/>
          </a:blip>
          <a:srcRect/>
          <a:stretch/>
        </p:blipFill>
        <p:spPr>
          <a:xfrm>
            <a:off x="4943476" y="3929064"/>
            <a:ext cx="252413" cy="182563"/>
          </a:xfrm>
          <a:prstGeom prst="rect">
            <a:avLst/>
          </a:prstGeom>
          <a:noFill/>
          <a:ln>
            <a:noFill/>
          </a:ln>
        </p:spPr>
      </p:pic>
      <p:pic>
        <p:nvPicPr>
          <p:cNvPr id="1739" name="Google Shape;1739;p67" descr="imgyjavg[1]"/>
          <p:cNvPicPr preferRelativeResize="0"/>
          <p:nvPr/>
        </p:nvPicPr>
        <p:blipFill rotWithShape="1">
          <a:blip r:embed="rId3">
            <a:alphaModFix/>
          </a:blip>
          <a:srcRect/>
          <a:stretch/>
        </p:blipFill>
        <p:spPr>
          <a:xfrm>
            <a:off x="5451476" y="4246564"/>
            <a:ext cx="252413" cy="182563"/>
          </a:xfrm>
          <a:prstGeom prst="rect">
            <a:avLst/>
          </a:prstGeom>
          <a:noFill/>
          <a:ln>
            <a:noFill/>
          </a:ln>
        </p:spPr>
      </p:pic>
      <p:pic>
        <p:nvPicPr>
          <p:cNvPr id="1740" name="Google Shape;1740;p67" descr="imgyjavg[1]"/>
          <p:cNvPicPr preferRelativeResize="0"/>
          <p:nvPr/>
        </p:nvPicPr>
        <p:blipFill rotWithShape="1">
          <a:blip r:embed="rId3">
            <a:alphaModFix/>
          </a:blip>
          <a:srcRect/>
          <a:stretch/>
        </p:blipFill>
        <p:spPr>
          <a:xfrm>
            <a:off x="5730876" y="4348164"/>
            <a:ext cx="252413" cy="182563"/>
          </a:xfrm>
          <a:prstGeom prst="rect">
            <a:avLst/>
          </a:prstGeom>
          <a:noFill/>
          <a:ln>
            <a:noFill/>
          </a:ln>
        </p:spPr>
      </p:pic>
      <p:pic>
        <p:nvPicPr>
          <p:cNvPr id="1741" name="Google Shape;1741;p67" descr="imgyjavg[1]"/>
          <p:cNvPicPr preferRelativeResize="0"/>
          <p:nvPr/>
        </p:nvPicPr>
        <p:blipFill rotWithShape="1">
          <a:blip r:embed="rId3">
            <a:alphaModFix/>
          </a:blip>
          <a:srcRect/>
          <a:stretch/>
        </p:blipFill>
        <p:spPr>
          <a:xfrm>
            <a:off x="6276976" y="5097464"/>
            <a:ext cx="252413" cy="182563"/>
          </a:xfrm>
          <a:prstGeom prst="rect">
            <a:avLst/>
          </a:prstGeom>
          <a:noFill/>
          <a:ln>
            <a:noFill/>
          </a:ln>
        </p:spPr>
      </p:pic>
      <p:pic>
        <p:nvPicPr>
          <p:cNvPr id="1742" name="Google Shape;1742;p67" descr="imgyjavg[1]"/>
          <p:cNvPicPr preferRelativeResize="0"/>
          <p:nvPr/>
        </p:nvPicPr>
        <p:blipFill rotWithShape="1">
          <a:blip r:embed="rId3">
            <a:alphaModFix/>
          </a:blip>
          <a:srcRect/>
          <a:stretch/>
        </p:blipFill>
        <p:spPr>
          <a:xfrm>
            <a:off x="5756276" y="5300664"/>
            <a:ext cx="252413" cy="182563"/>
          </a:xfrm>
          <a:prstGeom prst="rect">
            <a:avLst/>
          </a:prstGeom>
          <a:noFill/>
          <a:ln>
            <a:noFill/>
          </a:ln>
        </p:spPr>
      </p:pic>
      <p:grpSp>
        <p:nvGrpSpPr>
          <p:cNvPr id="1743" name="Google Shape;1743;p67"/>
          <p:cNvGrpSpPr/>
          <p:nvPr/>
        </p:nvGrpSpPr>
        <p:grpSpPr>
          <a:xfrm>
            <a:off x="5519738" y="4651376"/>
            <a:ext cx="831850" cy="180975"/>
            <a:chOff x="3072" y="739"/>
            <a:chExt cx="652" cy="146"/>
          </a:xfrm>
        </p:grpSpPr>
        <p:pic>
          <p:nvPicPr>
            <p:cNvPr id="1744" name="Google Shape;1744;p67" descr="lgv_fqmg[1]"/>
            <p:cNvPicPr preferRelativeResize="0"/>
            <p:nvPr/>
          </p:nvPicPr>
          <p:blipFill rotWithShape="1">
            <a:blip r:embed="rId4">
              <a:alphaModFix/>
            </a:blip>
            <a:srcRect/>
            <a:stretch/>
          </p:blipFill>
          <p:spPr>
            <a:xfrm flipH="1">
              <a:off x="3237" y="739"/>
              <a:ext cx="487" cy="146"/>
            </a:xfrm>
            <a:prstGeom prst="rect">
              <a:avLst/>
            </a:prstGeom>
            <a:noFill/>
            <a:ln>
              <a:noFill/>
            </a:ln>
          </p:spPr>
        </p:pic>
        <p:cxnSp>
          <p:nvCxnSpPr>
            <p:cNvPr id="1745" name="Google Shape;1745;p67"/>
            <p:cNvCxnSpPr/>
            <p:nvPr/>
          </p:nvCxnSpPr>
          <p:spPr>
            <a:xfrm rot="10800000">
              <a:off x="3104" y="784"/>
              <a:ext cx="87" cy="0"/>
            </a:xfrm>
            <a:prstGeom prst="straightConnector1">
              <a:avLst/>
            </a:prstGeom>
            <a:noFill/>
            <a:ln w="9525" cap="flat" cmpd="sng">
              <a:solidFill>
                <a:schemeClr val="dk1"/>
              </a:solidFill>
              <a:prstDash val="solid"/>
              <a:round/>
              <a:headEnd type="none" w="med" len="med"/>
              <a:tailEnd type="none" w="med" len="med"/>
            </a:ln>
          </p:spPr>
        </p:cxnSp>
        <p:cxnSp>
          <p:nvCxnSpPr>
            <p:cNvPr id="1746" name="Google Shape;1746;p67"/>
            <p:cNvCxnSpPr/>
            <p:nvPr/>
          </p:nvCxnSpPr>
          <p:spPr>
            <a:xfrm rot="10800000">
              <a:off x="3072" y="759"/>
              <a:ext cx="144" cy="0"/>
            </a:xfrm>
            <a:prstGeom prst="straightConnector1">
              <a:avLst/>
            </a:prstGeom>
            <a:noFill/>
            <a:ln w="9525" cap="flat" cmpd="sng">
              <a:solidFill>
                <a:schemeClr val="dk1"/>
              </a:solidFill>
              <a:prstDash val="solid"/>
              <a:round/>
              <a:headEnd type="none" w="med" len="med"/>
              <a:tailEnd type="none" w="med" len="med"/>
            </a:ln>
          </p:spPr>
        </p:cxnSp>
      </p:grpSp>
      <p:grpSp>
        <p:nvGrpSpPr>
          <p:cNvPr id="1747" name="Google Shape;1747;p67"/>
          <p:cNvGrpSpPr/>
          <p:nvPr/>
        </p:nvGrpSpPr>
        <p:grpSpPr>
          <a:xfrm>
            <a:off x="7140576" y="2987676"/>
            <a:ext cx="987425" cy="738188"/>
            <a:chOff x="2197" y="1155"/>
            <a:chExt cx="622" cy="465"/>
          </a:xfrm>
        </p:grpSpPr>
        <p:grpSp>
          <p:nvGrpSpPr>
            <p:cNvPr id="1748" name="Google Shape;1748;p67"/>
            <p:cNvGrpSpPr/>
            <p:nvPr/>
          </p:nvGrpSpPr>
          <p:grpSpPr>
            <a:xfrm>
              <a:off x="2198" y="1176"/>
              <a:ext cx="621" cy="426"/>
              <a:chOff x="3164" y="2556"/>
              <a:chExt cx="901" cy="338"/>
            </a:xfrm>
          </p:grpSpPr>
          <p:sp>
            <p:nvSpPr>
              <p:cNvPr id="1749" name="Google Shape;1749;p67"/>
              <p:cNvSpPr/>
              <p:nvPr/>
            </p:nvSpPr>
            <p:spPr>
              <a:xfrm>
                <a:off x="3164" y="2556"/>
                <a:ext cx="901" cy="338"/>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50" name="Google Shape;1750;p67"/>
              <p:cNvSpPr txBox="1"/>
              <p:nvPr/>
            </p:nvSpPr>
            <p:spPr>
              <a:xfrm>
                <a:off x="3212" y="2573"/>
                <a:ext cx="168" cy="183"/>
              </a:xfrm>
              <a:prstGeom prst="rect">
                <a:avLst/>
              </a:prstGeom>
              <a:solidFill>
                <a:schemeClr val="accen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1751" name="Google Shape;1751;p67"/>
            <p:cNvSpPr txBox="1"/>
            <p:nvPr/>
          </p:nvSpPr>
          <p:spPr>
            <a:xfrm>
              <a:off x="2197" y="1155"/>
              <a:ext cx="616" cy="4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Mobile </a:t>
              </a:r>
              <a:endParaRPr/>
            </a:p>
            <a:p>
              <a:pPr marL="0" marR="0" lvl="0" indent="0" algn="ctr" rtl="0">
                <a:spcBef>
                  <a:spcPts val="0"/>
                </a:spcBef>
                <a:spcAft>
                  <a:spcPts val="0"/>
                </a:spcAft>
                <a:buNone/>
              </a:pPr>
              <a:r>
                <a:rPr lang="en-US" sz="1400">
                  <a:solidFill>
                    <a:schemeClr val="dk1"/>
                  </a:solidFill>
                  <a:latin typeface="Arial"/>
                  <a:ea typeface="Arial"/>
                  <a:cs typeface="Arial"/>
                  <a:sym typeface="Arial"/>
                </a:rPr>
                <a:t>Switching </a:t>
              </a:r>
              <a:endParaRPr/>
            </a:p>
            <a:p>
              <a:pPr marL="0" marR="0" lvl="0" indent="0" algn="ctr" rtl="0">
                <a:spcBef>
                  <a:spcPts val="0"/>
                </a:spcBef>
                <a:spcAft>
                  <a:spcPts val="0"/>
                </a:spcAft>
                <a:buNone/>
              </a:pPr>
              <a:r>
                <a:rPr lang="en-US" sz="1400">
                  <a:solidFill>
                    <a:schemeClr val="dk1"/>
                  </a:solidFill>
                  <a:latin typeface="Arial"/>
                  <a:ea typeface="Arial"/>
                  <a:cs typeface="Arial"/>
                  <a:sym typeface="Arial"/>
                </a:rPr>
                <a:t>Center</a:t>
              </a:r>
              <a:endParaRPr/>
            </a:p>
          </p:txBody>
        </p:sp>
      </p:grpSp>
      <p:cxnSp>
        <p:nvCxnSpPr>
          <p:cNvPr id="1752" name="Google Shape;1752;p67"/>
          <p:cNvCxnSpPr/>
          <p:nvPr/>
        </p:nvCxnSpPr>
        <p:spPr>
          <a:xfrm>
            <a:off x="8135938" y="3389313"/>
            <a:ext cx="368300" cy="203200"/>
          </a:xfrm>
          <a:prstGeom prst="straightConnector1">
            <a:avLst/>
          </a:prstGeom>
          <a:noFill/>
          <a:ln w="9525" cap="flat" cmpd="sng">
            <a:solidFill>
              <a:schemeClr val="dk1"/>
            </a:solidFill>
            <a:prstDash val="solid"/>
            <a:round/>
            <a:headEnd type="none" w="med" len="med"/>
            <a:tailEnd type="none" w="med" len="med"/>
          </a:ln>
        </p:spPr>
      </p:cxnSp>
      <p:cxnSp>
        <p:nvCxnSpPr>
          <p:cNvPr id="1753" name="Google Shape;1753;p67"/>
          <p:cNvCxnSpPr/>
          <p:nvPr/>
        </p:nvCxnSpPr>
        <p:spPr>
          <a:xfrm rot="10800000" flipH="1">
            <a:off x="7970838" y="4506913"/>
            <a:ext cx="508000" cy="254000"/>
          </a:xfrm>
          <a:prstGeom prst="straightConnector1">
            <a:avLst/>
          </a:prstGeom>
          <a:noFill/>
          <a:ln w="9525" cap="flat" cmpd="sng">
            <a:solidFill>
              <a:schemeClr val="dk1"/>
            </a:solidFill>
            <a:prstDash val="solid"/>
            <a:round/>
            <a:headEnd type="none" w="med" len="med"/>
            <a:tailEnd type="none" w="med" len="med"/>
          </a:ln>
        </p:spPr>
      </p:cxnSp>
      <p:sp>
        <p:nvSpPr>
          <p:cNvPr id="1754" name="Google Shape;1754;p67"/>
          <p:cNvSpPr/>
          <p:nvPr/>
        </p:nvSpPr>
        <p:spPr>
          <a:xfrm>
            <a:off x="1822451" y="306388"/>
            <a:ext cx="7739063" cy="584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a:solidFill>
                  <a:srgbClr val="000099"/>
                </a:solidFill>
                <a:latin typeface="Gill Sans"/>
                <a:ea typeface="Gill Sans"/>
                <a:cs typeface="Gill Sans"/>
                <a:sym typeface="Gill Sans"/>
              </a:rPr>
              <a:t>Components of cellular network architecture</a:t>
            </a:r>
            <a:endParaRPr/>
          </a:p>
        </p:txBody>
      </p:sp>
      <p:grpSp>
        <p:nvGrpSpPr>
          <p:cNvPr id="1755" name="Google Shape;1755;p67"/>
          <p:cNvGrpSpPr/>
          <p:nvPr/>
        </p:nvGrpSpPr>
        <p:grpSpPr>
          <a:xfrm>
            <a:off x="6019801" y="1006475"/>
            <a:ext cx="4022725" cy="1981200"/>
            <a:chOff x="2380" y="634"/>
            <a:chExt cx="2534" cy="1248"/>
          </a:xfrm>
        </p:grpSpPr>
        <p:sp>
          <p:nvSpPr>
            <p:cNvPr id="1756" name="Google Shape;1756;p67"/>
            <p:cNvSpPr txBox="1"/>
            <p:nvPr/>
          </p:nvSpPr>
          <p:spPr>
            <a:xfrm>
              <a:off x="2457" y="815"/>
              <a:ext cx="2362" cy="640"/>
            </a:xfrm>
            <a:prstGeom prst="rect">
              <a:avLst/>
            </a:prstGeom>
            <a:noFill/>
            <a:ln>
              <a:noFill/>
            </a:ln>
          </p:spPr>
          <p:txBody>
            <a:bodyPr spcFirstLastPara="1" wrap="square" lIns="91425" tIns="45700" rIns="91425" bIns="45700" anchor="t" anchorCtr="0">
              <a:spAutoFit/>
            </a:bodyPr>
            <a:lstStyle/>
            <a:p>
              <a:pPr marL="0" marR="0" lvl="0" indent="-95250" algn="l" rtl="0">
                <a:spcBef>
                  <a:spcPts val="0"/>
                </a:spcBef>
                <a:spcAft>
                  <a:spcPts val="0"/>
                </a:spcAft>
                <a:buClr>
                  <a:srgbClr val="000099"/>
                </a:buClr>
                <a:buSzPts val="1500"/>
                <a:buFont typeface="Noto Sans Symbols"/>
                <a:buChar char="❖"/>
              </a:pPr>
              <a:r>
                <a:rPr lang="en-US" sz="2000">
                  <a:solidFill>
                    <a:schemeClr val="dk1"/>
                  </a:solidFill>
                  <a:latin typeface="Gill Sans"/>
                  <a:ea typeface="Gill Sans"/>
                  <a:cs typeface="Gill Sans"/>
                  <a:sym typeface="Gill Sans"/>
                </a:rPr>
                <a:t> connects cells to wired tel. net.</a:t>
              </a:r>
              <a:endParaRPr/>
            </a:p>
            <a:p>
              <a:pPr marL="0" marR="0" lvl="0" indent="-95250" algn="l" rtl="0">
                <a:spcBef>
                  <a:spcPts val="0"/>
                </a:spcBef>
                <a:spcAft>
                  <a:spcPts val="0"/>
                </a:spcAft>
                <a:buClr>
                  <a:srgbClr val="000099"/>
                </a:buClr>
                <a:buSzPts val="1500"/>
                <a:buFont typeface="Noto Sans Symbols"/>
                <a:buChar char="❖"/>
              </a:pPr>
              <a:r>
                <a:rPr lang="en-US" sz="2000">
                  <a:solidFill>
                    <a:schemeClr val="dk1"/>
                  </a:solidFill>
                  <a:latin typeface="Gill Sans"/>
                  <a:ea typeface="Gill Sans"/>
                  <a:cs typeface="Gill Sans"/>
                  <a:sym typeface="Gill Sans"/>
                </a:rPr>
                <a:t> manages call setup (more later!)</a:t>
              </a:r>
              <a:endParaRPr/>
            </a:p>
            <a:p>
              <a:pPr marL="0" marR="0" lvl="0" indent="-95250" algn="l" rtl="0">
                <a:spcBef>
                  <a:spcPts val="0"/>
                </a:spcBef>
                <a:spcAft>
                  <a:spcPts val="0"/>
                </a:spcAft>
                <a:buClr>
                  <a:srgbClr val="000099"/>
                </a:buClr>
                <a:buSzPts val="1500"/>
                <a:buFont typeface="Noto Sans Symbols"/>
                <a:buChar char="❖"/>
              </a:pPr>
              <a:r>
                <a:rPr lang="en-US" sz="2000">
                  <a:solidFill>
                    <a:schemeClr val="dk1"/>
                  </a:solidFill>
                  <a:latin typeface="Gill Sans"/>
                  <a:ea typeface="Gill Sans"/>
                  <a:cs typeface="Gill Sans"/>
                  <a:sym typeface="Gill Sans"/>
                </a:rPr>
                <a:t> handles mobility (more later!)</a:t>
              </a:r>
              <a:endParaRPr/>
            </a:p>
          </p:txBody>
        </p:sp>
        <p:sp>
          <p:nvSpPr>
            <p:cNvPr id="1757" name="Google Shape;1757;p67"/>
            <p:cNvSpPr/>
            <p:nvPr/>
          </p:nvSpPr>
          <p:spPr>
            <a:xfrm>
              <a:off x="2380" y="777"/>
              <a:ext cx="2534" cy="662"/>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Gill Sans"/>
                <a:ea typeface="Gill Sans"/>
                <a:cs typeface="Gill Sans"/>
                <a:sym typeface="Gill Sans"/>
              </a:endParaRPr>
            </a:p>
          </p:txBody>
        </p:sp>
        <p:grpSp>
          <p:nvGrpSpPr>
            <p:cNvPr id="1758" name="Google Shape;1758;p67"/>
            <p:cNvGrpSpPr/>
            <p:nvPr/>
          </p:nvGrpSpPr>
          <p:grpSpPr>
            <a:xfrm>
              <a:off x="2544" y="634"/>
              <a:ext cx="547" cy="291"/>
              <a:chOff x="442" y="3293"/>
              <a:chExt cx="547" cy="291"/>
            </a:xfrm>
          </p:grpSpPr>
          <p:sp>
            <p:nvSpPr>
              <p:cNvPr id="1759" name="Google Shape;1759;p67"/>
              <p:cNvSpPr/>
              <p:nvPr/>
            </p:nvSpPr>
            <p:spPr>
              <a:xfrm>
                <a:off x="442" y="3321"/>
                <a:ext cx="547" cy="22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Gill Sans"/>
                  <a:ea typeface="Gill Sans"/>
                  <a:cs typeface="Gill Sans"/>
                  <a:sym typeface="Gill Sans"/>
                </a:endParaRPr>
              </a:p>
            </p:txBody>
          </p:sp>
          <p:sp>
            <p:nvSpPr>
              <p:cNvPr id="1760" name="Google Shape;1760;p67"/>
              <p:cNvSpPr txBox="1"/>
              <p:nvPr/>
            </p:nvSpPr>
            <p:spPr>
              <a:xfrm>
                <a:off x="450" y="3293"/>
                <a:ext cx="494" cy="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Gill Sans"/>
                    <a:ea typeface="Gill Sans"/>
                    <a:cs typeface="Gill Sans"/>
                    <a:sym typeface="Gill Sans"/>
                  </a:rPr>
                  <a:t>MSC</a:t>
                </a:r>
                <a:endParaRPr/>
              </a:p>
            </p:txBody>
          </p:sp>
        </p:grpSp>
        <p:cxnSp>
          <p:nvCxnSpPr>
            <p:cNvPr id="1761" name="Google Shape;1761;p67"/>
            <p:cNvCxnSpPr/>
            <p:nvPr/>
          </p:nvCxnSpPr>
          <p:spPr>
            <a:xfrm>
              <a:off x="3293" y="1450"/>
              <a:ext cx="278" cy="432"/>
            </a:xfrm>
            <a:prstGeom prst="straightConnector1">
              <a:avLst/>
            </a:prstGeom>
            <a:noFill/>
            <a:ln w="19050" cap="flat" cmpd="sng">
              <a:solidFill>
                <a:srgbClr val="C00000"/>
              </a:solidFill>
              <a:prstDash val="solid"/>
              <a:round/>
              <a:headEnd type="none" w="med" len="med"/>
              <a:tailEnd type="none" w="med" len="med"/>
            </a:ln>
          </p:spPr>
        </p:cxnSp>
      </p:grpSp>
      <p:grpSp>
        <p:nvGrpSpPr>
          <p:cNvPr id="1762" name="Google Shape;1762;p67"/>
          <p:cNvGrpSpPr/>
          <p:nvPr/>
        </p:nvGrpSpPr>
        <p:grpSpPr>
          <a:xfrm>
            <a:off x="1798639" y="2071688"/>
            <a:ext cx="3100387" cy="3243262"/>
            <a:chOff x="173" y="1305"/>
            <a:chExt cx="1953" cy="2043"/>
          </a:xfrm>
        </p:grpSpPr>
        <p:sp>
          <p:nvSpPr>
            <p:cNvPr id="1763" name="Google Shape;1763;p67"/>
            <p:cNvSpPr txBox="1"/>
            <p:nvPr/>
          </p:nvSpPr>
          <p:spPr>
            <a:xfrm>
              <a:off x="250" y="1514"/>
              <a:ext cx="1662" cy="1803"/>
            </a:xfrm>
            <a:prstGeom prst="rect">
              <a:avLst/>
            </a:prstGeom>
            <a:noFill/>
            <a:ln>
              <a:noFill/>
            </a:ln>
          </p:spPr>
          <p:txBody>
            <a:bodyPr spcFirstLastPara="1" wrap="square" lIns="91425" tIns="45700" rIns="91425" bIns="45700" anchor="t" anchorCtr="0">
              <a:spAutoFit/>
            </a:bodyPr>
            <a:lstStyle/>
            <a:p>
              <a:pPr marL="0" marR="0" lvl="0" indent="-95250" algn="l" rtl="0">
                <a:spcBef>
                  <a:spcPts val="0"/>
                </a:spcBef>
                <a:spcAft>
                  <a:spcPts val="0"/>
                </a:spcAft>
                <a:buClr>
                  <a:srgbClr val="000099"/>
                </a:buClr>
                <a:buSzPts val="1500"/>
                <a:buFont typeface="Noto Sans Symbols"/>
                <a:buChar char="❖"/>
              </a:pPr>
              <a:r>
                <a:rPr lang="en-US" sz="2000">
                  <a:solidFill>
                    <a:schemeClr val="dk1"/>
                  </a:solidFill>
                  <a:latin typeface="Gill Sans"/>
                  <a:ea typeface="Gill Sans"/>
                  <a:cs typeface="Gill Sans"/>
                  <a:sym typeface="Gill Sans"/>
                </a:rPr>
                <a:t> covers geographical region</a:t>
              </a:r>
              <a:endParaRPr/>
            </a:p>
            <a:p>
              <a:pPr marL="0" marR="0" lvl="0" indent="-95250" algn="l" rtl="0">
                <a:spcBef>
                  <a:spcPts val="0"/>
                </a:spcBef>
                <a:spcAft>
                  <a:spcPts val="0"/>
                </a:spcAft>
                <a:buClr>
                  <a:srgbClr val="000099"/>
                </a:buClr>
                <a:buSzPts val="1500"/>
                <a:buFont typeface="Noto Sans Symbols"/>
                <a:buChar char="❖"/>
              </a:pPr>
              <a:r>
                <a:rPr lang="en-US" sz="2000">
                  <a:solidFill>
                    <a:schemeClr val="dk1"/>
                  </a:solidFill>
                  <a:latin typeface="Gill Sans"/>
                  <a:ea typeface="Gill Sans"/>
                  <a:cs typeface="Gill Sans"/>
                  <a:sym typeface="Gill Sans"/>
                </a:rPr>
                <a:t> </a:t>
              </a:r>
              <a:r>
                <a:rPr lang="en-US" sz="2000" i="1">
                  <a:solidFill>
                    <a:srgbClr val="C00000"/>
                  </a:solidFill>
                  <a:latin typeface="Gill Sans"/>
                  <a:ea typeface="Gill Sans"/>
                  <a:cs typeface="Gill Sans"/>
                  <a:sym typeface="Gill Sans"/>
                </a:rPr>
                <a:t>base station</a:t>
              </a:r>
              <a:r>
                <a:rPr lang="en-US" sz="2000">
                  <a:solidFill>
                    <a:srgbClr val="C00000"/>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(BS) analogous to 802.11 AP</a:t>
              </a:r>
              <a:endParaRPr/>
            </a:p>
            <a:p>
              <a:pPr marL="0" marR="0" lvl="0" indent="-95250" algn="l" rtl="0">
                <a:spcBef>
                  <a:spcPts val="0"/>
                </a:spcBef>
                <a:spcAft>
                  <a:spcPts val="0"/>
                </a:spcAft>
                <a:buClr>
                  <a:srgbClr val="000099"/>
                </a:buClr>
                <a:buSzPts val="1500"/>
                <a:buFont typeface="Noto Sans Symbols"/>
                <a:buChar char="❖"/>
              </a:pPr>
              <a:r>
                <a:rPr lang="en-US" sz="2000">
                  <a:solidFill>
                    <a:srgbClr val="C00000"/>
                  </a:solidFill>
                  <a:latin typeface="Gill Sans"/>
                  <a:ea typeface="Gill Sans"/>
                  <a:cs typeface="Gill Sans"/>
                  <a:sym typeface="Gill Sans"/>
                </a:rPr>
                <a:t> </a:t>
              </a:r>
              <a:r>
                <a:rPr lang="en-US" sz="2000" i="1">
                  <a:solidFill>
                    <a:srgbClr val="C00000"/>
                  </a:solidFill>
                  <a:latin typeface="Gill Sans"/>
                  <a:ea typeface="Gill Sans"/>
                  <a:cs typeface="Gill Sans"/>
                  <a:sym typeface="Gill Sans"/>
                </a:rPr>
                <a:t>mobile users</a:t>
              </a:r>
              <a:r>
                <a:rPr lang="en-US" sz="2000">
                  <a:solidFill>
                    <a:srgbClr val="C00000"/>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attach to network through BS</a:t>
              </a:r>
              <a:endParaRPr/>
            </a:p>
            <a:p>
              <a:pPr marL="0" marR="0" lvl="0" indent="-95250" algn="l" rtl="0">
                <a:spcBef>
                  <a:spcPts val="0"/>
                </a:spcBef>
                <a:spcAft>
                  <a:spcPts val="0"/>
                </a:spcAft>
                <a:buClr>
                  <a:srgbClr val="000099"/>
                </a:buClr>
                <a:buSzPts val="1500"/>
                <a:buFont typeface="Noto Sans Symbols"/>
                <a:buChar char="❖"/>
              </a:pPr>
              <a:r>
                <a:rPr lang="en-US" sz="2000">
                  <a:solidFill>
                    <a:schemeClr val="dk1"/>
                  </a:solidFill>
                  <a:latin typeface="Gill Sans"/>
                  <a:ea typeface="Gill Sans"/>
                  <a:cs typeface="Gill Sans"/>
                  <a:sym typeface="Gill Sans"/>
                </a:rPr>
                <a:t> </a:t>
              </a:r>
              <a:r>
                <a:rPr lang="en-US" sz="2000" i="1">
                  <a:solidFill>
                    <a:srgbClr val="C00000"/>
                  </a:solidFill>
                  <a:latin typeface="Gill Sans"/>
                  <a:ea typeface="Gill Sans"/>
                  <a:cs typeface="Gill Sans"/>
                  <a:sym typeface="Gill Sans"/>
                </a:rPr>
                <a:t>air-interface:</a:t>
              </a:r>
              <a:r>
                <a:rPr lang="en-US" sz="2000">
                  <a:solidFill>
                    <a:srgbClr val="C00000"/>
                  </a:solidFill>
                  <a:latin typeface="Gill Sans"/>
                  <a:ea typeface="Gill Sans"/>
                  <a:cs typeface="Gill Sans"/>
                  <a:sym typeface="Gill Sans"/>
                </a:rPr>
                <a:t> </a:t>
              </a:r>
              <a:r>
                <a:rPr lang="en-US" sz="2000">
                  <a:solidFill>
                    <a:schemeClr val="dk1"/>
                  </a:solidFill>
                  <a:latin typeface="Gill Sans"/>
                  <a:ea typeface="Gill Sans"/>
                  <a:cs typeface="Gill Sans"/>
                  <a:sym typeface="Gill Sans"/>
                </a:rPr>
                <a:t>physical and link layer protocol between mobile and BS</a:t>
              </a:r>
              <a:endParaRPr/>
            </a:p>
          </p:txBody>
        </p:sp>
        <p:sp>
          <p:nvSpPr>
            <p:cNvPr id="1764" name="Google Shape;1764;p67"/>
            <p:cNvSpPr/>
            <p:nvPr/>
          </p:nvSpPr>
          <p:spPr>
            <a:xfrm>
              <a:off x="173" y="1448"/>
              <a:ext cx="1727" cy="1900"/>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Gill Sans"/>
                <a:ea typeface="Gill Sans"/>
                <a:cs typeface="Gill Sans"/>
                <a:sym typeface="Gill Sans"/>
              </a:endParaRPr>
            </a:p>
          </p:txBody>
        </p:sp>
        <p:grpSp>
          <p:nvGrpSpPr>
            <p:cNvPr id="1765" name="Google Shape;1765;p67"/>
            <p:cNvGrpSpPr/>
            <p:nvPr/>
          </p:nvGrpSpPr>
          <p:grpSpPr>
            <a:xfrm>
              <a:off x="337" y="1305"/>
              <a:ext cx="547" cy="291"/>
              <a:chOff x="442" y="3293"/>
              <a:chExt cx="547" cy="291"/>
            </a:xfrm>
          </p:grpSpPr>
          <p:sp>
            <p:nvSpPr>
              <p:cNvPr id="1766" name="Google Shape;1766;p67"/>
              <p:cNvSpPr/>
              <p:nvPr/>
            </p:nvSpPr>
            <p:spPr>
              <a:xfrm>
                <a:off x="442" y="3321"/>
                <a:ext cx="547" cy="22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Gill Sans"/>
                  <a:ea typeface="Gill Sans"/>
                  <a:cs typeface="Gill Sans"/>
                  <a:sym typeface="Gill Sans"/>
                </a:endParaRPr>
              </a:p>
            </p:txBody>
          </p:sp>
          <p:sp>
            <p:nvSpPr>
              <p:cNvPr id="1767" name="Google Shape;1767;p67"/>
              <p:cNvSpPr txBox="1"/>
              <p:nvPr/>
            </p:nvSpPr>
            <p:spPr>
              <a:xfrm>
                <a:off x="450" y="3293"/>
                <a:ext cx="379" cy="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rgbClr val="C00000"/>
                    </a:solidFill>
                    <a:latin typeface="Gill Sans"/>
                    <a:ea typeface="Gill Sans"/>
                    <a:cs typeface="Gill Sans"/>
                    <a:sym typeface="Gill Sans"/>
                  </a:rPr>
                  <a:t>cell</a:t>
                </a:r>
                <a:endParaRPr/>
              </a:p>
            </p:txBody>
          </p:sp>
        </p:grpSp>
        <p:cxnSp>
          <p:nvCxnSpPr>
            <p:cNvPr id="1768" name="Google Shape;1768;p67"/>
            <p:cNvCxnSpPr/>
            <p:nvPr/>
          </p:nvCxnSpPr>
          <p:spPr>
            <a:xfrm>
              <a:off x="1891" y="1622"/>
              <a:ext cx="235" cy="154"/>
            </a:xfrm>
            <a:prstGeom prst="straightConnector1">
              <a:avLst/>
            </a:prstGeom>
            <a:noFill/>
            <a:ln w="28575" cap="flat" cmpd="sng">
              <a:solidFill>
                <a:srgbClr val="C00000"/>
              </a:solidFill>
              <a:prstDash val="solid"/>
              <a:round/>
              <a:headEnd type="none" w="med" len="med"/>
              <a:tailEnd type="none" w="med" len="med"/>
            </a:ln>
          </p:spPr>
        </p:cxnSp>
      </p:grpSp>
      <p:grpSp>
        <p:nvGrpSpPr>
          <p:cNvPr id="1769" name="Google Shape;1769;p67"/>
          <p:cNvGrpSpPr/>
          <p:nvPr/>
        </p:nvGrpSpPr>
        <p:grpSpPr>
          <a:xfrm>
            <a:off x="8091489" y="4556126"/>
            <a:ext cx="1766887" cy="1344613"/>
            <a:chOff x="4137" y="2870"/>
            <a:chExt cx="1113" cy="847"/>
          </a:xfrm>
        </p:grpSpPr>
        <p:sp>
          <p:nvSpPr>
            <p:cNvPr id="1770" name="Google Shape;1770;p67"/>
            <p:cNvSpPr txBox="1"/>
            <p:nvPr/>
          </p:nvSpPr>
          <p:spPr>
            <a:xfrm>
              <a:off x="4137" y="3465"/>
              <a:ext cx="1113" cy="25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rgbClr val="C00000"/>
                  </a:solidFill>
                  <a:latin typeface="Arial"/>
                  <a:ea typeface="Arial"/>
                  <a:cs typeface="Arial"/>
                  <a:sym typeface="Arial"/>
                </a:rPr>
                <a:t>wired network</a:t>
              </a:r>
              <a:endParaRPr/>
            </a:p>
          </p:txBody>
        </p:sp>
        <p:cxnSp>
          <p:nvCxnSpPr>
            <p:cNvPr id="1771" name="Google Shape;1771;p67"/>
            <p:cNvCxnSpPr/>
            <p:nvPr/>
          </p:nvCxnSpPr>
          <p:spPr>
            <a:xfrm rot="10800000" flipH="1">
              <a:off x="4560" y="2870"/>
              <a:ext cx="384" cy="644"/>
            </a:xfrm>
            <a:prstGeom prst="straightConnector1">
              <a:avLst/>
            </a:prstGeom>
            <a:noFill/>
            <a:ln w="28575" cap="flat" cmpd="sng">
              <a:solidFill>
                <a:srgbClr val="C00000"/>
              </a:solidFill>
              <a:prstDash val="solid"/>
              <a:round/>
              <a:headEnd type="none" w="med" len="med"/>
              <a:tailEnd type="none" w="med" len="med"/>
            </a:ln>
          </p:spPr>
        </p:cxnSp>
      </p:grpSp>
      <p:grpSp>
        <p:nvGrpSpPr>
          <p:cNvPr id="1772" name="Google Shape;1772;p67"/>
          <p:cNvGrpSpPr/>
          <p:nvPr/>
        </p:nvGrpSpPr>
        <p:grpSpPr>
          <a:xfrm>
            <a:off x="5199795" y="2858650"/>
            <a:ext cx="333077" cy="421847"/>
            <a:chOff x="742" y="2409"/>
            <a:chExt cx="576" cy="881"/>
          </a:xfrm>
        </p:grpSpPr>
        <p:grpSp>
          <p:nvGrpSpPr>
            <p:cNvPr id="1773" name="Google Shape;1773;p67"/>
            <p:cNvGrpSpPr/>
            <p:nvPr/>
          </p:nvGrpSpPr>
          <p:grpSpPr>
            <a:xfrm>
              <a:off x="832" y="2643"/>
              <a:ext cx="376" cy="647"/>
              <a:chOff x="3130" y="3288"/>
              <a:chExt cx="410" cy="742"/>
            </a:xfrm>
          </p:grpSpPr>
          <p:cxnSp>
            <p:nvCxnSpPr>
              <p:cNvPr id="1774" name="Google Shape;1774;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775" name="Google Shape;1775;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776" name="Google Shape;1776;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777" name="Google Shape;1777;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778" name="Google Shape;1778;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779" name="Google Shape;1779;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780" name="Google Shape;1780;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781" name="Google Shape;1781;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782" name="Google Shape;1782;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783" name="Google Shape;1783;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784" name="Google Shape;1784;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785" name="Google Shape;1785;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786" name="Google Shape;1786;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787" name="Google Shape;1787;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788" name="Google Shape;1788;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789" name="Google Shape;1789;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790" name="Google Shape;1790;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91" name="Google Shape;1791;p67"/>
          <p:cNvGrpSpPr/>
          <p:nvPr/>
        </p:nvGrpSpPr>
        <p:grpSpPr>
          <a:xfrm>
            <a:off x="5213274" y="3784900"/>
            <a:ext cx="333077" cy="421847"/>
            <a:chOff x="742" y="2409"/>
            <a:chExt cx="576" cy="881"/>
          </a:xfrm>
        </p:grpSpPr>
        <p:grpSp>
          <p:nvGrpSpPr>
            <p:cNvPr id="1792" name="Google Shape;1792;p67"/>
            <p:cNvGrpSpPr/>
            <p:nvPr/>
          </p:nvGrpSpPr>
          <p:grpSpPr>
            <a:xfrm>
              <a:off x="832" y="2643"/>
              <a:ext cx="376" cy="647"/>
              <a:chOff x="3130" y="3288"/>
              <a:chExt cx="410" cy="742"/>
            </a:xfrm>
          </p:grpSpPr>
          <p:cxnSp>
            <p:nvCxnSpPr>
              <p:cNvPr id="1793" name="Google Shape;1793;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794" name="Google Shape;1794;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795" name="Google Shape;1795;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796" name="Google Shape;1796;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797" name="Google Shape;1797;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798" name="Google Shape;1798;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799" name="Google Shape;1799;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00" name="Google Shape;1800;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01" name="Google Shape;1801;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02" name="Google Shape;1802;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03" name="Google Shape;1803;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04" name="Google Shape;1804;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05" name="Google Shape;1805;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06" name="Google Shape;1806;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07" name="Google Shape;1807;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08" name="Google Shape;1808;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809" name="Google Shape;1809;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10" name="Google Shape;1810;p67"/>
          <p:cNvGrpSpPr/>
          <p:nvPr/>
        </p:nvGrpSpPr>
        <p:grpSpPr>
          <a:xfrm>
            <a:off x="5226753" y="4711150"/>
            <a:ext cx="333077" cy="421847"/>
            <a:chOff x="742" y="2409"/>
            <a:chExt cx="576" cy="881"/>
          </a:xfrm>
        </p:grpSpPr>
        <p:grpSp>
          <p:nvGrpSpPr>
            <p:cNvPr id="1811" name="Google Shape;1811;p67"/>
            <p:cNvGrpSpPr/>
            <p:nvPr/>
          </p:nvGrpSpPr>
          <p:grpSpPr>
            <a:xfrm>
              <a:off x="832" y="2643"/>
              <a:ext cx="376" cy="647"/>
              <a:chOff x="3130" y="3288"/>
              <a:chExt cx="410" cy="742"/>
            </a:xfrm>
          </p:grpSpPr>
          <p:cxnSp>
            <p:nvCxnSpPr>
              <p:cNvPr id="1812" name="Google Shape;1812;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13" name="Google Shape;1813;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14" name="Google Shape;1814;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15" name="Google Shape;1815;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16" name="Google Shape;1816;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17" name="Google Shape;1817;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18" name="Google Shape;1818;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19" name="Google Shape;1819;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20" name="Google Shape;1820;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21" name="Google Shape;1821;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22" name="Google Shape;1822;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23" name="Google Shape;1823;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24" name="Google Shape;1824;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25" name="Google Shape;1825;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26" name="Google Shape;1826;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27" name="Google Shape;1827;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828" name="Google Shape;1828;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29" name="Google Shape;1829;p67"/>
          <p:cNvGrpSpPr/>
          <p:nvPr/>
        </p:nvGrpSpPr>
        <p:grpSpPr>
          <a:xfrm>
            <a:off x="6038017" y="5238478"/>
            <a:ext cx="333077" cy="421847"/>
            <a:chOff x="742" y="2409"/>
            <a:chExt cx="576" cy="881"/>
          </a:xfrm>
        </p:grpSpPr>
        <p:grpSp>
          <p:nvGrpSpPr>
            <p:cNvPr id="1830" name="Google Shape;1830;p67"/>
            <p:cNvGrpSpPr/>
            <p:nvPr/>
          </p:nvGrpSpPr>
          <p:grpSpPr>
            <a:xfrm>
              <a:off x="832" y="2643"/>
              <a:ext cx="376" cy="647"/>
              <a:chOff x="3130" y="3288"/>
              <a:chExt cx="410" cy="742"/>
            </a:xfrm>
          </p:grpSpPr>
          <p:cxnSp>
            <p:nvCxnSpPr>
              <p:cNvPr id="1831" name="Google Shape;1831;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32" name="Google Shape;1832;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33" name="Google Shape;1833;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34" name="Google Shape;1834;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35" name="Google Shape;1835;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36" name="Google Shape;1836;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37" name="Google Shape;1837;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38" name="Google Shape;1838;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39" name="Google Shape;1839;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40" name="Google Shape;1840;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41" name="Google Shape;1841;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44" name="Google Shape;1844;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45" name="Google Shape;1845;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46" name="Google Shape;1846;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847" name="Google Shape;1847;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48" name="Google Shape;1848;p67"/>
          <p:cNvGrpSpPr/>
          <p:nvPr/>
        </p:nvGrpSpPr>
        <p:grpSpPr>
          <a:xfrm>
            <a:off x="6841140" y="5594840"/>
            <a:ext cx="333077" cy="421847"/>
            <a:chOff x="742" y="2409"/>
            <a:chExt cx="576" cy="881"/>
          </a:xfrm>
        </p:grpSpPr>
        <p:grpSp>
          <p:nvGrpSpPr>
            <p:cNvPr id="1849" name="Google Shape;1849;p67"/>
            <p:cNvGrpSpPr/>
            <p:nvPr/>
          </p:nvGrpSpPr>
          <p:grpSpPr>
            <a:xfrm>
              <a:off x="832" y="2643"/>
              <a:ext cx="376" cy="647"/>
              <a:chOff x="3130" y="3288"/>
              <a:chExt cx="410" cy="742"/>
            </a:xfrm>
          </p:grpSpPr>
          <p:cxnSp>
            <p:nvCxnSpPr>
              <p:cNvPr id="1850" name="Google Shape;1850;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51" name="Google Shape;1851;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52" name="Google Shape;1852;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53" name="Google Shape;1853;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54" name="Google Shape;1854;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55" name="Google Shape;1855;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56" name="Google Shape;1856;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57" name="Google Shape;1857;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58" name="Google Shape;1858;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59" name="Google Shape;1859;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60" name="Google Shape;1860;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61" name="Google Shape;1861;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62" name="Google Shape;1862;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63" name="Google Shape;1863;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64" name="Google Shape;1864;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65" name="Google Shape;1865;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866" name="Google Shape;1866;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67" name="Google Shape;1867;p67"/>
          <p:cNvGrpSpPr/>
          <p:nvPr/>
        </p:nvGrpSpPr>
        <p:grpSpPr>
          <a:xfrm>
            <a:off x="6024272" y="4241535"/>
            <a:ext cx="333077" cy="421847"/>
            <a:chOff x="742" y="2409"/>
            <a:chExt cx="576" cy="881"/>
          </a:xfrm>
        </p:grpSpPr>
        <p:grpSp>
          <p:nvGrpSpPr>
            <p:cNvPr id="1868" name="Google Shape;1868;p67"/>
            <p:cNvGrpSpPr/>
            <p:nvPr/>
          </p:nvGrpSpPr>
          <p:grpSpPr>
            <a:xfrm>
              <a:off x="832" y="2643"/>
              <a:ext cx="376" cy="647"/>
              <a:chOff x="3130" y="3288"/>
              <a:chExt cx="410" cy="742"/>
            </a:xfrm>
          </p:grpSpPr>
          <p:cxnSp>
            <p:nvCxnSpPr>
              <p:cNvPr id="1869" name="Google Shape;1869;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70" name="Google Shape;1870;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71" name="Google Shape;1871;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72" name="Google Shape;1872;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73" name="Google Shape;1873;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74" name="Google Shape;1874;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75" name="Google Shape;1875;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76" name="Google Shape;1876;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77" name="Google Shape;1877;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78" name="Google Shape;1878;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79" name="Google Shape;1879;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80" name="Google Shape;1880;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81" name="Google Shape;1881;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82" name="Google Shape;1882;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83" name="Google Shape;1883;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84" name="Google Shape;1884;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885" name="Google Shape;1885;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886" name="Google Shape;1886;p67"/>
          <p:cNvGrpSpPr/>
          <p:nvPr/>
        </p:nvGrpSpPr>
        <p:grpSpPr>
          <a:xfrm>
            <a:off x="6005188" y="3344141"/>
            <a:ext cx="333077" cy="421847"/>
            <a:chOff x="742" y="2409"/>
            <a:chExt cx="576" cy="881"/>
          </a:xfrm>
        </p:grpSpPr>
        <p:grpSp>
          <p:nvGrpSpPr>
            <p:cNvPr id="1887" name="Google Shape;1887;p67"/>
            <p:cNvGrpSpPr/>
            <p:nvPr/>
          </p:nvGrpSpPr>
          <p:grpSpPr>
            <a:xfrm>
              <a:off x="832" y="2643"/>
              <a:ext cx="376" cy="647"/>
              <a:chOff x="3130" y="3288"/>
              <a:chExt cx="410" cy="742"/>
            </a:xfrm>
          </p:grpSpPr>
          <p:cxnSp>
            <p:nvCxnSpPr>
              <p:cNvPr id="1888" name="Google Shape;1888;p6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89" name="Google Shape;1889;p6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90" name="Google Shape;1890;p6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91" name="Google Shape;1891;p6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92" name="Google Shape;1892;p6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93" name="Google Shape;1893;p6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94" name="Google Shape;1894;p6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95" name="Google Shape;1895;p6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96" name="Google Shape;1896;p6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97" name="Google Shape;1897;p6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98" name="Google Shape;1898;p6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99" name="Google Shape;1899;p6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900" name="Google Shape;1900;p6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901" name="Google Shape;1901;p6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902" name="Google Shape;1902;p6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903" name="Google Shape;1903;p67" descr="cell_tower_radiation copy"/>
            <p:cNvPicPr preferRelativeResize="0"/>
            <p:nvPr/>
          </p:nvPicPr>
          <p:blipFill rotWithShape="1">
            <a:blip r:embed="rId5">
              <a:alphaModFix/>
            </a:blip>
            <a:srcRect/>
            <a:stretch/>
          </p:blipFill>
          <p:spPr>
            <a:xfrm>
              <a:off x="742" y="2409"/>
              <a:ext cx="576" cy="464"/>
            </a:xfrm>
            <a:prstGeom prst="rect">
              <a:avLst/>
            </a:prstGeom>
            <a:noFill/>
            <a:ln>
              <a:noFill/>
            </a:ln>
          </p:spPr>
        </p:pic>
        <p:sp>
          <p:nvSpPr>
            <p:cNvPr id="1904" name="Google Shape;1904;p67"/>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908"/>
        <p:cNvGrpSpPr/>
        <p:nvPr/>
      </p:nvGrpSpPr>
      <p:grpSpPr>
        <a:xfrm>
          <a:off x="0" y="0"/>
          <a:ext cx="0" cy="0"/>
          <a:chOff x="0" y="0"/>
          <a:chExt cx="0" cy="0"/>
        </a:xfrm>
      </p:grpSpPr>
      <p:sp>
        <p:nvSpPr>
          <p:cNvPr id="1909" name="Google Shape;1909;p6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Routing Under Mobility</a:t>
            </a:r>
            <a:endParaRPr/>
          </a:p>
        </p:txBody>
      </p:sp>
      <p:sp>
        <p:nvSpPr>
          <p:cNvPr id="1910" name="Google Shape;1910;p68"/>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Problem Demonstration: </a:t>
            </a:r>
            <a:endParaRPr/>
          </a:p>
          <a:p>
            <a:pPr marL="695325" lvl="1" indent="-231775" algn="l" rtl="0">
              <a:lnSpc>
                <a:spcPct val="90000"/>
              </a:lnSpc>
              <a:spcBef>
                <a:spcPts val="500"/>
              </a:spcBef>
              <a:spcAft>
                <a:spcPts val="0"/>
              </a:spcAft>
              <a:buSzPts val="2400"/>
              <a:buChar char="•"/>
            </a:pPr>
            <a:r>
              <a:rPr lang="en-US"/>
              <a:t>1) A passenger in a car sends an HTTP request; </a:t>
            </a:r>
            <a:endParaRPr/>
          </a:p>
          <a:p>
            <a:pPr marL="695325" lvl="1" indent="-231775" algn="l" rtl="0">
              <a:lnSpc>
                <a:spcPct val="90000"/>
              </a:lnSpc>
              <a:spcBef>
                <a:spcPts val="500"/>
              </a:spcBef>
              <a:spcAft>
                <a:spcPts val="0"/>
              </a:spcAft>
              <a:buSzPts val="2400"/>
              <a:buChar char="•"/>
            </a:pPr>
            <a:r>
              <a:rPr lang="en-US"/>
              <a:t>2) Move out of the range of the original AP when the response comes back</a:t>
            </a:r>
            <a:endParaRPr/>
          </a:p>
          <a:p>
            <a:pPr marL="352425" lvl="0" indent="-222250" algn="l" rtl="0">
              <a:lnSpc>
                <a:spcPct val="90000"/>
              </a:lnSpc>
              <a:spcBef>
                <a:spcPts val="1000"/>
              </a:spcBef>
              <a:spcAft>
                <a:spcPts val="0"/>
              </a:spcAft>
              <a:buSzPts val="2800"/>
              <a:buChar char="▪"/>
            </a:pPr>
            <a:r>
              <a:rPr lang="en-US"/>
              <a:t>Two types of handoffs: </a:t>
            </a:r>
            <a:endParaRPr/>
          </a:p>
          <a:p>
            <a:pPr marL="695325" lvl="1" indent="-231775" algn="l" rtl="0">
              <a:lnSpc>
                <a:spcPct val="90000"/>
              </a:lnSpc>
              <a:spcBef>
                <a:spcPts val="500"/>
              </a:spcBef>
              <a:spcAft>
                <a:spcPts val="0"/>
              </a:spcAft>
              <a:buSzPts val="2400"/>
              <a:buChar char="•"/>
            </a:pPr>
            <a:r>
              <a:rPr lang="en-US"/>
              <a:t>Micro handoff </a:t>
            </a:r>
            <a:endParaRPr/>
          </a:p>
          <a:p>
            <a:pPr marL="695325" lvl="1" indent="-231775" algn="l" rtl="0">
              <a:lnSpc>
                <a:spcPct val="90000"/>
              </a:lnSpc>
              <a:spcBef>
                <a:spcPts val="500"/>
              </a:spcBef>
              <a:spcAft>
                <a:spcPts val="0"/>
              </a:spcAft>
              <a:buSzPts val="2400"/>
              <a:buChar char="•"/>
            </a:pPr>
            <a:r>
              <a:rPr lang="en-US"/>
              <a:t>Macro handoff</a:t>
            </a:r>
            <a:endParaRPr/>
          </a:p>
        </p:txBody>
      </p:sp>
      <p:pic>
        <p:nvPicPr>
          <p:cNvPr id="1911" name="Google Shape;1911;p68" descr="Mobility and Handoff Management in Wireless Networks | IntechOpen"/>
          <p:cNvPicPr preferRelativeResize="0"/>
          <p:nvPr/>
        </p:nvPicPr>
        <p:blipFill rotWithShape="1">
          <a:blip r:embed="rId3">
            <a:alphaModFix/>
          </a:blip>
          <a:srcRect/>
          <a:stretch/>
        </p:blipFill>
        <p:spPr>
          <a:xfrm>
            <a:off x="5151677" y="3172378"/>
            <a:ext cx="5590804" cy="35408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915"/>
        <p:cNvGrpSpPr/>
        <p:nvPr/>
      </p:nvGrpSpPr>
      <p:grpSpPr>
        <a:xfrm>
          <a:off x="0" y="0"/>
          <a:ext cx="0" cy="0"/>
          <a:chOff x="0" y="0"/>
          <a:chExt cx="0" cy="0"/>
        </a:xfrm>
      </p:grpSpPr>
      <p:sp>
        <p:nvSpPr>
          <p:cNvPr id="1916" name="Google Shape;1916;p6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Micro Handoff</a:t>
            </a:r>
            <a:endParaRPr/>
          </a:p>
        </p:txBody>
      </p:sp>
      <p:sp>
        <p:nvSpPr>
          <p:cNvPr id="1917" name="Google Shape;1917;p69"/>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800"/>
              <a:buChar char="▪"/>
            </a:pPr>
            <a:r>
              <a:rPr lang="en-US"/>
              <a:t>hard handoff: connect after break</a:t>
            </a:r>
            <a:endParaRPr/>
          </a:p>
          <a:p>
            <a:pPr marL="352425" lvl="0" indent="-222250" algn="l" rtl="0">
              <a:lnSpc>
                <a:spcPct val="90000"/>
              </a:lnSpc>
              <a:spcBef>
                <a:spcPts val="1000"/>
              </a:spcBef>
              <a:spcAft>
                <a:spcPts val="0"/>
              </a:spcAft>
              <a:buSzPts val="2800"/>
              <a:buChar char="▪"/>
            </a:pPr>
            <a:r>
              <a:rPr lang="en-US"/>
              <a:t>Soft handoff: connect before break </a:t>
            </a:r>
            <a:endParaRPr/>
          </a:p>
        </p:txBody>
      </p:sp>
      <p:pic>
        <p:nvPicPr>
          <p:cNvPr id="1918" name="Google Shape;1918;p69" descr="CDMA - Handoff - Tutorialspoint"/>
          <p:cNvPicPr preferRelativeResize="0"/>
          <p:nvPr/>
        </p:nvPicPr>
        <p:blipFill rotWithShape="1">
          <a:blip r:embed="rId3">
            <a:alphaModFix/>
          </a:blip>
          <a:srcRect/>
          <a:stretch/>
        </p:blipFill>
        <p:spPr>
          <a:xfrm>
            <a:off x="1831258" y="3354469"/>
            <a:ext cx="3876368" cy="2486727"/>
          </a:xfrm>
          <a:prstGeom prst="rect">
            <a:avLst/>
          </a:prstGeom>
          <a:noFill/>
          <a:ln>
            <a:noFill/>
          </a:ln>
        </p:spPr>
      </p:pic>
      <p:pic>
        <p:nvPicPr>
          <p:cNvPr id="1919" name="Google Shape;1919;p69" descr="Handoff and its types in wireless and mobile communication"/>
          <p:cNvPicPr preferRelativeResize="0"/>
          <p:nvPr/>
        </p:nvPicPr>
        <p:blipFill rotWithShape="1">
          <a:blip r:embed="rId4">
            <a:alphaModFix/>
          </a:blip>
          <a:srcRect/>
          <a:stretch/>
        </p:blipFill>
        <p:spPr>
          <a:xfrm>
            <a:off x="5953433" y="3179967"/>
            <a:ext cx="4533123" cy="2710170"/>
          </a:xfrm>
          <a:prstGeom prst="rect">
            <a:avLst/>
          </a:prstGeom>
          <a:noFill/>
          <a:ln>
            <a:noFill/>
          </a:ln>
        </p:spPr>
      </p:pic>
      <p:sp>
        <p:nvSpPr>
          <p:cNvPr id="1920" name="Google Shape;1920;p69"/>
          <p:cNvSpPr txBox="1"/>
          <p:nvPr/>
        </p:nvSpPr>
        <p:spPr>
          <a:xfrm>
            <a:off x="7275871" y="6042990"/>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Soft handoff</a:t>
            </a:r>
            <a:endParaRPr/>
          </a:p>
        </p:txBody>
      </p:sp>
      <p:sp>
        <p:nvSpPr>
          <p:cNvPr id="1921" name="Google Shape;1921;p69"/>
          <p:cNvSpPr txBox="1"/>
          <p:nvPr/>
        </p:nvSpPr>
        <p:spPr>
          <a:xfrm>
            <a:off x="3034708" y="5955495"/>
            <a:ext cx="17044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hard handoff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925"/>
        <p:cNvGrpSpPr/>
        <p:nvPr/>
      </p:nvGrpSpPr>
      <p:grpSpPr>
        <a:xfrm>
          <a:off x="0" y="0"/>
          <a:ext cx="0" cy="0"/>
          <a:chOff x="0" y="0"/>
          <a:chExt cx="0" cy="0"/>
        </a:xfrm>
      </p:grpSpPr>
      <p:sp>
        <p:nvSpPr>
          <p:cNvPr id="1926" name="Google Shape;1926;p7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Macro handoff: Mobile IP</a:t>
            </a:r>
            <a:endParaRPr/>
          </a:p>
        </p:txBody>
      </p:sp>
      <p:sp>
        <p:nvSpPr>
          <p:cNvPr id="1927" name="Google Shape;1927;p70"/>
          <p:cNvSpPr txBox="1"/>
          <p:nvPr/>
        </p:nvSpPr>
        <p:spPr>
          <a:xfrm>
            <a:off x="2215356" y="2895602"/>
            <a:ext cx="3824288" cy="38941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search all phone books?</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call her parents?</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expect her to let you know where he/she is?</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Facebook!</a:t>
            </a:r>
            <a:endParaRPr/>
          </a:p>
          <a:p>
            <a:pPr marL="342900" marR="0" lvl="0" indent="-190500" algn="l" rtl="0">
              <a:lnSpc>
                <a:spcPct val="85000"/>
              </a:lnSpc>
              <a:spcBef>
                <a:spcPts val="480"/>
              </a:spcBef>
              <a:spcAft>
                <a:spcPts val="0"/>
              </a:spcAft>
              <a:buClr>
                <a:srgbClr val="000099"/>
              </a:buClr>
              <a:buSzPts val="2400"/>
              <a:buFont typeface="Noto Sans Symbols"/>
              <a:buNone/>
            </a:pPr>
            <a:endParaRPr sz="2400">
              <a:solidFill>
                <a:schemeClr val="dk1"/>
              </a:solidFill>
              <a:latin typeface="Gill Sans"/>
              <a:ea typeface="Gill Sans"/>
              <a:cs typeface="Gill Sans"/>
              <a:sym typeface="Gill Sans"/>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Home network: </a:t>
            </a:r>
            <a:endParaRPr/>
          </a:p>
          <a:p>
            <a:pPr marL="742950" marR="0" lvl="1" indent="-285750"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permanent address</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a:solidFill>
                  <a:schemeClr val="dk1"/>
                </a:solidFill>
                <a:latin typeface="Gill Sans"/>
                <a:ea typeface="Gill Sans"/>
                <a:cs typeface="Gill Sans"/>
                <a:sym typeface="Gill Sans"/>
              </a:rPr>
              <a:t>Foreign network: </a:t>
            </a:r>
            <a:endParaRPr/>
          </a:p>
          <a:p>
            <a:pPr marL="742950" marR="0" lvl="1" indent="-285750" algn="l" rtl="0">
              <a:lnSpc>
                <a:spcPct val="85000"/>
              </a:lnSpc>
              <a:spcBef>
                <a:spcPts val="400"/>
              </a:spcBef>
              <a:spcAft>
                <a:spcPts val="0"/>
              </a:spcAft>
              <a:buClr>
                <a:srgbClr val="000099"/>
              </a:buClr>
              <a:buSzPts val="2000"/>
              <a:buFont typeface="Arial"/>
              <a:buChar char="•"/>
            </a:pPr>
            <a:r>
              <a:rPr lang="en-US" sz="2000" b="0" i="0" u="none" strike="noStrike" cap="none">
                <a:solidFill>
                  <a:schemeClr val="dk1"/>
                </a:solidFill>
                <a:latin typeface="Gill Sans"/>
                <a:ea typeface="Gill Sans"/>
                <a:cs typeface="Gill Sans"/>
                <a:sym typeface="Gill Sans"/>
              </a:rPr>
              <a:t>Temporary address</a:t>
            </a:r>
            <a:endParaRPr/>
          </a:p>
        </p:txBody>
      </p:sp>
      <p:pic>
        <p:nvPicPr>
          <p:cNvPr id="1928" name="Google Shape;1928;p70" descr="worldf"/>
          <p:cNvPicPr preferRelativeResize="0"/>
          <p:nvPr/>
        </p:nvPicPr>
        <p:blipFill rotWithShape="1">
          <a:blip r:embed="rId3">
            <a:alphaModFix/>
          </a:blip>
          <a:srcRect/>
          <a:stretch/>
        </p:blipFill>
        <p:spPr>
          <a:xfrm>
            <a:off x="5726113" y="4300538"/>
            <a:ext cx="4813300" cy="2489200"/>
          </a:xfrm>
          <a:prstGeom prst="rect">
            <a:avLst/>
          </a:prstGeom>
          <a:noFill/>
          <a:ln>
            <a:noFill/>
          </a:ln>
        </p:spPr>
      </p:pic>
      <p:pic>
        <p:nvPicPr>
          <p:cNvPr id="1929" name="Google Shape;1929;p70" descr="Alice"/>
          <p:cNvPicPr preferRelativeResize="0"/>
          <p:nvPr/>
        </p:nvPicPr>
        <p:blipFill rotWithShape="1">
          <a:blip r:embed="rId4">
            <a:alphaModFix/>
          </a:blip>
          <a:srcRect/>
          <a:stretch/>
        </p:blipFill>
        <p:spPr>
          <a:xfrm>
            <a:off x="7099301" y="5935664"/>
            <a:ext cx="561975" cy="693737"/>
          </a:xfrm>
          <a:prstGeom prst="rect">
            <a:avLst/>
          </a:prstGeom>
          <a:noFill/>
          <a:ln>
            <a:noFill/>
          </a:ln>
        </p:spPr>
      </p:pic>
      <p:pic>
        <p:nvPicPr>
          <p:cNvPr id="1930" name="Google Shape;1930;p70" descr="Bob"/>
          <p:cNvPicPr preferRelativeResize="0"/>
          <p:nvPr/>
        </p:nvPicPr>
        <p:blipFill rotWithShape="1">
          <a:blip r:embed="rId5">
            <a:alphaModFix/>
          </a:blip>
          <a:srcRect/>
          <a:stretch/>
        </p:blipFill>
        <p:spPr>
          <a:xfrm>
            <a:off x="8372476" y="4059238"/>
            <a:ext cx="676275" cy="690562"/>
          </a:xfrm>
          <a:prstGeom prst="rect">
            <a:avLst/>
          </a:prstGeom>
          <a:noFill/>
          <a:ln>
            <a:noFill/>
          </a:ln>
        </p:spPr>
      </p:pic>
      <p:sp>
        <p:nvSpPr>
          <p:cNvPr id="1931" name="Google Shape;1931;p70"/>
          <p:cNvSpPr txBox="1"/>
          <p:nvPr/>
        </p:nvSpPr>
        <p:spPr>
          <a:xfrm>
            <a:off x="7964488" y="2523768"/>
            <a:ext cx="2644775" cy="8302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Arial"/>
                <a:ea typeface="Arial"/>
                <a:cs typeface="Arial"/>
                <a:sym typeface="Arial"/>
              </a:rPr>
              <a:t>I wonder where Alice moved to?</a:t>
            </a:r>
            <a:endParaRPr/>
          </a:p>
        </p:txBody>
      </p:sp>
      <p:sp>
        <p:nvSpPr>
          <p:cNvPr id="1932" name="Google Shape;1932;p70"/>
          <p:cNvSpPr/>
          <p:nvPr/>
        </p:nvSpPr>
        <p:spPr>
          <a:xfrm>
            <a:off x="7256463" y="2422476"/>
            <a:ext cx="3168650" cy="992187"/>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3" name="Google Shape;1933;p70"/>
          <p:cNvSpPr/>
          <p:nvPr/>
        </p:nvSpPr>
        <p:spPr>
          <a:xfrm>
            <a:off x="8201026" y="3328989"/>
            <a:ext cx="1387475" cy="268287"/>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4" name="Google Shape;1934;p70"/>
          <p:cNvSpPr/>
          <p:nvPr/>
        </p:nvSpPr>
        <p:spPr>
          <a:xfrm>
            <a:off x="8132764" y="3668714"/>
            <a:ext cx="708025" cy="142875"/>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5" name="Google Shape;1935;p70"/>
          <p:cNvSpPr/>
          <p:nvPr/>
        </p:nvSpPr>
        <p:spPr>
          <a:xfrm>
            <a:off x="8285164" y="3868738"/>
            <a:ext cx="280987" cy="9525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36" name="Google Shape;1936;p70"/>
          <p:cNvSpPr/>
          <p:nvPr/>
        </p:nvSpPr>
        <p:spPr>
          <a:xfrm>
            <a:off x="2057400" y="1708150"/>
            <a:ext cx="5322888" cy="1100138"/>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None/>
            </a:pPr>
            <a:r>
              <a:rPr lang="en-US" sz="2800">
                <a:solidFill>
                  <a:schemeClr val="dk1"/>
                </a:solidFill>
                <a:latin typeface="Gill Sans"/>
                <a:ea typeface="Gill Sans"/>
                <a:cs typeface="Gill Sans"/>
                <a:sym typeface="Gill Sans"/>
              </a:rPr>
              <a:t>Consider friend frequently changing addresses, how do you find her?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1"/>
        <p:cNvGrpSpPr/>
        <p:nvPr/>
      </p:nvGrpSpPr>
      <p:grpSpPr>
        <a:xfrm>
          <a:off x="0" y="0"/>
          <a:ext cx="0" cy="0"/>
          <a:chOff x="0" y="0"/>
          <a:chExt cx="0" cy="0"/>
        </a:xfrm>
      </p:grpSpPr>
      <p:sp>
        <p:nvSpPr>
          <p:cNvPr id="1942" name="Google Shape;1942;p71"/>
          <p:cNvSpPr/>
          <p:nvPr/>
        </p:nvSpPr>
        <p:spPr>
          <a:xfrm>
            <a:off x="2874963" y="1690689"/>
            <a:ext cx="1866900" cy="1589087"/>
          </a:xfrm>
          <a:custGeom>
            <a:avLst/>
            <a:gdLst/>
            <a:ahLst/>
            <a:cxnLst/>
            <a:rect l="l" t="t" r="r" b="b"/>
            <a:pathLst>
              <a:path w="1340" h="1191" extrusionOk="0">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3" name="Google Shape;1943;p71"/>
          <p:cNvSpPr/>
          <p:nvPr/>
        </p:nvSpPr>
        <p:spPr>
          <a:xfrm>
            <a:off x="7675564" y="1560514"/>
            <a:ext cx="1838325" cy="1711325"/>
          </a:xfrm>
          <a:custGeom>
            <a:avLst/>
            <a:gdLst/>
            <a:ahLst/>
            <a:cxnLst/>
            <a:rect l="l" t="t" r="r" b="b"/>
            <a:pathLst>
              <a:path w="2894" h="2693" extrusionOk="0">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4" name="Google Shape;1944;p71"/>
          <p:cNvSpPr/>
          <p:nvPr/>
        </p:nvSpPr>
        <p:spPr>
          <a:xfrm>
            <a:off x="5216525" y="2506663"/>
            <a:ext cx="2109788" cy="1250950"/>
          </a:xfrm>
          <a:custGeom>
            <a:avLst/>
            <a:gdLst/>
            <a:ahLst/>
            <a:cxnLst/>
            <a:rect l="l" t="t" r="r" b="b"/>
            <a:pathLst>
              <a:path w="3324" h="1971" extrusionOk="0">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45" name="Google Shape;1945;p71"/>
          <p:cNvSpPr txBox="1"/>
          <p:nvPr/>
        </p:nvSpPr>
        <p:spPr>
          <a:xfrm>
            <a:off x="5391150" y="2803526"/>
            <a:ext cx="1447800"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wide area network</a:t>
            </a:r>
            <a:endParaRPr/>
          </a:p>
        </p:txBody>
      </p:sp>
      <p:grpSp>
        <p:nvGrpSpPr>
          <p:cNvPr id="1946" name="Google Shape;1946;p71"/>
          <p:cNvGrpSpPr/>
          <p:nvPr/>
        </p:nvGrpSpPr>
        <p:grpSpPr>
          <a:xfrm>
            <a:off x="2859088" y="1809751"/>
            <a:ext cx="1092200" cy="792163"/>
            <a:chOff x="4089854" y="1363889"/>
            <a:chExt cx="1091746" cy="791482"/>
          </a:xfrm>
        </p:grpSpPr>
        <p:sp>
          <p:nvSpPr>
            <p:cNvPr id="1947" name="Google Shape;1947;p71"/>
            <p:cNvSpPr/>
            <p:nvPr/>
          </p:nvSpPr>
          <p:spPr>
            <a:xfrm>
              <a:off x="4089854" y="1363889"/>
              <a:ext cx="1091746" cy="791482"/>
            </a:xfrm>
            <a:prstGeom prst="ellipse">
              <a:avLst/>
            </a:prstGeom>
            <a:gradFill>
              <a:gsLst>
                <a:gs pos="0">
                  <a:srgbClr val="FF0000"/>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948" name="Google Shape;1948;p71" descr="laptop_stylized_small"/>
            <p:cNvPicPr preferRelativeResize="0"/>
            <p:nvPr/>
          </p:nvPicPr>
          <p:blipFill rotWithShape="1">
            <a:blip r:embed="rId3">
              <a:alphaModFix/>
            </a:blip>
            <a:srcRect/>
            <a:stretch/>
          </p:blipFill>
          <p:spPr>
            <a:xfrm>
              <a:off x="4245429" y="1550204"/>
              <a:ext cx="629104" cy="423283"/>
            </a:xfrm>
            <a:prstGeom prst="rect">
              <a:avLst/>
            </a:prstGeom>
            <a:noFill/>
            <a:ln>
              <a:noFill/>
            </a:ln>
          </p:spPr>
        </p:pic>
      </p:grpSp>
      <p:pic>
        <p:nvPicPr>
          <p:cNvPr id="1949" name="Google Shape;1949;p71"/>
          <p:cNvPicPr preferRelativeResize="0"/>
          <p:nvPr/>
        </p:nvPicPr>
        <p:blipFill rotWithShape="1">
          <a:blip r:embed="rId4">
            <a:alphaModFix/>
          </a:blip>
          <a:srcRect/>
          <a:stretch/>
        </p:blipFill>
        <p:spPr>
          <a:xfrm>
            <a:off x="3827463" y="2644776"/>
            <a:ext cx="685800" cy="246063"/>
          </a:xfrm>
          <a:prstGeom prst="rect">
            <a:avLst/>
          </a:prstGeom>
          <a:noFill/>
          <a:ln>
            <a:noFill/>
          </a:ln>
        </p:spPr>
      </p:pic>
      <p:cxnSp>
        <p:nvCxnSpPr>
          <p:cNvPr id="1950" name="Google Shape;1950;p71"/>
          <p:cNvCxnSpPr/>
          <p:nvPr/>
        </p:nvCxnSpPr>
        <p:spPr>
          <a:xfrm>
            <a:off x="3481389" y="2344738"/>
            <a:ext cx="503237" cy="311150"/>
          </a:xfrm>
          <a:prstGeom prst="straightConnector1">
            <a:avLst/>
          </a:prstGeom>
          <a:noFill/>
          <a:ln w="19050" cap="flat" cmpd="sng">
            <a:solidFill>
              <a:srgbClr val="000000"/>
            </a:solidFill>
            <a:prstDash val="solid"/>
            <a:round/>
            <a:headEnd type="none" w="med" len="med"/>
            <a:tailEnd type="none" w="med" len="med"/>
          </a:ln>
        </p:spPr>
      </p:cxnSp>
      <p:cxnSp>
        <p:nvCxnSpPr>
          <p:cNvPr id="1951" name="Google Shape;1951;p71"/>
          <p:cNvCxnSpPr/>
          <p:nvPr/>
        </p:nvCxnSpPr>
        <p:spPr>
          <a:xfrm rot="10800000" flipH="1">
            <a:off x="4505325" y="2765425"/>
            <a:ext cx="947738" cy="1588"/>
          </a:xfrm>
          <a:prstGeom prst="straightConnector1">
            <a:avLst/>
          </a:prstGeom>
          <a:noFill/>
          <a:ln w="19050" cap="flat" cmpd="sng">
            <a:solidFill>
              <a:srgbClr val="000000"/>
            </a:solidFill>
            <a:prstDash val="solid"/>
            <a:round/>
            <a:headEnd type="none" w="med" len="med"/>
            <a:tailEnd type="none" w="med" len="med"/>
          </a:ln>
        </p:spPr>
      </p:cxnSp>
      <p:cxnSp>
        <p:nvCxnSpPr>
          <p:cNvPr id="1952" name="Google Shape;1952;p71"/>
          <p:cNvCxnSpPr/>
          <p:nvPr/>
        </p:nvCxnSpPr>
        <p:spPr>
          <a:xfrm>
            <a:off x="6856413" y="2936875"/>
            <a:ext cx="1384300" cy="1588"/>
          </a:xfrm>
          <a:prstGeom prst="straightConnector1">
            <a:avLst/>
          </a:prstGeom>
          <a:noFill/>
          <a:ln w="19050" cap="flat" cmpd="sng">
            <a:solidFill>
              <a:srgbClr val="000000"/>
            </a:solidFill>
            <a:prstDash val="solid"/>
            <a:round/>
            <a:headEnd type="none" w="med" len="med"/>
            <a:tailEnd type="none" w="med" len="med"/>
          </a:ln>
        </p:spPr>
      </p:cxnSp>
      <p:pic>
        <p:nvPicPr>
          <p:cNvPr id="1953" name="Google Shape;1953;p71"/>
          <p:cNvPicPr preferRelativeResize="0"/>
          <p:nvPr/>
        </p:nvPicPr>
        <p:blipFill rotWithShape="1">
          <a:blip r:embed="rId4">
            <a:alphaModFix/>
          </a:blip>
          <a:srcRect/>
          <a:stretch/>
        </p:blipFill>
        <p:spPr>
          <a:xfrm>
            <a:off x="8181976" y="2786063"/>
            <a:ext cx="684213" cy="246062"/>
          </a:xfrm>
          <a:prstGeom prst="rect">
            <a:avLst/>
          </a:prstGeom>
          <a:noFill/>
          <a:ln>
            <a:noFill/>
          </a:ln>
        </p:spPr>
      </p:pic>
      <p:cxnSp>
        <p:nvCxnSpPr>
          <p:cNvPr id="1954" name="Google Shape;1954;p71"/>
          <p:cNvCxnSpPr/>
          <p:nvPr/>
        </p:nvCxnSpPr>
        <p:spPr>
          <a:xfrm flipH="1">
            <a:off x="8545514" y="2452688"/>
            <a:ext cx="346075" cy="323850"/>
          </a:xfrm>
          <a:prstGeom prst="straightConnector1">
            <a:avLst/>
          </a:prstGeom>
          <a:noFill/>
          <a:ln w="19050" cap="flat" cmpd="sng">
            <a:solidFill>
              <a:srgbClr val="000000"/>
            </a:solidFill>
            <a:prstDash val="solid"/>
            <a:round/>
            <a:headEnd type="none" w="med" len="med"/>
            <a:tailEnd type="none" w="med" len="med"/>
          </a:ln>
        </p:spPr>
      </p:cxnSp>
      <p:grpSp>
        <p:nvGrpSpPr>
          <p:cNvPr id="1955" name="Google Shape;1955;p71"/>
          <p:cNvGrpSpPr/>
          <p:nvPr/>
        </p:nvGrpSpPr>
        <p:grpSpPr>
          <a:xfrm>
            <a:off x="8313738" y="1885951"/>
            <a:ext cx="1092200" cy="792163"/>
            <a:chOff x="4089854" y="1363889"/>
            <a:chExt cx="1091746" cy="791482"/>
          </a:xfrm>
        </p:grpSpPr>
        <p:sp>
          <p:nvSpPr>
            <p:cNvPr id="1956" name="Google Shape;1956;p71"/>
            <p:cNvSpPr/>
            <p:nvPr/>
          </p:nvSpPr>
          <p:spPr>
            <a:xfrm>
              <a:off x="4089854" y="1363889"/>
              <a:ext cx="1091746" cy="791482"/>
            </a:xfrm>
            <a:prstGeom prst="ellipse">
              <a:avLst/>
            </a:prstGeom>
            <a:gradFill>
              <a:gsLst>
                <a:gs pos="0">
                  <a:srgbClr val="FF0000"/>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1957" name="Google Shape;1957;p71"/>
            <p:cNvGrpSpPr/>
            <p:nvPr/>
          </p:nvGrpSpPr>
          <p:grpSpPr>
            <a:xfrm>
              <a:off x="4245429" y="1426027"/>
              <a:ext cx="629104" cy="547461"/>
              <a:chOff x="313" y="1497"/>
              <a:chExt cx="1152" cy="1014"/>
            </a:xfrm>
          </p:grpSpPr>
          <p:pic>
            <p:nvPicPr>
              <p:cNvPr id="1958" name="Google Shape;1958;p71"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1959" name="Google Shape;1959;p71" descr="antenna_stylized"/>
              <p:cNvPicPr preferRelativeResize="0"/>
              <p:nvPr/>
            </p:nvPicPr>
            <p:blipFill rotWithShape="1">
              <a:blip r:embed="rId5">
                <a:alphaModFix/>
              </a:blip>
              <a:srcRect/>
              <a:stretch/>
            </p:blipFill>
            <p:spPr>
              <a:xfrm>
                <a:off x="334" y="1497"/>
                <a:ext cx="1113" cy="650"/>
              </a:xfrm>
              <a:prstGeom prst="rect">
                <a:avLst/>
              </a:prstGeom>
              <a:noFill/>
              <a:ln>
                <a:noFill/>
              </a:ln>
            </p:spPr>
          </p:pic>
        </p:grpSp>
      </p:grpSp>
      <p:sp>
        <p:nvSpPr>
          <p:cNvPr id="1960" name="Google Shape;1960;p71"/>
          <p:cNvSpPr txBox="1">
            <a:spLocks noGrp="1"/>
          </p:cNvSpPr>
          <p:nvPr>
            <p:ph type="title"/>
          </p:nvPr>
        </p:nvSpPr>
        <p:spPr>
          <a:xfrm>
            <a:off x="1882775" y="119063"/>
            <a:ext cx="77724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Mobility: registration</a:t>
            </a:r>
            <a:endParaRPr/>
          </a:p>
        </p:txBody>
      </p:sp>
      <p:sp>
        <p:nvSpPr>
          <p:cNvPr id="1961" name="Google Shape;1961;p71"/>
          <p:cNvSpPr txBox="1">
            <a:spLocks noGrp="1"/>
          </p:cNvSpPr>
          <p:nvPr>
            <p:ph type="body" idx="1"/>
          </p:nvPr>
        </p:nvSpPr>
        <p:spPr>
          <a:xfrm>
            <a:off x="2438400" y="5029200"/>
            <a:ext cx="7772400" cy="1828800"/>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400"/>
              <a:buFont typeface="Noto Sans Symbols"/>
              <a:buNone/>
            </a:pPr>
            <a:r>
              <a:rPr lang="en-US" sz="2400">
                <a:latin typeface="Gill Sans"/>
                <a:ea typeface="Gill Sans"/>
                <a:cs typeface="Gill Sans"/>
                <a:sym typeface="Gill Sans"/>
              </a:rPr>
              <a:t>end result:</a:t>
            </a:r>
            <a:endParaRPr/>
          </a:p>
          <a:p>
            <a:pPr marL="352425" lvl="0" indent="-222250" algn="l" rtl="0">
              <a:lnSpc>
                <a:spcPct val="90000"/>
              </a:lnSpc>
              <a:spcBef>
                <a:spcPts val="1000"/>
              </a:spcBef>
              <a:spcAft>
                <a:spcPts val="0"/>
              </a:spcAft>
              <a:buSzPts val="2400"/>
              <a:buChar char="▪"/>
            </a:pPr>
            <a:r>
              <a:rPr lang="en-US" sz="2400">
                <a:latin typeface="Gill Sans"/>
                <a:ea typeface="Gill Sans"/>
                <a:cs typeface="Gill Sans"/>
                <a:sym typeface="Gill Sans"/>
              </a:rPr>
              <a:t>foreign agent knows about mobile</a:t>
            </a:r>
            <a:endParaRPr/>
          </a:p>
          <a:p>
            <a:pPr marL="352425" lvl="0" indent="-222250" algn="l" rtl="0">
              <a:lnSpc>
                <a:spcPct val="90000"/>
              </a:lnSpc>
              <a:spcBef>
                <a:spcPts val="1000"/>
              </a:spcBef>
              <a:spcAft>
                <a:spcPts val="0"/>
              </a:spcAft>
              <a:buSzPts val="2400"/>
              <a:buChar char="▪"/>
            </a:pPr>
            <a:r>
              <a:rPr lang="en-US" sz="2400">
                <a:latin typeface="Gill Sans"/>
                <a:ea typeface="Gill Sans"/>
                <a:cs typeface="Gill Sans"/>
                <a:sym typeface="Gill Sans"/>
              </a:rPr>
              <a:t>home agent knows location of mobile</a:t>
            </a:r>
            <a:endParaRPr/>
          </a:p>
        </p:txBody>
      </p:sp>
      <p:sp>
        <p:nvSpPr>
          <p:cNvPr id="1962" name="Google Shape;1962;p71"/>
          <p:cNvSpPr txBox="1"/>
          <p:nvPr/>
        </p:nvSpPr>
        <p:spPr>
          <a:xfrm>
            <a:off x="3159125" y="1535114"/>
            <a:ext cx="1887538"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home network</a:t>
            </a:r>
            <a:endParaRPr/>
          </a:p>
        </p:txBody>
      </p:sp>
      <p:sp>
        <p:nvSpPr>
          <p:cNvPr id="1963" name="Google Shape;1963;p71"/>
          <p:cNvSpPr txBox="1"/>
          <p:nvPr/>
        </p:nvSpPr>
        <p:spPr>
          <a:xfrm>
            <a:off x="7385051" y="1300164"/>
            <a:ext cx="2265363" cy="3968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visited network</a:t>
            </a:r>
            <a:endParaRPr/>
          </a:p>
        </p:txBody>
      </p:sp>
      <p:grpSp>
        <p:nvGrpSpPr>
          <p:cNvPr id="1964" name="Google Shape;1964;p71"/>
          <p:cNvGrpSpPr/>
          <p:nvPr/>
        </p:nvGrpSpPr>
        <p:grpSpPr>
          <a:xfrm>
            <a:off x="8124825" y="2409826"/>
            <a:ext cx="2141538" cy="2341563"/>
            <a:chOff x="4158" y="1518"/>
            <a:chExt cx="1349" cy="1475"/>
          </a:xfrm>
        </p:grpSpPr>
        <p:cxnSp>
          <p:nvCxnSpPr>
            <p:cNvPr id="1965" name="Google Shape;1965;p71"/>
            <p:cNvCxnSpPr/>
            <p:nvPr/>
          </p:nvCxnSpPr>
          <p:spPr>
            <a:xfrm rot="10800000" flipH="1">
              <a:off x="4261" y="1538"/>
              <a:ext cx="310" cy="258"/>
            </a:xfrm>
            <a:prstGeom prst="straightConnector1">
              <a:avLst/>
            </a:prstGeom>
            <a:noFill/>
            <a:ln w="28575" cap="flat" cmpd="sng">
              <a:solidFill>
                <a:srgbClr val="FF0000"/>
              </a:solidFill>
              <a:prstDash val="solid"/>
              <a:round/>
              <a:headEnd type="triangle" w="med" len="med"/>
              <a:tailEnd type="triangle" w="med" len="med"/>
            </a:ln>
          </p:spPr>
        </p:cxnSp>
        <p:grpSp>
          <p:nvGrpSpPr>
            <p:cNvPr id="1966" name="Google Shape;1966;p71"/>
            <p:cNvGrpSpPr/>
            <p:nvPr/>
          </p:nvGrpSpPr>
          <p:grpSpPr>
            <a:xfrm>
              <a:off x="4324" y="1518"/>
              <a:ext cx="202" cy="231"/>
              <a:chOff x="618" y="3500"/>
              <a:chExt cx="202" cy="231"/>
            </a:xfrm>
          </p:grpSpPr>
          <p:sp>
            <p:nvSpPr>
              <p:cNvPr id="1967" name="Google Shape;1967;p71"/>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68" name="Google Shape;1968;p71"/>
              <p:cNvSpPr txBox="1"/>
              <p:nvPr/>
            </p:nvSpPr>
            <p:spPr>
              <a:xfrm>
                <a:off x="628" y="3500"/>
                <a:ext cx="181"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1</a:t>
                </a:r>
                <a:endParaRPr/>
              </a:p>
            </p:txBody>
          </p:sp>
        </p:grpSp>
        <p:sp>
          <p:nvSpPr>
            <p:cNvPr id="1969" name="Google Shape;1969;p71"/>
            <p:cNvSpPr txBox="1"/>
            <p:nvPr/>
          </p:nvSpPr>
          <p:spPr>
            <a:xfrm>
              <a:off x="4158" y="2167"/>
              <a:ext cx="1349" cy="8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mobile contacts foreign agent on entering visited network</a:t>
              </a:r>
              <a:endParaRPr/>
            </a:p>
          </p:txBody>
        </p:sp>
        <p:cxnSp>
          <p:nvCxnSpPr>
            <p:cNvPr id="1970" name="Google Shape;1970;p71"/>
            <p:cNvCxnSpPr/>
            <p:nvPr/>
          </p:nvCxnSpPr>
          <p:spPr>
            <a:xfrm>
              <a:off x="4512" y="1760"/>
              <a:ext cx="560" cy="456"/>
            </a:xfrm>
            <a:prstGeom prst="straightConnector1">
              <a:avLst/>
            </a:prstGeom>
            <a:noFill/>
            <a:ln w="19050" cap="flat" cmpd="sng">
              <a:solidFill>
                <a:schemeClr val="dk1"/>
              </a:solidFill>
              <a:prstDash val="solid"/>
              <a:round/>
              <a:headEnd type="none" w="med" len="med"/>
              <a:tailEnd type="none" w="med" len="med"/>
            </a:ln>
          </p:spPr>
        </p:cxnSp>
      </p:grpSp>
      <p:grpSp>
        <p:nvGrpSpPr>
          <p:cNvPr id="1971" name="Google Shape;1971;p71"/>
          <p:cNvGrpSpPr/>
          <p:nvPr/>
        </p:nvGrpSpPr>
        <p:grpSpPr>
          <a:xfrm>
            <a:off x="3643314" y="2676525"/>
            <a:ext cx="4362451" cy="2097088"/>
            <a:chOff x="1335" y="1686"/>
            <a:chExt cx="2748" cy="1321"/>
          </a:xfrm>
        </p:grpSpPr>
        <p:cxnSp>
          <p:nvCxnSpPr>
            <p:cNvPr id="1972" name="Google Shape;1972;p71"/>
            <p:cNvCxnSpPr/>
            <p:nvPr/>
          </p:nvCxnSpPr>
          <p:spPr>
            <a:xfrm rot="10800000">
              <a:off x="1801" y="1762"/>
              <a:ext cx="2167" cy="106"/>
            </a:xfrm>
            <a:prstGeom prst="straightConnector1">
              <a:avLst/>
            </a:prstGeom>
            <a:noFill/>
            <a:ln w="28575" cap="flat" cmpd="sng">
              <a:solidFill>
                <a:srgbClr val="FF0000"/>
              </a:solidFill>
              <a:prstDash val="solid"/>
              <a:round/>
              <a:headEnd type="triangle" w="med" len="med"/>
              <a:tailEnd type="triangle" w="med" len="med"/>
            </a:ln>
          </p:spPr>
        </p:cxnSp>
        <p:grpSp>
          <p:nvGrpSpPr>
            <p:cNvPr id="1973" name="Google Shape;1973;p71"/>
            <p:cNvGrpSpPr/>
            <p:nvPr/>
          </p:nvGrpSpPr>
          <p:grpSpPr>
            <a:xfrm>
              <a:off x="2724" y="1686"/>
              <a:ext cx="214" cy="231"/>
              <a:chOff x="618" y="3500"/>
              <a:chExt cx="214" cy="231"/>
            </a:xfrm>
          </p:grpSpPr>
          <p:sp>
            <p:nvSpPr>
              <p:cNvPr id="1974" name="Google Shape;1974;p71"/>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75" name="Google Shape;1975;p71"/>
              <p:cNvSpPr txBox="1"/>
              <p:nvPr/>
            </p:nvSpPr>
            <p:spPr>
              <a:xfrm>
                <a:off x="628" y="3500"/>
                <a:ext cx="20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2</a:t>
                </a:r>
                <a:endParaRPr/>
              </a:p>
            </p:txBody>
          </p:sp>
        </p:grpSp>
        <p:sp>
          <p:nvSpPr>
            <p:cNvPr id="1976" name="Google Shape;1976;p71"/>
            <p:cNvSpPr txBox="1"/>
            <p:nvPr/>
          </p:nvSpPr>
          <p:spPr>
            <a:xfrm>
              <a:off x="1335" y="2367"/>
              <a:ext cx="2748" cy="64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Arial"/>
                  <a:ea typeface="Arial"/>
                  <a:cs typeface="Arial"/>
                  <a:sym typeface="Arial"/>
                </a:rPr>
                <a:t>foreign agent contacts home agent “this mobile is resident in my network”</a:t>
              </a:r>
              <a:endParaRPr sz="2000">
                <a:solidFill>
                  <a:schemeClr val="dk1"/>
                </a:solidFill>
                <a:latin typeface="Arial"/>
                <a:ea typeface="Arial"/>
                <a:cs typeface="Arial"/>
                <a:sym typeface="Arial"/>
              </a:endParaRPr>
            </a:p>
          </p:txBody>
        </p:sp>
        <p:cxnSp>
          <p:nvCxnSpPr>
            <p:cNvPr id="1977" name="Google Shape;1977;p71"/>
            <p:cNvCxnSpPr/>
            <p:nvPr/>
          </p:nvCxnSpPr>
          <p:spPr>
            <a:xfrm rot="10800000">
              <a:off x="2824" y="1944"/>
              <a:ext cx="0" cy="464"/>
            </a:xfrm>
            <a:prstGeom prst="straightConnector1">
              <a:avLst/>
            </a:prstGeom>
            <a:noFill/>
            <a:ln w="19050" cap="flat" cmpd="sng">
              <a:solidFill>
                <a:schemeClr val="dk1"/>
              </a:solidFill>
              <a:prstDash val="solid"/>
              <a:round/>
              <a:headEnd type="none" w="med" len="med"/>
              <a:tailEnd type="none" w="med" len="med"/>
            </a:ln>
          </p:spPr>
        </p:cxnSp>
      </p:grpSp>
      <p:sp>
        <p:nvSpPr>
          <p:cNvPr id="1978" name="Google Shape;1978;p71"/>
          <p:cNvSpPr/>
          <p:nvPr/>
        </p:nvSpPr>
        <p:spPr>
          <a:xfrm>
            <a:off x="2986089" y="1857376"/>
            <a:ext cx="998537" cy="823913"/>
          </a:xfrm>
          <a:custGeom>
            <a:avLst/>
            <a:gdLst/>
            <a:ahLst/>
            <a:cxnLst/>
            <a:rect l="l" t="t" r="r" b="b"/>
            <a:pathLst>
              <a:path w="10000" h="10305" extrusionOk="0">
                <a:moveTo>
                  <a:pt x="1" y="4863"/>
                </a:moveTo>
                <a:cubicBezTo>
                  <a:pt x="1" y="3794"/>
                  <a:pt x="5" y="1801"/>
                  <a:pt x="686" y="991"/>
                </a:cubicBezTo>
                <a:cubicBezTo>
                  <a:pt x="1367" y="181"/>
                  <a:pt x="2904" y="-40"/>
                  <a:pt x="4086" y="5"/>
                </a:cubicBezTo>
                <a:cubicBezTo>
                  <a:pt x="5268" y="50"/>
                  <a:pt x="6836" y="553"/>
                  <a:pt x="7779" y="1264"/>
                </a:cubicBezTo>
                <a:cubicBezTo>
                  <a:pt x="8722" y="1975"/>
                  <a:pt x="9397" y="2830"/>
                  <a:pt x="9747" y="4270"/>
                </a:cubicBezTo>
                <a:cubicBezTo>
                  <a:pt x="10096" y="5710"/>
                  <a:pt x="10030" y="8980"/>
                  <a:pt x="9875" y="9905"/>
                </a:cubicBezTo>
                <a:cubicBezTo>
                  <a:pt x="9719" y="10828"/>
                  <a:pt x="9488" y="9873"/>
                  <a:pt x="8815" y="9814"/>
                </a:cubicBezTo>
                <a:cubicBezTo>
                  <a:pt x="8140" y="9757"/>
                  <a:pt x="6708" y="9565"/>
                  <a:pt x="5830" y="9554"/>
                </a:cubicBezTo>
                <a:cubicBezTo>
                  <a:pt x="4953" y="9543"/>
                  <a:pt x="4372" y="9985"/>
                  <a:pt x="3546" y="9748"/>
                </a:cubicBezTo>
                <a:cubicBezTo>
                  <a:pt x="2722" y="9508"/>
                  <a:pt x="1457" y="8935"/>
                  <a:pt x="867" y="8121"/>
                </a:cubicBezTo>
                <a:cubicBezTo>
                  <a:pt x="276" y="7307"/>
                  <a:pt x="-15" y="6195"/>
                  <a:pt x="1" y="4863"/>
                </a:cubicBezTo>
                <a:close/>
              </a:path>
            </a:pathLst>
          </a:custGeom>
          <a:solidFill>
            <a:srgbClr val="33CCCC">
              <a:alpha val="77647"/>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983"/>
        <p:cNvGrpSpPr/>
        <p:nvPr/>
      </p:nvGrpSpPr>
      <p:grpSpPr>
        <a:xfrm>
          <a:off x="0" y="0"/>
          <a:ext cx="0" cy="0"/>
          <a:chOff x="0" y="0"/>
          <a:chExt cx="0" cy="0"/>
        </a:xfrm>
      </p:grpSpPr>
      <p:sp>
        <p:nvSpPr>
          <p:cNvPr id="1984" name="Google Shape;1984;p72"/>
          <p:cNvSpPr txBox="1">
            <a:spLocks noGrp="1"/>
          </p:cNvSpPr>
          <p:nvPr>
            <p:ph type="title"/>
          </p:nvPr>
        </p:nvSpPr>
        <p:spPr>
          <a:xfrm>
            <a:off x="1831975" y="157163"/>
            <a:ext cx="77724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Mobility via indirect routing</a:t>
            </a:r>
            <a:endParaRPr/>
          </a:p>
        </p:txBody>
      </p:sp>
      <p:pic>
        <p:nvPicPr>
          <p:cNvPr id="1985" name="Google Shape;1985;p72" descr="Diagram&#10;&#10;Description automatically generated"/>
          <p:cNvPicPr preferRelativeResize="0"/>
          <p:nvPr/>
        </p:nvPicPr>
        <p:blipFill rotWithShape="1">
          <a:blip r:embed="rId3">
            <a:alphaModFix/>
          </a:blip>
          <a:srcRect/>
          <a:stretch/>
        </p:blipFill>
        <p:spPr>
          <a:xfrm>
            <a:off x="2013505" y="1607575"/>
            <a:ext cx="8164990" cy="452327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990"/>
        <p:cNvGrpSpPr/>
        <p:nvPr/>
      </p:nvGrpSpPr>
      <p:grpSpPr>
        <a:xfrm>
          <a:off x="0" y="0"/>
          <a:ext cx="0" cy="0"/>
          <a:chOff x="0" y="0"/>
          <a:chExt cx="0" cy="0"/>
        </a:xfrm>
      </p:grpSpPr>
      <p:sp>
        <p:nvSpPr>
          <p:cNvPr id="1991" name="Google Shape;1991;p73"/>
          <p:cNvSpPr/>
          <p:nvPr/>
        </p:nvSpPr>
        <p:spPr>
          <a:xfrm>
            <a:off x="5743576" y="3071814"/>
            <a:ext cx="1838325" cy="1406525"/>
          </a:xfrm>
          <a:custGeom>
            <a:avLst/>
            <a:gdLst/>
            <a:ahLst/>
            <a:cxnLst/>
            <a:rect l="l" t="t" r="r" b="b"/>
            <a:pathLst>
              <a:path w="2894" h="2693" extrusionOk="0">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2" name="Google Shape;1992;p73"/>
          <p:cNvSpPr/>
          <p:nvPr/>
        </p:nvSpPr>
        <p:spPr>
          <a:xfrm>
            <a:off x="3284539" y="3802063"/>
            <a:ext cx="2109787" cy="1250950"/>
          </a:xfrm>
          <a:custGeom>
            <a:avLst/>
            <a:gdLst/>
            <a:ahLst/>
            <a:cxnLst/>
            <a:rect l="l" t="t" r="r" b="b"/>
            <a:pathLst>
              <a:path w="3324" h="1971" extrusionOk="0">
                <a:moveTo>
                  <a:pt x="596" y="15"/>
                </a:moveTo>
                <a:cubicBezTo>
                  <a:pt x="335" y="29"/>
                  <a:pt x="248" y="155"/>
                  <a:pt x="149" y="330"/>
                </a:cubicBezTo>
                <a:cubicBezTo>
                  <a:pt x="50" y="505"/>
                  <a:pt x="0" y="853"/>
                  <a:pt x="3" y="1066"/>
                </a:cubicBezTo>
                <a:cubicBezTo>
                  <a:pt x="6" y="1279"/>
                  <a:pt x="67" y="1478"/>
                  <a:pt x="168" y="1606"/>
                </a:cubicBezTo>
                <a:cubicBezTo>
                  <a:pt x="269" y="1734"/>
                  <a:pt x="457" y="1811"/>
                  <a:pt x="609" y="1831"/>
                </a:cubicBezTo>
                <a:cubicBezTo>
                  <a:pt x="761" y="1851"/>
                  <a:pt x="927" y="1719"/>
                  <a:pt x="1083" y="1726"/>
                </a:cubicBezTo>
                <a:cubicBezTo>
                  <a:pt x="1239" y="1733"/>
                  <a:pt x="1333" y="1844"/>
                  <a:pt x="1548" y="1876"/>
                </a:cubicBezTo>
                <a:cubicBezTo>
                  <a:pt x="1763" y="1908"/>
                  <a:pt x="2091" y="1971"/>
                  <a:pt x="2373" y="1921"/>
                </a:cubicBezTo>
                <a:cubicBezTo>
                  <a:pt x="2655" y="1871"/>
                  <a:pt x="3162" y="1740"/>
                  <a:pt x="3243" y="1576"/>
                </a:cubicBezTo>
                <a:cubicBezTo>
                  <a:pt x="3324" y="1412"/>
                  <a:pt x="2947" y="1124"/>
                  <a:pt x="2859" y="935"/>
                </a:cubicBezTo>
                <a:cubicBezTo>
                  <a:pt x="2771" y="746"/>
                  <a:pt x="2905" y="559"/>
                  <a:pt x="2714" y="444"/>
                </a:cubicBezTo>
                <a:cubicBezTo>
                  <a:pt x="2523" y="328"/>
                  <a:pt x="2063" y="315"/>
                  <a:pt x="1714" y="242"/>
                </a:cubicBezTo>
                <a:cubicBezTo>
                  <a:pt x="1366" y="168"/>
                  <a:pt x="857" y="0"/>
                  <a:pt x="596" y="15"/>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3" name="Google Shape;1993;p73"/>
          <p:cNvSpPr txBox="1"/>
          <p:nvPr/>
        </p:nvSpPr>
        <p:spPr>
          <a:xfrm>
            <a:off x="3459163" y="4098926"/>
            <a:ext cx="1447800" cy="58102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lt1"/>
                </a:solidFill>
                <a:latin typeface="Arial"/>
                <a:ea typeface="Arial"/>
                <a:cs typeface="Arial"/>
                <a:sym typeface="Arial"/>
              </a:rPr>
              <a:t>wide area network</a:t>
            </a:r>
            <a:endParaRPr/>
          </a:p>
        </p:txBody>
      </p:sp>
      <p:sp>
        <p:nvSpPr>
          <p:cNvPr id="1994" name="Google Shape;1994;p73"/>
          <p:cNvSpPr/>
          <p:nvPr/>
        </p:nvSpPr>
        <p:spPr>
          <a:xfrm>
            <a:off x="2589213" y="5365751"/>
            <a:ext cx="2944812" cy="911225"/>
          </a:xfrm>
          <a:custGeom>
            <a:avLst/>
            <a:gdLst/>
            <a:ahLst/>
            <a:cxnLst/>
            <a:rect l="l" t="t" r="r" b="b"/>
            <a:pathLst>
              <a:path w="4636" h="1435" extrusionOk="0">
                <a:moveTo>
                  <a:pt x="339" y="15"/>
                </a:moveTo>
                <a:cubicBezTo>
                  <a:pt x="0" y="110"/>
                  <a:pt x="112" y="438"/>
                  <a:pt x="189" y="645"/>
                </a:cubicBezTo>
                <a:cubicBezTo>
                  <a:pt x="266" y="852"/>
                  <a:pt x="509" y="1130"/>
                  <a:pt x="804" y="1260"/>
                </a:cubicBezTo>
                <a:cubicBezTo>
                  <a:pt x="1099" y="1390"/>
                  <a:pt x="1507" y="1415"/>
                  <a:pt x="1959" y="1425"/>
                </a:cubicBezTo>
                <a:cubicBezTo>
                  <a:pt x="2411" y="1435"/>
                  <a:pt x="3192" y="1395"/>
                  <a:pt x="3519" y="1320"/>
                </a:cubicBezTo>
                <a:cubicBezTo>
                  <a:pt x="3846" y="1245"/>
                  <a:pt x="3753" y="1067"/>
                  <a:pt x="3924" y="975"/>
                </a:cubicBezTo>
                <a:cubicBezTo>
                  <a:pt x="4095" y="883"/>
                  <a:pt x="4489" y="885"/>
                  <a:pt x="4543" y="769"/>
                </a:cubicBezTo>
                <a:cubicBezTo>
                  <a:pt x="4597" y="653"/>
                  <a:pt x="4636" y="393"/>
                  <a:pt x="4249" y="278"/>
                </a:cubicBezTo>
                <a:cubicBezTo>
                  <a:pt x="3863" y="162"/>
                  <a:pt x="2874" y="120"/>
                  <a:pt x="2222" y="76"/>
                </a:cubicBezTo>
                <a:cubicBezTo>
                  <a:pt x="1570" y="32"/>
                  <a:pt x="868" y="0"/>
                  <a:pt x="339" y="15"/>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5" name="Google Shape;1995;p73"/>
          <p:cNvSpPr/>
          <p:nvPr/>
        </p:nvSpPr>
        <p:spPr>
          <a:xfrm>
            <a:off x="6569076" y="3789364"/>
            <a:ext cx="512763" cy="301625"/>
          </a:xfrm>
          <a:custGeom>
            <a:avLst/>
            <a:gdLst/>
            <a:ahLst/>
            <a:cxnLst/>
            <a:rect l="l" t="t" r="r" b="b"/>
            <a:pathLst>
              <a:path w="235" h="238" extrusionOk="0">
                <a:moveTo>
                  <a:pt x="0" y="238"/>
                </a:moveTo>
                <a:lnTo>
                  <a:pt x="235" y="0"/>
                </a:lnTo>
              </a:path>
            </a:pathLst>
          </a:custGeom>
          <a:noFill/>
          <a:ln w="28575" cap="flat" cmpd="sng">
            <a:solidFill>
              <a:srgbClr val="FF0000"/>
            </a:solidFill>
            <a:prstDash val="solid"/>
            <a:round/>
            <a:headEnd type="none" w="med" len="med"/>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6" name="Google Shape;1996;p73"/>
          <p:cNvSpPr/>
          <p:nvPr/>
        </p:nvSpPr>
        <p:spPr>
          <a:xfrm>
            <a:off x="4025901" y="4319589"/>
            <a:ext cx="2047875" cy="1296987"/>
          </a:xfrm>
          <a:custGeom>
            <a:avLst/>
            <a:gdLst/>
            <a:ahLst/>
            <a:cxnLst/>
            <a:rect l="l" t="t" r="r" b="b"/>
            <a:pathLst>
              <a:path w="1290" h="817" extrusionOk="0">
                <a:moveTo>
                  <a:pt x="0" y="817"/>
                </a:moveTo>
                <a:cubicBezTo>
                  <a:pt x="91" y="728"/>
                  <a:pt x="333" y="419"/>
                  <a:pt x="548" y="283"/>
                </a:cubicBezTo>
                <a:cubicBezTo>
                  <a:pt x="816" y="127"/>
                  <a:pt x="1136" y="59"/>
                  <a:pt x="1290" y="0"/>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97" name="Google Shape;1997;p73"/>
          <p:cNvGrpSpPr/>
          <p:nvPr/>
        </p:nvGrpSpPr>
        <p:grpSpPr>
          <a:xfrm>
            <a:off x="4686301" y="4557713"/>
            <a:ext cx="320675" cy="366712"/>
            <a:chOff x="618" y="3500"/>
            <a:chExt cx="202" cy="231"/>
          </a:xfrm>
        </p:grpSpPr>
        <p:sp>
          <p:nvSpPr>
            <p:cNvPr id="1998" name="Google Shape;1998;p73"/>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99" name="Google Shape;1999;p73"/>
            <p:cNvSpPr txBox="1"/>
            <p:nvPr/>
          </p:nvSpPr>
          <p:spPr>
            <a:xfrm>
              <a:off x="628" y="3500"/>
              <a:ext cx="181"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1</a:t>
              </a:r>
              <a:endParaRPr/>
            </a:p>
          </p:txBody>
        </p:sp>
      </p:grpSp>
      <p:sp>
        <p:nvSpPr>
          <p:cNvPr id="2000" name="Google Shape;2000;p73"/>
          <p:cNvSpPr txBox="1"/>
          <p:nvPr/>
        </p:nvSpPr>
        <p:spPr>
          <a:xfrm>
            <a:off x="7580314" y="3221038"/>
            <a:ext cx="164782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foreign net  visited </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at session start</a:t>
            </a:r>
            <a:endParaRPr/>
          </a:p>
        </p:txBody>
      </p:sp>
      <p:sp>
        <p:nvSpPr>
          <p:cNvPr id="2001" name="Google Shape;2001;p73"/>
          <p:cNvSpPr txBox="1"/>
          <p:nvPr/>
        </p:nvSpPr>
        <p:spPr>
          <a:xfrm>
            <a:off x="5391150" y="3641725"/>
            <a:ext cx="985838"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anchor</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foreign</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agent</a:t>
            </a:r>
            <a:endParaRPr/>
          </a:p>
        </p:txBody>
      </p:sp>
      <p:sp>
        <p:nvSpPr>
          <p:cNvPr id="2002" name="Google Shape;2002;p73"/>
          <p:cNvSpPr/>
          <p:nvPr/>
        </p:nvSpPr>
        <p:spPr>
          <a:xfrm>
            <a:off x="6670676" y="4430714"/>
            <a:ext cx="1838325" cy="1406525"/>
          </a:xfrm>
          <a:custGeom>
            <a:avLst/>
            <a:gdLst/>
            <a:ahLst/>
            <a:cxnLst/>
            <a:rect l="l" t="t" r="r" b="b"/>
            <a:pathLst>
              <a:path w="2894" h="2693" extrusionOk="0">
                <a:moveTo>
                  <a:pt x="4" y="1331"/>
                </a:moveTo>
                <a:cubicBezTo>
                  <a:pt x="4" y="1049"/>
                  <a:pt x="119" y="673"/>
                  <a:pt x="349" y="509"/>
                </a:cubicBezTo>
                <a:cubicBezTo>
                  <a:pt x="579" y="345"/>
                  <a:pt x="1010" y="400"/>
                  <a:pt x="1384" y="344"/>
                </a:cubicBezTo>
                <a:cubicBezTo>
                  <a:pt x="1758" y="288"/>
                  <a:pt x="2346" y="0"/>
                  <a:pt x="2596" y="170"/>
                </a:cubicBezTo>
                <a:cubicBezTo>
                  <a:pt x="2846" y="340"/>
                  <a:pt x="2874" y="1035"/>
                  <a:pt x="2884" y="1364"/>
                </a:cubicBezTo>
                <a:cubicBezTo>
                  <a:pt x="2894" y="1693"/>
                  <a:pt x="2789" y="1954"/>
                  <a:pt x="2659" y="2144"/>
                </a:cubicBezTo>
                <a:cubicBezTo>
                  <a:pt x="2529" y="2334"/>
                  <a:pt x="2274" y="2432"/>
                  <a:pt x="2104" y="2504"/>
                </a:cubicBezTo>
                <a:cubicBezTo>
                  <a:pt x="1934" y="2576"/>
                  <a:pt x="1816" y="2558"/>
                  <a:pt x="1639" y="2579"/>
                </a:cubicBezTo>
                <a:cubicBezTo>
                  <a:pt x="1462" y="2600"/>
                  <a:pt x="1259" y="2693"/>
                  <a:pt x="1044" y="2630"/>
                </a:cubicBezTo>
                <a:cubicBezTo>
                  <a:pt x="829" y="2567"/>
                  <a:pt x="520" y="2418"/>
                  <a:pt x="346" y="2201"/>
                </a:cubicBezTo>
                <a:cubicBezTo>
                  <a:pt x="173" y="1985"/>
                  <a:pt x="0" y="1682"/>
                  <a:pt x="4" y="1331"/>
                </a:cubicBezTo>
                <a:close/>
              </a:path>
            </a:pathLst>
          </a:custGeom>
          <a:solidFill>
            <a:srgbClr val="33CCCC"/>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003" name="Google Shape;2003;p73"/>
          <p:cNvCxnSpPr/>
          <p:nvPr/>
        </p:nvCxnSpPr>
        <p:spPr>
          <a:xfrm rot="10800000" flipH="1">
            <a:off x="7413625" y="5070476"/>
            <a:ext cx="603250" cy="354013"/>
          </a:xfrm>
          <a:prstGeom prst="straightConnector1">
            <a:avLst/>
          </a:prstGeom>
          <a:noFill/>
          <a:ln w="19050" cap="flat" cmpd="sng">
            <a:solidFill>
              <a:srgbClr val="000000"/>
            </a:solidFill>
            <a:prstDash val="solid"/>
            <a:round/>
            <a:headEnd type="none" w="med" len="med"/>
            <a:tailEnd type="none" w="med" len="med"/>
          </a:ln>
        </p:spPr>
      </p:cxnSp>
      <p:sp>
        <p:nvSpPr>
          <p:cNvPr id="2004" name="Google Shape;2004;p73"/>
          <p:cNvSpPr/>
          <p:nvPr/>
        </p:nvSpPr>
        <p:spPr>
          <a:xfrm>
            <a:off x="6416675" y="4332288"/>
            <a:ext cx="596900" cy="1054100"/>
          </a:xfrm>
          <a:custGeom>
            <a:avLst/>
            <a:gdLst/>
            <a:ahLst/>
            <a:cxnLst/>
            <a:rect l="l" t="t" r="r" b="b"/>
            <a:pathLst>
              <a:path w="376" h="664" extrusionOk="0">
                <a:moveTo>
                  <a:pt x="376" y="664"/>
                </a:moveTo>
                <a:lnTo>
                  <a:pt x="0" y="0"/>
                </a:lnTo>
              </a:path>
            </a:pathLst>
          </a:custGeom>
          <a:noFill/>
          <a:ln w="28575" cap="flat" cmpd="sng">
            <a:solidFill>
              <a:srgbClr val="FF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05" name="Google Shape;2005;p73"/>
          <p:cNvGrpSpPr/>
          <p:nvPr/>
        </p:nvGrpSpPr>
        <p:grpSpPr>
          <a:xfrm>
            <a:off x="7086600" y="3649663"/>
            <a:ext cx="914400" cy="590550"/>
            <a:chOff x="10665" y="3225"/>
            <a:chExt cx="1440" cy="930"/>
          </a:xfrm>
        </p:grpSpPr>
        <p:sp>
          <p:nvSpPr>
            <p:cNvPr id="2006" name="Google Shape;2006;p73"/>
            <p:cNvSpPr/>
            <p:nvPr/>
          </p:nvSpPr>
          <p:spPr>
            <a:xfrm>
              <a:off x="10665" y="3225"/>
              <a:ext cx="1440" cy="930"/>
            </a:xfrm>
            <a:prstGeom prst="ellipse">
              <a:avLst/>
            </a:prstGeom>
            <a:gradFill>
              <a:gsLst>
                <a:gs pos="0">
                  <a:srgbClr val="FF0000"/>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07" name="Google Shape;2007;p73"/>
            <p:cNvGrpSpPr/>
            <p:nvPr/>
          </p:nvGrpSpPr>
          <p:grpSpPr>
            <a:xfrm>
              <a:off x="11038" y="3281"/>
              <a:ext cx="618" cy="667"/>
              <a:chOff x="8023" y="4451"/>
              <a:chExt cx="618" cy="667"/>
            </a:xfrm>
          </p:grpSpPr>
          <p:sp>
            <p:nvSpPr>
              <p:cNvPr id="2008" name="Google Shape;2008;p73"/>
              <p:cNvSpPr/>
              <p:nvPr/>
            </p:nvSpPr>
            <p:spPr>
              <a:xfrm>
                <a:off x="8279" y="4653"/>
                <a:ext cx="263" cy="380"/>
              </a:xfrm>
              <a:custGeom>
                <a:avLst/>
                <a:gdLst/>
                <a:ahLst/>
                <a:cxnLst/>
                <a:rect l="l" t="t" r="r" b="b"/>
                <a:pathLst>
                  <a:path w="788" h="1138" extrusionOk="0">
                    <a:moveTo>
                      <a:pt x="310" y="2"/>
                    </a:moveTo>
                    <a:lnTo>
                      <a:pt x="298" y="0"/>
                    </a:lnTo>
                    <a:lnTo>
                      <a:pt x="282" y="0"/>
                    </a:lnTo>
                    <a:lnTo>
                      <a:pt x="263" y="0"/>
                    </a:lnTo>
                    <a:lnTo>
                      <a:pt x="242" y="2"/>
                    </a:lnTo>
                    <a:lnTo>
                      <a:pt x="219" y="4"/>
                    </a:lnTo>
                    <a:lnTo>
                      <a:pt x="192" y="7"/>
                    </a:lnTo>
                    <a:lnTo>
                      <a:pt x="167" y="12"/>
                    </a:lnTo>
                    <a:lnTo>
                      <a:pt x="141" y="17"/>
                    </a:lnTo>
                    <a:lnTo>
                      <a:pt x="116" y="25"/>
                    </a:lnTo>
                    <a:lnTo>
                      <a:pt x="91" y="35"/>
                    </a:lnTo>
                    <a:lnTo>
                      <a:pt x="67" y="45"/>
                    </a:lnTo>
                    <a:lnTo>
                      <a:pt x="47" y="58"/>
                    </a:lnTo>
                    <a:lnTo>
                      <a:pt x="29" y="73"/>
                    </a:lnTo>
                    <a:lnTo>
                      <a:pt x="16" y="91"/>
                    </a:lnTo>
                    <a:lnTo>
                      <a:pt x="6" y="109"/>
                    </a:lnTo>
                    <a:lnTo>
                      <a:pt x="0" y="131"/>
                    </a:lnTo>
                    <a:lnTo>
                      <a:pt x="0" y="137"/>
                    </a:lnTo>
                    <a:lnTo>
                      <a:pt x="1" y="144"/>
                    </a:lnTo>
                    <a:lnTo>
                      <a:pt x="3" y="152"/>
                    </a:lnTo>
                    <a:lnTo>
                      <a:pt x="4" y="162"/>
                    </a:lnTo>
                    <a:lnTo>
                      <a:pt x="13" y="197"/>
                    </a:lnTo>
                    <a:lnTo>
                      <a:pt x="25" y="240"/>
                    </a:lnTo>
                    <a:lnTo>
                      <a:pt x="39" y="290"/>
                    </a:lnTo>
                    <a:lnTo>
                      <a:pt x="57" y="348"/>
                    </a:lnTo>
                    <a:lnTo>
                      <a:pt x="76" y="410"/>
                    </a:lnTo>
                    <a:lnTo>
                      <a:pt x="100" y="474"/>
                    </a:lnTo>
                    <a:lnTo>
                      <a:pt x="123" y="543"/>
                    </a:lnTo>
                    <a:lnTo>
                      <a:pt x="150" y="612"/>
                    </a:lnTo>
                    <a:lnTo>
                      <a:pt x="176" y="684"/>
                    </a:lnTo>
                    <a:lnTo>
                      <a:pt x="205" y="753"/>
                    </a:lnTo>
                    <a:lnTo>
                      <a:pt x="235" y="822"/>
                    </a:lnTo>
                    <a:lnTo>
                      <a:pt x="264" y="887"/>
                    </a:lnTo>
                    <a:lnTo>
                      <a:pt x="293" y="949"/>
                    </a:lnTo>
                    <a:lnTo>
                      <a:pt x="323" y="1005"/>
                    </a:lnTo>
                    <a:lnTo>
                      <a:pt x="352" y="1055"/>
                    </a:lnTo>
                    <a:lnTo>
                      <a:pt x="381" y="1098"/>
                    </a:lnTo>
                    <a:lnTo>
                      <a:pt x="389" y="1109"/>
                    </a:lnTo>
                    <a:lnTo>
                      <a:pt x="398" y="1120"/>
                    </a:lnTo>
                    <a:lnTo>
                      <a:pt x="406" y="1130"/>
                    </a:lnTo>
                    <a:lnTo>
                      <a:pt x="414" y="1138"/>
                    </a:lnTo>
                    <a:lnTo>
                      <a:pt x="436" y="1130"/>
                    </a:lnTo>
                    <a:lnTo>
                      <a:pt x="461" y="1121"/>
                    </a:lnTo>
                    <a:lnTo>
                      <a:pt x="487" y="1111"/>
                    </a:lnTo>
                    <a:lnTo>
                      <a:pt x="517" y="1099"/>
                    </a:lnTo>
                    <a:lnTo>
                      <a:pt x="547" y="1088"/>
                    </a:lnTo>
                    <a:lnTo>
                      <a:pt x="578" y="1075"/>
                    </a:lnTo>
                    <a:lnTo>
                      <a:pt x="609" y="1062"/>
                    </a:lnTo>
                    <a:lnTo>
                      <a:pt x="640" y="1049"/>
                    </a:lnTo>
                    <a:lnTo>
                      <a:pt x="669" y="1036"/>
                    </a:lnTo>
                    <a:lnTo>
                      <a:pt x="697" y="1023"/>
                    </a:lnTo>
                    <a:lnTo>
                      <a:pt x="722" y="1012"/>
                    </a:lnTo>
                    <a:lnTo>
                      <a:pt x="744" y="999"/>
                    </a:lnTo>
                    <a:lnTo>
                      <a:pt x="762" y="987"/>
                    </a:lnTo>
                    <a:lnTo>
                      <a:pt x="775" y="977"/>
                    </a:lnTo>
                    <a:lnTo>
                      <a:pt x="785" y="967"/>
                    </a:lnTo>
                    <a:lnTo>
                      <a:pt x="788" y="959"/>
                    </a:lnTo>
                    <a:lnTo>
                      <a:pt x="756" y="915"/>
                    </a:lnTo>
                    <a:lnTo>
                      <a:pt x="722" y="868"/>
                    </a:lnTo>
                    <a:lnTo>
                      <a:pt x="687" y="813"/>
                    </a:lnTo>
                    <a:lnTo>
                      <a:pt x="650" y="755"/>
                    </a:lnTo>
                    <a:lnTo>
                      <a:pt x="612" y="693"/>
                    </a:lnTo>
                    <a:lnTo>
                      <a:pt x="575" y="627"/>
                    </a:lnTo>
                    <a:lnTo>
                      <a:pt x="537" y="561"/>
                    </a:lnTo>
                    <a:lnTo>
                      <a:pt x="500" y="492"/>
                    </a:lnTo>
                    <a:lnTo>
                      <a:pt x="467" y="423"/>
                    </a:lnTo>
                    <a:lnTo>
                      <a:pt x="433" y="354"/>
                    </a:lnTo>
                    <a:lnTo>
                      <a:pt x="404" y="287"/>
                    </a:lnTo>
                    <a:lnTo>
                      <a:pt x="376" y="223"/>
                    </a:lnTo>
                    <a:lnTo>
                      <a:pt x="352" y="161"/>
                    </a:lnTo>
                    <a:lnTo>
                      <a:pt x="333" y="102"/>
                    </a:lnTo>
                    <a:lnTo>
                      <a:pt x="318" y="49"/>
                    </a:lnTo>
                    <a:lnTo>
                      <a:pt x="310" y="2"/>
                    </a:lnTo>
                    <a:close/>
                  </a:path>
                </a:pathLst>
              </a:custGeom>
              <a:solidFill>
                <a:srgbClr val="F4FCEA"/>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09" name="Google Shape;2009;p73"/>
              <p:cNvSpPr/>
              <p:nvPr/>
            </p:nvSpPr>
            <p:spPr>
              <a:xfrm>
                <a:off x="8264" y="4707"/>
                <a:ext cx="142" cy="312"/>
              </a:xfrm>
              <a:custGeom>
                <a:avLst/>
                <a:gdLst/>
                <a:ahLst/>
                <a:cxnLst/>
                <a:rect l="l" t="t" r="r" b="b"/>
                <a:pathLst>
                  <a:path w="425" h="936" extrusionOk="0">
                    <a:moveTo>
                      <a:pt x="48" y="0"/>
                    </a:moveTo>
                    <a:lnTo>
                      <a:pt x="48" y="2"/>
                    </a:lnTo>
                    <a:lnTo>
                      <a:pt x="48" y="5"/>
                    </a:lnTo>
                    <a:lnTo>
                      <a:pt x="47" y="11"/>
                    </a:lnTo>
                    <a:lnTo>
                      <a:pt x="44" y="19"/>
                    </a:lnTo>
                    <a:lnTo>
                      <a:pt x="39" y="35"/>
                    </a:lnTo>
                    <a:lnTo>
                      <a:pt x="32" y="55"/>
                    </a:lnTo>
                    <a:lnTo>
                      <a:pt x="20" y="82"/>
                    </a:lnTo>
                    <a:lnTo>
                      <a:pt x="6" y="117"/>
                    </a:lnTo>
                    <a:lnTo>
                      <a:pt x="0" y="141"/>
                    </a:lnTo>
                    <a:lnTo>
                      <a:pt x="0" y="177"/>
                    </a:lnTo>
                    <a:lnTo>
                      <a:pt x="4" y="220"/>
                    </a:lnTo>
                    <a:lnTo>
                      <a:pt x="13" y="271"/>
                    </a:lnTo>
                    <a:lnTo>
                      <a:pt x="26" y="325"/>
                    </a:lnTo>
                    <a:lnTo>
                      <a:pt x="41" y="386"/>
                    </a:lnTo>
                    <a:lnTo>
                      <a:pt x="58" y="446"/>
                    </a:lnTo>
                    <a:lnTo>
                      <a:pt x="78" y="509"/>
                    </a:lnTo>
                    <a:lnTo>
                      <a:pt x="98" y="570"/>
                    </a:lnTo>
                    <a:lnTo>
                      <a:pt x="119" y="628"/>
                    </a:lnTo>
                    <a:lnTo>
                      <a:pt x="138" y="683"/>
                    </a:lnTo>
                    <a:lnTo>
                      <a:pt x="157" y="733"/>
                    </a:lnTo>
                    <a:lnTo>
                      <a:pt x="174" y="775"/>
                    </a:lnTo>
                    <a:lnTo>
                      <a:pt x="189" y="808"/>
                    </a:lnTo>
                    <a:lnTo>
                      <a:pt x="201" y="831"/>
                    </a:lnTo>
                    <a:lnTo>
                      <a:pt x="210" y="843"/>
                    </a:lnTo>
                    <a:lnTo>
                      <a:pt x="223" y="853"/>
                    </a:lnTo>
                    <a:lnTo>
                      <a:pt x="239" y="861"/>
                    </a:lnTo>
                    <a:lnTo>
                      <a:pt x="258" y="873"/>
                    </a:lnTo>
                    <a:lnTo>
                      <a:pt x="282" y="883"/>
                    </a:lnTo>
                    <a:lnTo>
                      <a:pt x="310" y="896"/>
                    </a:lnTo>
                    <a:lnTo>
                      <a:pt x="342" y="907"/>
                    </a:lnTo>
                    <a:lnTo>
                      <a:pt x="380" y="922"/>
                    </a:lnTo>
                    <a:lnTo>
                      <a:pt x="425" y="936"/>
                    </a:lnTo>
                    <a:lnTo>
                      <a:pt x="396" y="893"/>
                    </a:lnTo>
                    <a:lnTo>
                      <a:pt x="367" y="843"/>
                    </a:lnTo>
                    <a:lnTo>
                      <a:pt x="337" y="787"/>
                    </a:lnTo>
                    <a:lnTo>
                      <a:pt x="308" y="725"/>
                    </a:lnTo>
                    <a:lnTo>
                      <a:pt x="279" y="660"/>
                    </a:lnTo>
                    <a:lnTo>
                      <a:pt x="249" y="591"/>
                    </a:lnTo>
                    <a:lnTo>
                      <a:pt x="220" y="522"/>
                    </a:lnTo>
                    <a:lnTo>
                      <a:pt x="194" y="450"/>
                    </a:lnTo>
                    <a:lnTo>
                      <a:pt x="167" y="381"/>
                    </a:lnTo>
                    <a:lnTo>
                      <a:pt x="144" y="312"/>
                    </a:lnTo>
                    <a:lnTo>
                      <a:pt x="120" y="248"/>
                    </a:lnTo>
                    <a:lnTo>
                      <a:pt x="101" y="186"/>
                    </a:lnTo>
                    <a:lnTo>
                      <a:pt x="83" y="128"/>
                    </a:lnTo>
                    <a:lnTo>
                      <a:pt x="69" y="78"/>
                    </a:lnTo>
                    <a:lnTo>
                      <a:pt x="57" y="35"/>
                    </a:lnTo>
                    <a:lnTo>
                      <a:pt x="48" y="0"/>
                    </a:lnTo>
                    <a:close/>
                  </a:path>
                </a:pathLst>
              </a:custGeom>
              <a:solidFill>
                <a:srgbClr val="CCEF72"/>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0" name="Google Shape;2010;p73"/>
              <p:cNvSpPr/>
              <p:nvPr/>
            </p:nvSpPr>
            <p:spPr>
              <a:xfrm>
                <a:off x="8310" y="4696"/>
                <a:ext cx="64" cy="69"/>
              </a:xfrm>
              <a:custGeom>
                <a:avLst/>
                <a:gdLst/>
                <a:ahLst/>
                <a:cxnLst/>
                <a:rect l="l" t="t" r="r" b="b"/>
                <a:pathLst>
                  <a:path w="192" h="208" extrusionOk="0">
                    <a:moveTo>
                      <a:pt x="26" y="11"/>
                    </a:moveTo>
                    <a:lnTo>
                      <a:pt x="13" y="24"/>
                    </a:lnTo>
                    <a:lnTo>
                      <a:pt x="4" y="43"/>
                    </a:lnTo>
                    <a:lnTo>
                      <a:pt x="0" y="67"/>
                    </a:lnTo>
                    <a:lnTo>
                      <a:pt x="0" y="93"/>
                    </a:lnTo>
                    <a:lnTo>
                      <a:pt x="3" y="120"/>
                    </a:lnTo>
                    <a:lnTo>
                      <a:pt x="10" y="148"/>
                    </a:lnTo>
                    <a:lnTo>
                      <a:pt x="20" y="171"/>
                    </a:lnTo>
                    <a:lnTo>
                      <a:pt x="35" y="189"/>
                    </a:lnTo>
                    <a:lnTo>
                      <a:pt x="51" y="201"/>
                    </a:lnTo>
                    <a:lnTo>
                      <a:pt x="70" y="206"/>
                    </a:lnTo>
                    <a:lnTo>
                      <a:pt x="91" y="208"/>
                    </a:lnTo>
                    <a:lnTo>
                      <a:pt x="111" y="204"/>
                    </a:lnTo>
                    <a:lnTo>
                      <a:pt x="130" y="196"/>
                    </a:lnTo>
                    <a:lnTo>
                      <a:pt x="148" y="186"/>
                    </a:lnTo>
                    <a:lnTo>
                      <a:pt x="163" y="176"/>
                    </a:lnTo>
                    <a:lnTo>
                      <a:pt x="174" y="163"/>
                    </a:lnTo>
                    <a:lnTo>
                      <a:pt x="189" y="130"/>
                    </a:lnTo>
                    <a:lnTo>
                      <a:pt x="192" y="89"/>
                    </a:lnTo>
                    <a:lnTo>
                      <a:pt x="185" y="50"/>
                    </a:lnTo>
                    <a:lnTo>
                      <a:pt x="166" y="27"/>
                    </a:lnTo>
                    <a:lnTo>
                      <a:pt x="152" y="21"/>
                    </a:lnTo>
                    <a:lnTo>
                      <a:pt x="138" y="14"/>
                    </a:lnTo>
                    <a:lnTo>
                      <a:pt x="122" y="8"/>
                    </a:lnTo>
                    <a:lnTo>
                      <a:pt x="104" y="2"/>
                    </a:lnTo>
                    <a:lnTo>
                      <a:pt x="85" y="0"/>
                    </a:lnTo>
                    <a:lnTo>
                      <a:pt x="66" y="0"/>
                    </a:lnTo>
                    <a:lnTo>
                      <a:pt x="47" y="2"/>
                    </a:lnTo>
                    <a:lnTo>
                      <a:pt x="26" y="11"/>
                    </a:lnTo>
                    <a:close/>
                  </a:path>
                </a:pathLst>
              </a:custGeom>
              <a:solidFill>
                <a:srgbClr val="CCEF72"/>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1" name="Google Shape;2011;p73"/>
              <p:cNvSpPr/>
              <p:nvPr/>
            </p:nvSpPr>
            <p:spPr>
              <a:xfrm>
                <a:off x="8406" y="4895"/>
                <a:ext cx="82" cy="84"/>
              </a:xfrm>
              <a:custGeom>
                <a:avLst/>
                <a:gdLst/>
                <a:ahLst/>
                <a:cxnLst/>
                <a:rect l="l" t="t" r="r" b="b"/>
                <a:pathLst>
                  <a:path w="247" h="251" extrusionOk="0">
                    <a:moveTo>
                      <a:pt x="33" y="29"/>
                    </a:moveTo>
                    <a:lnTo>
                      <a:pt x="21" y="44"/>
                    </a:lnTo>
                    <a:lnTo>
                      <a:pt x="12" y="60"/>
                    </a:lnTo>
                    <a:lnTo>
                      <a:pt x="5" y="79"/>
                    </a:lnTo>
                    <a:lnTo>
                      <a:pt x="0" y="97"/>
                    </a:lnTo>
                    <a:lnTo>
                      <a:pt x="0" y="116"/>
                    </a:lnTo>
                    <a:lnTo>
                      <a:pt x="5" y="135"/>
                    </a:lnTo>
                    <a:lnTo>
                      <a:pt x="12" y="152"/>
                    </a:lnTo>
                    <a:lnTo>
                      <a:pt x="25" y="169"/>
                    </a:lnTo>
                    <a:lnTo>
                      <a:pt x="42" y="187"/>
                    </a:lnTo>
                    <a:lnTo>
                      <a:pt x="58" y="202"/>
                    </a:lnTo>
                    <a:lnTo>
                      <a:pt x="77" y="220"/>
                    </a:lnTo>
                    <a:lnTo>
                      <a:pt x="96" y="233"/>
                    </a:lnTo>
                    <a:lnTo>
                      <a:pt x="114" y="244"/>
                    </a:lnTo>
                    <a:lnTo>
                      <a:pt x="133" y="251"/>
                    </a:lnTo>
                    <a:lnTo>
                      <a:pt x="149" y="251"/>
                    </a:lnTo>
                    <a:lnTo>
                      <a:pt x="165" y="246"/>
                    </a:lnTo>
                    <a:lnTo>
                      <a:pt x="180" y="237"/>
                    </a:lnTo>
                    <a:lnTo>
                      <a:pt x="196" y="228"/>
                    </a:lnTo>
                    <a:lnTo>
                      <a:pt x="209" y="220"/>
                    </a:lnTo>
                    <a:lnTo>
                      <a:pt x="222" y="212"/>
                    </a:lnTo>
                    <a:lnTo>
                      <a:pt x="232" y="202"/>
                    </a:lnTo>
                    <a:lnTo>
                      <a:pt x="240" y="191"/>
                    </a:lnTo>
                    <a:lnTo>
                      <a:pt x="246" y="178"/>
                    </a:lnTo>
                    <a:lnTo>
                      <a:pt x="247" y="162"/>
                    </a:lnTo>
                    <a:lnTo>
                      <a:pt x="244" y="142"/>
                    </a:lnTo>
                    <a:lnTo>
                      <a:pt x="238" y="120"/>
                    </a:lnTo>
                    <a:lnTo>
                      <a:pt x="228" y="96"/>
                    </a:lnTo>
                    <a:lnTo>
                      <a:pt x="215" y="72"/>
                    </a:lnTo>
                    <a:lnTo>
                      <a:pt x="200" y="50"/>
                    </a:lnTo>
                    <a:lnTo>
                      <a:pt x="184" y="30"/>
                    </a:lnTo>
                    <a:lnTo>
                      <a:pt x="165" y="16"/>
                    </a:lnTo>
                    <a:lnTo>
                      <a:pt x="147" y="7"/>
                    </a:lnTo>
                    <a:lnTo>
                      <a:pt x="130" y="3"/>
                    </a:lnTo>
                    <a:lnTo>
                      <a:pt x="112" y="0"/>
                    </a:lnTo>
                    <a:lnTo>
                      <a:pt x="94" y="1"/>
                    </a:lnTo>
                    <a:lnTo>
                      <a:pt x="80" y="3"/>
                    </a:lnTo>
                    <a:lnTo>
                      <a:pt x="65" y="7"/>
                    </a:lnTo>
                    <a:lnTo>
                      <a:pt x="52" y="13"/>
                    </a:lnTo>
                    <a:lnTo>
                      <a:pt x="42" y="20"/>
                    </a:lnTo>
                    <a:lnTo>
                      <a:pt x="33" y="29"/>
                    </a:lnTo>
                    <a:close/>
                  </a:path>
                </a:pathLst>
              </a:custGeom>
              <a:solidFill>
                <a:srgbClr val="CCEF72"/>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2" name="Google Shape;2012;p73"/>
              <p:cNvSpPr/>
              <p:nvPr/>
            </p:nvSpPr>
            <p:spPr>
              <a:xfrm>
                <a:off x="8313" y="4687"/>
                <a:ext cx="75" cy="80"/>
              </a:xfrm>
              <a:custGeom>
                <a:avLst/>
                <a:gdLst/>
                <a:ahLst/>
                <a:cxnLst/>
                <a:rect l="l" t="t" r="r" b="b"/>
                <a:pathLst>
                  <a:path w="226" h="240" extrusionOk="0">
                    <a:moveTo>
                      <a:pt x="125" y="6"/>
                    </a:moveTo>
                    <a:lnTo>
                      <a:pt x="115" y="3"/>
                    </a:lnTo>
                    <a:lnTo>
                      <a:pt x="104" y="0"/>
                    </a:lnTo>
                    <a:lnTo>
                      <a:pt x="93" y="0"/>
                    </a:lnTo>
                    <a:lnTo>
                      <a:pt x="79" y="0"/>
                    </a:lnTo>
                    <a:lnTo>
                      <a:pt x="66" y="2"/>
                    </a:lnTo>
                    <a:lnTo>
                      <a:pt x="54" y="6"/>
                    </a:lnTo>
                    <a:lnTo>
                      <a:pt x="43" y="12"/>
                    </a:lnTo>
                    <a:lnTo>
                      <a:pt x="32" y="19"/>
                    </a:lnTo>
                    <a:lnTo>
                      <a:pt x="16" y="37"/>
                    </a:lnTo>
                    <a:lnTo>
                      <a:pt x="6" y="58"/>
                    </a:lnTo>
                    <a:lnTo>
                      <a:pt x="0" y="79"/>
                    </a:lnTo>
                    <a:lnTo>
                      <a:pt x="0" y="101"/>
                    </a:lnTo>
                    <a:lnTo>
                      <a:pt x="2" y="124"/>
                    </a:lnTo>
                    <a:lnTo>
                      <a:pt x="7" y="145"/>
                    </a:lnTo>
                    <a:lnTo>
                      <a:pt x="15" y="168"/>
                    </a:lnTo>
                    <a:lnTo>
                      <a:pt x="24" y="188"/>
                    </a:lnTo>
                    <a:lnTo>
                      <a:pt x="32" y="201"/>
                    </a:lnTo>
                    <a:lnTo>
                      <a:pt x="43" y="213"/>
                    </a:lnTo>
                    <a:lnTo>
                      <a:pt x="56" y="223"/>
                    </a:lnTo>
                    <a:lnTo>
                      <a:pt x="69" y="231"/>
                    </a:lnTo>
                    <a:lnTo>
                      <a:pt x="84" y="237"/>
                    </a:lnTo>
                    <a:lnTo>
                      <a:pt x="98" y="240"/>
                    </a:lnTo>
                    <a:lnTo>
                      <a:pt x="113" y="240"/>
                    </a:lnTo>
                    <a:lnTo>
                      <a:pt x="129" y="237"/>
                    </a:lnTo>
                    <a:lnTo>
                      <a:pt x="151" y="229"/>
                    </a:lnTo>
                    <a:lnTo>
                      <a:pt x="172" y="219"/>
                    </a:lnTo>
                    <a:lnTo>
                      <a:pt x="189" y="204"/>
                    </a:lnTo>
                    <a:lnTo>
                      <a:pt x="206" y="188"/>
                    </a:lnTo>
                    <a:lnTo>
                      <a:pt x="216" y="171"/>
                    </a:lnTo>
                    <a:lnTo>
                      <a:pt x="223" y="152"/>
                    </a:lnTo>
                    <a:lnTo>
                      <a:pt x="226" y="131"/>
                    </a:lnTo>
                    <a:lnTo>
                      <a:pt x="223" y="109"/>
                    </a:lnTo>
                    <a:lnTo>
                      <a:pt x="222" y="104"/>
                    </a:lnTo>
                    <a:lnTo>
                      <a:pt x="219" y="98"/>
                    </a:lnTo>
                    <a:lnTo>
                      <a:pt x="213" y="95"/>
                    </a:lnTo>
                    <a:lnTo>
                      <a:pt x="207" y="95"/>
                    </a:lnTo>
                    <a:lnTo>
                      <a:pt x="201" y="96"/>
                    </a:lnTo>
                    <a:lnTo>
                      <a:pt x="197" y="99"/>
                    </a:lnTo>
                    <a:lnTo>
                      <a:pt x="194" y="105"/>
                    </a:lnTo>
                    <a:lnTo>
                      <a:pt x="192" y="111"/>
                    </a:lnTo>
                    <a:lnTo>
                      <a:pt x="191" y="127"/>
                    </a:lnTo>
                    <a:lnTo>
                      <a:pt x="188" y="142"/>
                    </a:lnTo>
                    <a:lnTo>
                      <a:pt x="182" y="158"/>
                    </a:lnTo>
                    <a:lnTo>
                      <a:pt x="173" y="171"/>
                    </a:lnTo>
                    <a:lnTo>
                      <a:pt x="162" y="183"/>
                    </a:lnTo>
                    <a:lnTo>
                      <a:pt x="147" y="191"/>
                    </a:lnTo>
                    <a:lnTo>
                      <a:pt x="131" y="197"/>
                    </a:lnTo>
                    <a:lnTo>
                      <a:pt x="110" y="200"/>
                    </a:lnTo>
                    <a:lnTo>
                      <a:pt x="90" y="197"/>
                    </a:lnTo>
                    <a:lnTo>
                      <a:pt x="74" y="190"/>
                    </a:lnTo>
                    <a:lnTo>
                      <a:pt x="60" y="177"/>
                    </a:lnTo>
                    <a:lnTo>
                      <a:pt x="51" y="161"/>
                    </a:lnTo>
                    <a:lnTo>
                      <a:pt x="44" y="144"/>
                    </a:lnTo>
                    <a:lnTo>
                      <a:pt x="38" y="124"/>
                    </a:lnTo>
                    <a:lnTo>
                      <a:pt x="34" y="105"/>
                    </a:lnTo>
                    <a:lnTo>
                      <a:pt x="32" y="86"/>
                    </a:lnTo>
                    <a:lnTo>
                      <a:pt x="32" y="76"/>
                    </a:lnTo>
                    <a:lnTo>
                      <a:pt x="35" y="66"/>
                    </a:lnTo>
                    <a:lnTo>
                      <a:pt x="41" y="56"/>
                    </a:lnTo>
                    <a:lnTo>
                      <a:pt x="47" y="46"/>
                    </a:lnTo>
                    <a:lnTo>
                      <a:pt x="54" y="39"/>
                    </a:lnTo>
                    <a:lnTo>
                      <a:pt x="63" y="32"/>
                    </a:lnTo>
                    <a:lnTo>
                      <a:pt x="74" y="26"/>
                    </a:lnTo>
                    <a:lnTo>
                      <a:pt x="84" y="25"/>
                    </a:lnTo>
                    <a:lnTo>
                      <a:pt x="87" y="25"/>
                    </a:lnTo>
                    <a:lnTo>
                      <a:pt x="94" y="23"/>
                    </a:lnTo>
                    <a:lnTo>
                      <a:pt x="106" y="25"/>
                    </a:lnTo>
                    <a:lnTo>
                      <a:pt x="119" y="26"/>
                    </a:lnTo>
                    <a:lnTo>
                      <a:pt x="126" y="25"/>
                    </a:lnTo>
                    <a:lnTo>
                      <a:pt x="131" y="19"/>
                    </a:lnTo>
                    <a:lnTo>
                      <a:pt x="129" y="12"/>
                    </a:lnTo>
                    <a:lnTo>
                      <a:pt x="125" y="6"/>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3" name="Google Shape;2013;p73"/>
              <p:cNvSpPr/>
              <p:nvPr/>
            </p:nvSpPr>
            <p:spPr>
              <a:xfrm>
                <a:off x="8412" y="4892"/>
                <a:ext cx="93" cy="90"/>
              </a:xfrm>
              <a:custGeom>
                <a:avLst/>
                <a:gdLst/>
                <a:ahLst/>
                <a:cxnLst/>
                <a:rect l="l" t="t" r="r" b="b"/>
                <a:pathLst>
                  <a:path w="279" h="270" extrusionOk="0">
                    <a:moveTo>
                      <a:pt x="75" y="3"/>
                    </a:moveTo>
                    <a:lnTo>
                      <a:pt x="60" y="8"/>
                    </a:lnTo>
                    <a:lnTo>
                      <a:pt x="47" y="17"/>
                    </a:lnTo>
                    <a:lnTo>
                      <a:pt x="34" y="27"/>
                    </a:lnTo>
                    <a:lnTo>
                      <a:pt x="24" y="39"/>
                    </a:lnTo>
                    <a:lnTo>
                      <a:pt x="15" y="50"/>
                    </a:lnTo>
                    <a:lnTo>
                      <a:pt x="7" y="64"/>
                    </a:lnTo>
                    <a:lnTo>
                      <a:pt x="3" y="80"/>
                    </a:lnTo>
                    <a:lnTo>
                      <a:pt x="0" y="96"/>
                    </a:lnTo>
                    <a:lnTo>
                      <a:pt x="0" y="112"/>
                    </a:lnTo>
                    <a:lnTo>
                      <a:pt x="2" y="129"/>
                    </a:lnTo>
                    <a:lnTo>
                      <a:pt x="6" y="145"/>
                    </a:lnTo>
                    <a:lnTo>
                      <a:pt x="12" y="161"/>
                    </a:lnTo>
                    <a:lnTo>
                      <a:pt x="18" y="175"/>
                    </a:lnTo>
                    <a:lnTo>
                      <a:pt x="27" y="189"/>
                    </a:lnTo>
                    <a:lnTo>
                      <a:pt x="37" y="204"/>
                    </a:lnTo>
                    <a:lnTo>
                      <a:pt x="49" y="217"/>
                    </a:lnTo>
                    <a:lnTo>
                      <a:pt x="65" y="231"/>
                    </a:lnTo>
                    <a:lnTo>
                      <a:pt x="82" y="244"/>
                    </a:lnTo>
                    <a:lnTo>
                      <a:pt x="101" y="257"/>
                    </a:lnTo>
                    <a:lnTo>
                      <a:pt x="122" y="266"/>
                    </a:lnTo>
                    <a:lnTo>
                      <a:pt x="142" y="270"/>
                    </a:lnTo>
                    <a:lnTo>
                      <a:pt x="165" y="270"/>
                    </a:lnTo>
                    <a:lnTo>
                      <a:pt x="185" y="263"/>
                    </a:lnTo>
                    <a:lnTo>
                      <a:pt x="206" y="250"/>
                    </a:lnTo>
                    <a:lnTo>
                      <a:pt x="219" y="240"/>
                    </a:lnTo>
                    <a:lnTo>
                      <a:pt x="232" y="228"/>
                    </a:lnTo>
                    <a:lnTo>
                      <a:pt x="244" y="215"/>
                    </a:lnTo>
                    <a:lnTo>
                      <a:pt x="254" y="202"/>
                    </a:lnTo>
                    <a:lnTo>
                      <a:pt x="263" y="188"/>
                    </a:lnTo>
                    <a:lnTo>
                      <a:pt x="270" y="174"/>
                    </a:lnTo>
                    <a:lnTo>
                      <a:pt x="276" y="158"/>
                    </a:lnTo>
                    <a:lnTo>
                      <a:pt x="279" y="141"/>
                    </a:lnTo>
                    <a:lnTo>
                      <a:pt x="279" y="133"/>
                    </a:lnTo>
                    <a:lnTo>
                      <a:pt x="278" y="126"/>
                    </a:lnTo>
                    <a:lnTo>
                      <a:pt x="273" y="120"/>
                    </a:lnTo>
                    <a:lnTo>
                      <a:pt x="266" y="116"/>
                    </a:lnTo>
                    <a:lnTo>
                      <a:pt x="258" y="116"/>
                    </a:lnTo>
                    <a:lnTo>
                      <a:pt x="251" y="118"/>
                    </a:lnTo>
                    <a:lnTo>
                      <a:pt x="245" y="122"/>
                    </a:lnTo>
                    <a:lnTo>
                      <a:pt x="241" y="129"/>
                    </a:lnTo>
                    <a:lnTo>
                      <a:pt x="241" y="132"/>
                    </a:lnTo>
                    <a:lnTo>
                      <a:pt x="238" y="139"/>
                    </a:lnTo>
                    <a:lnTo>
                      <a:pt x="235" y="151"/>
                    </a:lnTo>
                    <a:lnTo>
                      <a:pt x="229" y="164"/>
                    </a:lnTo>
                    <a:lnTo>
                      <a:pt x="220" y="176"/>
                    </a:lnTo>
                    <a:lnTo>
                      <a:pt x="210" y="191"/>
                    </a:lnTo>
                    <a:lnTo>
                      <a:pt x="198" y="201"/>
                    </a:lnTo>
                    <a:lnTo>
                      <a:pt x="182" y="210"/>
                    </a:lnTo>
                    <a:lnTo>
                      <a:pt x="154" y="211"/>
                    </a:lnTo>
                    <a:lnTo>
                      <a:pt x="126" y="207"/>
                    </a:lnTo>
                    <a:lnTo>
                      <a:pt x="100" y="197"/>
                    </a:lnTo>
                    <a:lnTo>
                      <a:pt x="78" y="181"/>
                    </a:lnTo>
                    <a:lnTo>
                      <a:pt x="59" y="162"/>
                    </a:lnTo>
                    <a:lnTo>
                      <a:pt x="46" y="139"/>
                    </a:lnTo>
                    <a:lnTo>
                      <a:pt x="40" y="113"/>
                    </a:lnTo>
                    <a:lnTo>
                      <a:pt x="40" y="86"/>
                    </a:lnTo>
                    <a:lnTo>
                      <a:pt x="44" y="73"/>
                    </a:lnTo>
                    <a:lnTo>
                      <a:pt x="50" y="62"/>
                    </a:lnTo>
                    <a:lnTo>
                      <a:pt x="60" y="50"/>
                    </a:lnTo>
                    <a:lnTo>
                      <a:pt x="71" y="39"/>
                    </a:lnTo>
                    <a:lnTo>
                      <a:pt x="81" y="30"/>
                    </a:lnTo>
                    <a:lnTo>
                      <a:pt x="93" y="21"/>
                    </a:lnTo>
                    <a:lnTo>
                      <a:pt x="103" y="16"/>
                    </a:lnTo>
                    <a:lnTo>
                      <a:pt x="112" y="11"/>
                    </a:lnTo>
                    <a:lnTo>
                      <a:pt x="109" y="4"/>
                    </a:lnTo>
                    <a:lnTo>
                      <a:pt x="100" y="0"/>
                    </a:lnTo>
                    <a:lnTo>
                      <a:pt x="88" y="0"/>
                    </a:lnTo>
                    <a:lnTo>
                      <a:pt x="75" y="3"/>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4" name="Google Shape;2014;p73"/>
              <p:cNvSpPr/>
              <p:nvPr/>
            </p:nvSpPr>
            <p:spPr>
              <a:xfrm>
                <a:off x="8347" y="4786"/>
                <a:ext cx="24" cy="25"/>
              </a:xfrm>
              <a:custGeom>
                <a:avLst/>
                <a:gdLst/>
                <a:ahLst/>
                <a:cxnLst/>
                <a:rect l="l" t="t" r="r" b="b"/>
                <a:pathLst>
                  <a:path w="72" h="75" extrusionOk="0">
                    <a:moveTo>
                      <a:pt x="7" y="65"/>
                    </a:moveTo>
                    <a:lnTo>
                      <a:pt x="15" y="72"/>
                    </a:lnTo>
                    <a:lnTo>
                      <a:pt x="25" y="75"/>
                    </a:lnTo>
                    <a:lnTo>
                      <a:pt x="32" y="75"/>
                    </a:lnTo>
                    <a:lnTo>
                      <a:pt x="37" y="73"/>
                    </a:lnTo>
                    <a:lnTo>
                      <a:pt x="39" y="72"/>
                    </a:lnTo>
                    <a:lnTo>
                      <a:pt x="47" y="71"/>
                    </a:lnTo>
                    <a:lnTo>
                      <a:pt x="56" y="66"/>
                    </a:lnTo>
                    <a:lnTo>
                      <a:pt x="64" y="60"/>
                    </a:lnTo>
                    <a:lnTo>
                      <a:pt x="69" y="56"/>
                    </a:lnTo>
                    <a:lnTo>
                      <a:pt x="72" y="52"/>
                    </a:lnTo>
                    <a:lnTo>
                      <a:pt x="72" y="49"/>
                    </a:lnTo>
                    <a:lnTo>
                      <a:pt x="70" y="45"/>
                    </a:lnTo>
                    <a:lnTo>
                      <a:pt x="67" y="40"/>
                    </a:lnTo>
                    <a:lnTo>
                      <a:pt x="63" y="39"/>
                    </a:lnTo>
                    <a:lnTo>
                      <a:pt x="59" y="38"/>
                    </a:lnTo>
                    <a:lnTo>
                      <a:pt x="54" y="39"/>
                    </a:lnTo>
                    <a:lnTo>
                      <a:pt x="48" y="42"/>
                    </a:lnTo>
                    <a:lnTo>
                      <a:pt x="39" y="46"/>
                    </a:lnTo>
                    <a:lnTo>
                      <a:pt x="32" y="50"/>
                    </a:lnTo>
                    <a:lnTo>
                      <a:pt x="29" y="52"/>
                    </a:lnTo>
                    <a:lnTo>
                      <a:pt x="26" y="43"/>
                    </a:lnTo>
                    <a:lnTo>
                      <a:pt x="20" y="25"/>
                    </a:lnTo>
                    <a:lnTo>
                      <a:pt x="12" y="7"/>
                    </a:lnTo>
                    <a:lnTo>
                      <a:pt x="1" y="0"/>
                    </a:lnTo>
                    <a:lnTo>
                      <a:pt x="0" y="17"/>
                    </a:lnTo>
                    <a:lnTo>
                      <a:pt x="3" y="39"/>
                    </a:lnTo>
                    <a:lnTo>
                      <a:pt x="6" y="58"/>
                    </a:lnTo>
                    <a:lnTo>
                      <a:pt x="7" y="65"/>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5" name="Google Shape;2015;p73"/>
              <p:cNvSpPr/>
              <p:nvPr/>
            </p:nvSpPr>
            <p:spPr>
              <a:xfrm>
                <a:off x="8370" y="4780"/>
                <a:ext cx="23" cy="20"/>
              </a:xfrm>
              <a:custGeom>
                <a:avLst/>
                <a:gdLst/>
                <a:ahLst/>
                <a:cxnLst/>
                <a:rect l="l" t="t" r="r" b="b"/>
                <a:pathLst>
                  <a:path w="70" h="59" extrusionOk="0">
                    <a:moveTo>
                      <a:pt x="15" y="53"/>
                    </a:moveTo>
                    <a:lnTo>
                      <a:pt x="16" y="55"/>
                    </a:lnTo>
                    <a:lnTo>
                      <a:pt x="20" y="57"/>
                    </a:lnTo>
                    <a:lnTo>
                      <a:pt x="25" y="59"/>
                    </a:lnTo>
                    <a:lnTo>
                      <a:pt x="26" y="59"/>
                    </a:lnTo>
                    <a:lnTo>
                      <a:pt x="35" y="59"/>
                    </a:lnTo>
                    <a:lnTo>
                      <a:pt x="45" y="56"/>
                    </a:lnTo>
                    <a:lnTo>
                      <a:pt x="54" y="55"/>
                    </a:lnTo>
                    <a:lnTo>
                      <a:pt x="63" y="50"/>
                    </a:lnTo>
                    <a:lnTo>
                      <a:pt x="66" y="47"/>
                    </a:lnTo>
                    <a:lnTo>
                      <a:pt x="69" y="44"/>
                    </a:lnTo>
                    <a:lnTo>
                      <a:pt x="70" y="40"/>
                    </a:lnTo>
                    <a:lnTo>
                      <a:pt x="69" y="37"/>
                    </a:lnTo>
                    <a:lnTo>
                      <a:pt x="56" y="32"/>
                    </a:lnTo>
                    <a:lnTo>
                      <a:pt x="42" y="33"/>
                    </a:lnTo>
                    <a:lnTo>
                      <a:pt x="32" y="37"/>
                    </a:lnTo>
                    <a:lnTo>
                      <a:pt x="28" y="40"/>
                    </a:lnTo>
                    <a:lnTo>
                      <a:pt x="20" y="30"/>
                    </a:lnTo>
                    <a:lnTo>
                      <a:pt x="16" y="14"/>
                    </a:lnTo>
                    <a:lnTo>
                      <a:pt x="10" y="3"/>
                    </a:lnTo>
                    <a:lnTo>
                      <a:pt x="3" y="0"/>
                    </a:lnTo>
                    <a:lnTo>
                      <a:pt x="0" y="19"/>
                    </a:lnTo>
                    <a:lnTo>
                      <a:pt x="4" y="36"/>
                    </a:lnTo>
                    <a:lnTo>
                      <a:pt x="12" y="49"/>
                    </a:lnTo>
                    <a:lnTo>
                      <a:pt x="15" y="53"/>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6" name="Google Shape;2016;p73"/>
              <p:cNvSpPr/>
              <p:nvPr/>
            </p:nvSpPr>
            <p:spPr>
              <a:xfrm>
                <a:off x="8390" y="4771"/>
                <a:ext cx="22" cy="20"/>
              </a:xfrm>
              <a:custGeom>
                <a:avLst/>
                <a:gdLst/>
                <a:ahLst/>
                <a:cxnLst/>
                <a:rect l="l" t="t" r="r" b="b"/>
                <a:pathLst>
                  <a:path w="65" h="60" extrusionOk="0">
                    <a:moveTo>
                      <a:pt x="4" y="46"/>
                    </a:moveTo>
                    <a:lnTo>
                      <a:pt x="9" y="56"/>
                    </a:lnTo>
                    <a:lnTo>
                      <a:pt x="21" y="60"/>
                    </a:lnTo>
                    <a:lnTo>
                      <a:pt x="31" y="60"/>
                    </a:lnTo>
                    <a:lnTo>
                      <a:pt x="35" y="60"/>
                    </a:lnTo>
                    <a:lnTo>
                      <a:pt x="44" y="57"/>
                    </a:lnTo>
                    <a:lnTo>
                      <a:pt x="54" y="51"/>
                    </a:lnTo>
                    <a:lnTo>
                      <a:pt x="62" y="46"/>
                    </a:lnTo>
                    <a:lnTo>
                      <a:pt x="65" y="40"/>
                    </a:lnTo>
                    <a:lnTo>
                      <a:pt x="63" y="36"/>
                    </a:lnTo>
                    <a:lnTo>
                      <a:pt x="60" y="34"/>
                    </a:lnTo>
                    <a:lnTo>
                      <a:pt x="56" y="33"/>
                    </a:lnTo>
                    <a:lnTo>
                      <a:pt x="51" y="33"/>
                    </a:lnTo>
                    <a:lnTo>
                      <a:pt x="26" y="37"/>
                    </a:lnTo>
                    <a:lnTo>
                      <a:pt x="24" y="30"/>
                    </a:lnTo>
                    <a:lnTo>
                      <a:pt x="18" y="15"/>
                    </a:lnTo>
                    <a:lnTo>
                      <a:pt x="9" y="2"/>
                    </a:lnTo>
                    <a:lnTo>
                      <a:pt x="0" y="0"/>
                    </a:lnTo>
                    <a:lnTo>
                      <a:pt x="0" y="14"/>
                    </a:lnTo>
                    <a:lnTo>
                      <a:pt x="2" y="30"/>
                    </a:lnTo>
                    <a:lnTo>
                      <a:pt x="3" y="41"/>
                    </a:lnTo>
                    <a:lnTo>
                      <a:pt x="4" y="46"/>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7" name="Google Shape;2017;p73"/>
              <p:cNvSpPr/>
              <p:nvPr/>
            </p:nvSpPr>
            <p:spPr>
              <a:xfrm>
                <a:off x="8362" y="4825"/>
                <a:ext cx="23" cy="16"/>
              </a:xfrm>
              <a:custGeom>
                <a:avLst/>
                <a:gdLst/>
                <a:ahLst/>
                <a:cxnLst/>
                <a:rect l="l" t="t" r="r" b="b"/>
                <a:pathLst>
                  <a:path w="69" h="47" extrusionOk="0">
                    <a:moveTo>
                      <a:pt x="9" y="46"/>
                    </a:moveTo>
                    <a:lnTo>
                      <a:pt x="12" y="47"/>
                    </a:lnTo>
                    <a:lnTo>
                      <a:pt x="16" y="47"/>
                    </a:lnTo>
                    <a:lnTo>
                      <a:pt x="22" y="47"/>
                    </a:lnTo>
                    <a:lnTo>
                      <a:pt x="23" y="47"/>
                    </a:lnTo>
                    <a:lnTo>
                      <a:pt x="31" y="46"/>
                    </a:lnTo>
                    <a:lnTo>
                      <a:pt x="40" y="45"/>
                    </a:lnTo>
                    <a:lnTo>
                      <a:pt x="48" y="42"/>
                    </a:lnTo>
                    <a:lnTo>
                      <a:pt x="56" y="37"/>
                    </a:lnTo>
                    <a:lnTo>
                      <a:pt x="63" y="34"/>
                    </a:lnTo>
                    <a:lnTo>
                      <a:pt x="67" y="30"/>
                    </a:lnTo>
                    <a:lnTo>
                      <a:pt x="69" y="26"/>
                    </a:lnTo>
                    <a:lnTo>
                      <a:pt x="66" y="20"/>
                    </a:lnTo>
                    <a:lnTo>
                      <a:pt x="62" y="17"/>
                    </a:lnTo>
                    <a:lnTo>
                      <a:pt x="56" y="17"/>
                    </a:lnTo>
                    <a:lnTo>
                      <a:pt x="48" y="17"/>
                    </a:lnTo>
                    <a:lnTo>
                      <a:pt x="40" y="19"/>
                    </a:lnTo>
                    <a:lnTo>
                      <a:pt x="32" y="22"/>
                    </a:lnTo>
                    <a:lnTo>
                      <a:pt x="26" y="23"/>
                    </a:lnTo>
                    <a:lnTo>
                      <a:pt x="22" y="26"/>
                    </a:lnTo>
                    <a:lnTo>
                      <a:pt x="20" y="26"/>
                    </a:lnTo>
                    <a:lnTo>
                      <a:pt x="19" y="22"/>
                    </a:lnTo>
                    <a:lnTo>
                      <a:pt x="16" y="14"/>
                    </a:lnTo>
                    <a:lnTo>
                      <a:pt x="12" y="7"/>
                    </a:lnTo>
                    <a:lnTo>
                      <a:pt x="10" y="4"/>
                    </a:lnTo>
                    <a:lnTo>
                      <a:pt x="7" y="1"/>
                    </a:lnTo>
                    <a:lnTo>
                      <a:pt x="6" y="0"/>
                    </a:lnTo>
                    <a:lnTo>
                      <a:pt x="3" y="0"/>
                    </a:lnTo>
                    <a:lnTo>
                      <a:pt x="0" y="3"/>
                    </a:lnTo>
                    <a:lnTo>
                      <a:pt x="0" y="11"/>
                    </a:lnTo>
                    <a:lnTo>
                      <a:pt x="3" y="26"/>
                    </a:lnTo>
                    <a:lnTo>
                      <a:pt x="7" y="40"/>
                    </a:lnTo>
                    <a:lnTo>
                      <a:pt x="9" y="46"/>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8" name="Google Shape;2018;p73"/>
              <p:cNvSpPr/>
              <p:nvPr/>
            </p:nvSpPr>
            <p:spPr>
              <a:xfrm>
                <a:off x="8390" y="4813"/>
                <a:ext cx="20" cy="20"/>
              </a:xfrm>
              <a:custGeom>
                <a:avLst/>
                <a:gdLst/>
                <a:ahLst/>
                <a:cxnLst/>
                <a:rect l="l" t="t" r="r" b="b"/>
                <a:pathLst>
                  <a:path w="60" h="58" extrusionOk="0">
                    <a:moveTo>
                      <a:pt x="13" y="52"/>
                    </a:moveTo>
                    <a:lnTo>
                      <a:pt x="20" y="55"/>
                    </a:lnTo>
                    <a:lnTo>
                      <a:pt x="32" y="58"/>
                    </a:lnTo>
                    <a:lnTo>
                      <a:pt x="45" y="56"/>
                    </a:lnTo>
                    <a:lnTo>
                      <a:pt x="55" y="50"/>
                    </a:lnTo>
                    <a:lnTo>
                      <a:pt x="58" y="49"/>
                    </a:lnTo>
                    <a:lnTo>
                      <a:pt x="60" y="46"/>
                    </a:lnTo>
                    <a:lnTo>
                      <a:pt x="60" y="42"/>
                    </a:lnTo>
                    <a:lnTo>
                      <a:pt x="60" y="39"/>
                    </a:lnTo>
                    <a:lnTo>
                      <a:pt x="58" y="36"/>
                    </a:lnTo>
                    <a:lnTo>
                      <a:pt x="54" y="33"/>
                    </a:lnTo>
                    <a:lnTo>
                      <a:pt x="49" y="32"/>
                    </a:lnTo>
                    <a:lnTo>
                      <a:pt x="45" y="32"/>
                    </a:lnTo>
                    <a:lnTo>
                      <a:pt x="36" y="35"/>
                    </a:lnTo>
                    <a:lnTo>
                      <a:pt x="27" y="36"/>
                    </a:lnTo>
                    <a:lnTo>
                      <a:pt x="20" y="35"/>
                    </a:lnTo>
                    <a:lnTo>
                      <a:pt x="17" y="35"/>
                    </a:lnTo>
                    <a:lnTo>
                      <a:pt x="17" y="29"/>
                    </a:lnTo>
                    <a:lnTo>
                      <a:pt x="17" y="16"/>
                    </a:lnTo>
                    <a:lnTo>
                      <a:pt x="14" y="3"/>
                    </a:lnTo>
                    <a:lnTo>
                      <a:pt x="5" y="0"/>
                    </a:lnTo>
                    <a:lnTo>
                      <a:pt x="1" y="12"/>
                    </a:lnTo>
                    <a:lnTo>
                      <a:pt x="0" y="26"/>
                    </a:lnTo>
                    <a:lnTo>
                      <a:pt x="3" y="40"/>
                    </a:lnTo>
                    <a:lnTo>
                      <a:pt x="13" y="52"/>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19" name="Google Shape;2019;p73"/>
              <p:cNvSpPr/>
              <p:nvPr/>
            </p:nvSpPr>
            <p:spPr>
              <a:xfrm>
                <a:off x="8411" y="4806"/>
                <a:ext cx="20" cy="18"/>
              </a:xfrm>
              <a:custGeom>
                <a:avLst/>
                <a:gdLst/>
                <a:ahLst/>
                <a:cxnLst/>
                <a:rect l="l" t="t" r="r" b="b"/>
                <a:pathLst>
                  <a:path w="59" h="55" extrusionOk="0">
                    <a:moveTo>
                      <a:pt x="19" y="52"/>
                    </a:moveTo>
                    <a:lnTo>
                      <a:pt x="31" y="55"/>
                    </a:lnTo>
                    <a:lnTo>
                      <a:pt x="43" y="54"/>
                    </a:lnTo>
                    <a:lnTo>
                      <a:pt x="53" y="46"/>
                    </a:lnTo>
                    <a:lnTo>
                      <a:pt x="59" y="35"/>
                    </a:lnTo>
                    <a:lnTo>
                      <a:pt x="57" y="31"/>
                    </a:lnTo>
                    <a:lnTo>
                      <a:pt x="54" y="29"/>
                    </a:lnTo>
                    <a:lnTo>
                      <a:pt x="49" y="28"/>
                    </a:lnTo>
                    <a:lnTo>
                      <a:pt x="44" y="29"/>
                    </a:lnTo>
                    <a:lnTo>
                      <a:pt x="41" y="32"/>
                    </a:lnTo>
                    <a:lnTo>
                      <a:pt x="38" y="35"/>
                    </a:lnTo>
                    <a:lnTo>
                      <a:pt x="34" y="36"/>
                    </a:lnTo>
                    <a:lnTo>
                      <a:pt x="31" y="39"/>
                    </a:lnTo>
                    <a:lnTo>
                      <a:pt x="28" y="32"/>
                    </a:lnTo>
                    <a:lnTo>
                      <a:pt x="21" y="18"/>
                    </a:lnTo>
                    <a:lnTo>
                      <a:pt x="10" y="5"/>
                    </a:lnTo>
                    <a:lnTo>
                      <a:pt x="0" y="0"/>
                    </a:lnTo>
                    <a:lnTo>
                      <a:pt x="2" y="18"/>
                    </a:lnTo>
                    <a:lnTo>
                      <a:pt x="9" y="35"/>
                    </a:lnTo>
                    <a:lnTo>
                      <a:pt x="16" y="46"/>
                    </a:lnTo>
                    <a:lnTo>
                      <a:pt x="19" y="52"/>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0" name="Google Shape;2020;p73"/>
              <p:cNvSpPr/>
              <p:nvPr/>
            </p:nvSpPr>
            <p:spPr>
              <a:xfrm>
                <a:off x="8374" y="4857"/>
                <a:ext cx="27" cy="25"/>
              </a:xfrm>
              <a:custGeom>
                <a:avLst/>
                <a:gdLst/>
                <a:ahLst/>
                <a:cxnLst/>
                <a:rect l="l" t="t" r="r" b="b"/>
                <a:pathLst>
                  <a:path w="82" h="76" extrusionOk="0">
                    <a:moveTo>
                      <a:pt x="32" y="75"/>
                    </a:moveTo>
                    <a:lnTo>
                      <a:pt x="38" y="76"/>
                    </a:lnTo>
                    <a:lnTo>
                      <a:pt x="44" y="76"/>
                    </a:lnTo>
                    <a:lnTo>
                      <a:pt x="50" y="76"/>
                    </a:lnTo>
                    <a:lnTo>
                      <a:pt x="57" y="75"/>
                    </a:lnTo>
                    <a:lnTo>
                      <a:pt x="61" y="72"/>
                    </a:lnTo>
                    <a:lnTo>
                      <a:pt x="67" y="67"/>
                    </a:lnTo>
                    <a:lnTo>
                      <a:pt x="72" y="64"/>
                    </a:lnTo>
                    <a:lnTo>
                      <a:pt x="76" y="59"/>
                    </a:lnTo>
                    <a:lnTo>
                      <a:pt x="80" y="56"/>
                    </a:lnTo>
                    <a:lnTo>
                      <a:pt x="82" y="52"/>
                    </a:lnTo>
                    <a:lnTo>
                      <a:pt x="82" y="47"/>
                    </a:lnTo>
                    <a:lnTo>
                      <a:pt x="79" y="43"/>
                    </a:lnTo>
                    <a:lnTo>
                      <a:pt x="70" y="39"/>
                    </a:lnTo>
                    <a:lnTo>
                      <a:pt x="63" y="37"/>
                    </a:lnTo>
                    <a:lnTo>
                      <a:pt x="54" y="39"/>
                    </a:lnTo>
                    <a:lnTo>
                      <a:pt x="47" y="41"/>
                    </a:lnTo>
                    <a:lnTo>
                      <a:pt x="39" y="44"/>
                    </a:lnTo>
                    <a:lnTo>
                      <a:pt x="35" y="49"/>
                    </a:lnTo>
                    <a:lnTo>
                      <a:pt x="32" y="50"/>
                    </a:lnTo>
                    <a:lnTo>
                      <a:pt x="30" y="52"/>
                    </a:lnTo>
                    <a:lnTo>
                      <a:pt x="29" y="43"/>
                    </a:lnTo>
                    <a:lnTo>
                      <a:pt x="23" y="23"/>
                    </a:lnTo>
                    <a:lnTo>
                      <a:pt x="14" y="6"/>
                    </a:lnTo>
                    <a:lnTo>
                      <a:pt x="4" y="0"/>
                    </a:lnTo>
                    <a:lnTo>
                      <a:pt x="0" y="17"/>
                    </a:lnTo>
                    <a:lnTo>
                      <a:pt x="0" y="31"/>
                    </a:lnTo>
                    <a:lnTo>
                      <a:pt x="4" y="44"/>
                    </a:lnTo>
                    <a:lnTo>
                      <a:pt x="11" y="54"/>
                    </a:lnTo>
                    <a:lnTo>
                      <a:pt x="19" y="63"/>
                    </a:lnTo>
                    <a:lnTo>
                      <a:pt x="25" y="70"/>
                    </a:lnTo>
                    <a:lnTo>
                      <a:pt x="30" y="73"/>
                    </a:lnTo>
                    <a:lnTo>
                      <a:pt x="32" y="75"/>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1" name="Google Shape;2021;p73"/>
              <p:cNvSpPr/>
              <p:nvPr/>
            </p:nvSpPr>
            <p:spPr>
              <a:xfrm>
                <a:off x="8404" y="4847"/>
                <a:ext cx="25" cy="22"/>
              </a:xfrm>
              <a:custGeom>
                <a:avLst/>
                <a:gdLst/>
                <a:ahLst/>
                <a:cxnLst/>
                <a:rect l="l" t="t" r="r" b="b"/>
                <a:pathLst>
                  <a:path w="75" h="66" extrusionOk="0">
                    <a:moveTo>
                      <a:pt x="12" y="53"/>
                    </a:moveTo>
                    <a:lnTo>
                      <a:pt x="15" y="56"/>
                    </a:lnTo>
                    <a:lnTo>
                      <a:pt x="19" y="60"/>
                    </a:lnTo>
                    <a:lnTo>
                      <a:pt x="25" y="62"/>
                    </a:lnTo>
                    <a:lnTo>
                      <a:pt x="27" y="63"/>
                    </a:lnTo>
                    <a:lnTo>
                      <a:pt x="32" y="65"/>
                    </a:lnTo>
                    <a:lnTo>
                      <a:pt x="40" y="65"/>
                    </a:lnTo>
                    <a:lnTo>
                      <a:pt x="49" y="66"/>
                    </a:lnTo>
                    <a:lnTo>
                      <a:pt x="57" y="65"/>
                    </a:lnTo>
                    <a:lnTo>
                      <a:pt x="65" y="63"/>
                    </a:lnTo>
                    <a:lnTo>
                      <a:pt x="71" y="60"/>
                    </a:lnTo>
                    <a:lnTo>
                      <a:pt x="75" y="55"/>
                    </a:lnTo>
                    <a:lnTo>
                      <a:pt x="75" y="46"/>
                    </a:lnTo>
                    <a:lnTo>
                      <a:pt x="72" y="39"/>
                    </a:lnTo>
                    <a:lnTo>
                      <a:pt x="66" y="35"/>
                    </a:lnTo>
                    <a:lnTo>
                      <a:pt x="59" y="33"/>
                    </a:lnTo>
                    <a:lnTo>
                      <a:pt x="50" y="33"/>
                    </a:lnTo>
                    <a:lnTo>
                      <a:pt x="41" y="35"/>
                    </a:lnTo>
                    <a:lnTo>
                      <a:pt x="34" y="36"/>
                    </a:lnTo>
                    <a:lnTo>
                      <a:pt x="28" y="39"/>
                    </a:lnTo>
                    <a:lnTo>
                      <a:pt x="27" y="39"/>
                    </a:lnTo>
                    <a:lnTo>
                      <a:pt x="25" y="32"/>
                    </a:lnTo>
                    <a:lnTo>
                      <a:pt x="19" y="16"/>
                    </a:lnTo>
                    <a:lnTo>
                      <a:pt x="10" y="3"/>
                    </a:lnTo>
                    <a:lnTo>
                      <a:pt x="0" y="0"/>
                    </a:lnTo>
                    <a:lnTo>
                      <a:pt x="0" y="22"/>
                    </a:lnTo>
                    <a:lnTo>
                      <a:pt x="5" y="39"/>
                    </a:lnTo>
                    <a:lnTo>
                      <a:pt x="9" y="49"/>
                    </a:lnTo>
                    <a:lnTo>
                      <a:pt x="12" y="53"/>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2" name="Google Shape;2022;p73"/>
              <p:cNvSpPr/>
              <p:nvPr/>
            </p:nvSpPr>
            <p:spPr>
              <a:xfrm>
                <a:off x="8434" y="4844"/>
                <a:ext cx="25" cy="21"/>
              </a:xfrm>
              <a:custGeom>
                <a:avLst/>
                <a:gdLst/>
                <a:ahLst/>
                <a:cxnLst/>
                <a:rect l="l" t="t" r="r" b="b"/>
                <a:pathLst>
                  <a:path w="75" h="63" extrusionOk="0">
                    <a:moveTo>
                      <a:pt x="3" y="41"/>
                    </a:moveTo>
                    <a:lnTo>
                      <a:pt x="4" y="46"/>
                    </a:lnTo>
                    <a:lnTo>
                      <a:pt x="10" y="50"/>
                    </a:lnTo>
                    <a:lnTo>
                      <a:pt x="14" y="56"/>
                    </a:lnTo>
                    <a:lnTo>
                      <a:pt x="16" y="57"/>
                    </a:lnTo>
                    <a:lnTo>
                      <a:pt x="23" y="60"/>
                    </a:lnTo>
                    <a:lnTo>
                      <a:pt x="32" y="63"/>
                    </a:lnTo>
                    <a:lnTo>
                      <a:pt x="42" y="63"/>
                    </a:lnTo>
                    <a:lnTo>
                      <a:pt x="54" y="61"/>
                    </a:lnTo>
                    <a:lnTo>
                      <a:pt x="64" y="58"/>
                    </a:lnTo>
                    <a:lnTo>
                      <a:pt x="72" y="54"/>
                    </a:lnTo>
                    <a:lnTo>
                      <a:pt x="75" y="47"/>
                    </a:lnTo>
                    <a:lnTo>
                      <a:pt x="73" y="40"/>
                    </a:lnTo>
                    <a:lnTo>
                      <a:pt x="67" y="34"/>
                    </a:lnTo>
                    <a:lnTo>
                      <a:pt x="60" y="30"/>
                    </a:lnTo>
                    <a:lnTo>
                      <a:pt x="53" y="28"/>
                    </a:lnTo>
                    <a:lnTo>
                      <a:pt x="45" y="30"/>
                    </a:lnTo>
                    <a:lnTo>
                      <a:pt x="36" y="31"/>
                    </a:lnTo>
                    <a:lnTo>
                      <a:pt x="31" y="33"/>
                    </a:lnTo>
                    <a:lnTo>
                      <a:pt x="26" y="36"/>
                    </a:lnTo>
                    <a:lnTo>
                      <a:pt x="25" y="36"/>
                    </a:lnTo>
                    <a:lnTo>
                      <a:pt x="23" y="30"/>
                    </a:lnTo>
                    <a:lnTo>
                      <a:pt x="17" y="15"/>
                    </a:lnTo>
                    <a:lnTo>
                      <a:pt x="10" y="2"/>
                    </a:lnTo>
                    <a:lnTo>
                      <a:pt x="0" y="0"/>
                    </a:lnTo>
                    <a:lnTo>
                      <a:pt x="0" y="15"/>
                    </a:lnTo>
                    <a:lnTo>
                      <a:pt x="1" y="28"/>
                    </a:lnTo>
                    <a:lnTo>
                      <a:pt x="3" y="38"/>
                    </a:lnTo>
                    <a:lnTo>
                      <a:pt x="3" y="41"/>
                    </a:lnTo>
                    <a:close/>
                  </a:path>
                </a:pathLst>
              </a:custGeom>
              <a:solidFill>
                <a:srgbClr val="FFFFFF"/>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3" name="Google Shape;2023;p73"/>
              <p:cNvSpPr/>
              <p:nvPr/>
            </p:nvSpPr>
            <p:spPr>
              <a:xfrm>
                <a:off x="8126" y="4482"/>
                <a:ext cx="83" cy="97"/>
              </a:xfrm>
              <a:custGeom>
                <a:avLst/>
                <a:gdLst/>
                <a:ahLst/>
                <a:cxnLst/>
                <a:rect l="l" t="t" r="r" b="b"/>
                <a:pathLst>
                  <a:path w="250" h="290" extrusionOk="0">
                    <a:moveTo>
                      <a:pt x="88" y="37"/>
                    </a:moveTo>
                    <a:lnTo>
                      <a:pt x="69" y="49"/>
                    </a:lnTo>
                    <a:lnTo>
                      <a:pt x="53" y="63"/>
                    </a:lnTo>
                    <a:lnTo>
                      <a:pt x="39" y="79"/>
                    </a:lnTo>
                    <a:lnTo>
                      <a:pt x="25" y="96"/>
                    </a:lnTo>
                    <a:lnTo>
                      <a:pt x="15" y="115"/>
                    </a:lnTo>
                    <a:lnTo>
                      <a:pt x="8" y="135"/>
                    </a:lnTo>
                    <a:lnTo>
                      <a:pt x="3" y="157"/>
                    </a:lnTo>
                    <a:lnTo>
                      <a:pt x="0" y="178"/>
                    </a:lnTo>
                    <a:lnTo>
                      <a:pt x="3" y="208"/>
                    </a:lnTo>
                    <a:lnTo>
                      <a:pt x="15" y="233"/>
                    </a:lnTo>
                    <a:lnTo>
                      <a:pt x="33" y="254"/>
                    </a:lnTo>
                    <a:lnTo>
                      <a:pt x="56" y="270"/>
                    </a:lnTo>
                    <a:lnTo>
                      <a:pt x="83" y="283"/>
                    </a:lnTo>
                    <a:lnTo>
                      <a:pt x="110" y="289"/>
                    </a:lnTo>
                    <a:lnTo>
                      <a:pt x="140" y="290"/>
                    </a:lnTo>
                    <a:lnTo>
                      <a:pt x="168" y="286"/>
                    </a:lnTo>
                    <a:lnTo>
                      <a:pt x="174" y="286"/>
                    </a:lnTo>
                    <a:lnTo>
                      <a:pt x="179" y="283"/>
                    </a:lnTo>
                    <a:lnTo>
                      <a:pt x="184" y="279"/>
                    </a:lnTo>
                    <a:lnTo>
                      <a:pt x="185" y="273"/>
                    </a:lnTo>
                    <a:lnTo>
                      <a:pt x="182" y="266"/>
                    </a:lnTo>
                    <a:lnTo>
                      <a:pt x="176" y="260"/>
                    </a:lnTo>
                    <a:lnTo>
                      <a:pt x="169" y="254"/>
                    </a:lnTo>
                    <a:lnTo>
                      <a:pt x="162" y="252"/>
                    </a:lnTo>
                    <a:lnTo>
                      <a:pt x="147" y="247"/>
                    </a:lnTo>
                    <a:lnTo>
                      <a:pt x="132" y="244"/>
                    </a:lnTo>
                    <a:lnTo>
                      <a:pt x="118" y="242"/>
                    </a:lnTo>
                    <a:lnTo>
                      <a:pt x="105" y="239"/>
                    </a:lnTo>
                    <a:lnTo>
                      <a:pt x="91" y="234"/>
                    </a:lnTo>
                    <a:lnTo>
                      <a:pt x="78" y="229"/>
                    </a:lnTo>
                    <a:lnTo>
                      <a:pt x="66" y="221"/>
                    </a:lnTo>
                    <a:lnTo>
                      <a:pt x="55" y="210"/>
                    </a:lnTo>
                    <a:lnTo>
                      <a:pt x="50" y="161"/>
                    </a:lnTo>
                    <a:lnTo>
                      <a:pt x="62" y="121"/>
                    </a:lnTo>
                    <a:lnTo>
                      <a:pt x="85" y="89"/>
                    </a:lnTo>
                    <a:lnTo>
                      <a:pt x="118" y="63"/>
                    </a:lnTo>
                    <a:lnTo>
                      <a:pt x="153" y="43"/>
                    </a:lnTo>
                    <a:lnTo>
                      <a:pt x="190" y="27"/>
                    </a:lnTo>
                    <a:lnTo>
                      <a:pt x="223" y="16"/>
                    </a:lnTo>
                    <a:lnTo>
                      <a:pt x="250" y="6"/>
                    </a:lnTo>
                    <a:lnTo>
                      <a:pt x="234" y="2"/>
                    </a:lnTo>
                    <a:lnTo>
                      <a:pt x="216" y="0"/>
                    </a:lnTo>
                    <a:lnTo>
                      <a:pt x="196" y="3"/>
                    </a:lnTo>
                    <a:lnTo>
                      <a:pt x="174" y="6"/>
                    </a:lnTo>
                    <a:lnTo>
                      <a:pt x="152" y="13"/>
                    </a:lnTo>
                    <a:lnTo>
                      <a:pt x="130" y="20"/>
                    </a:lnTo>
                    <a:lnTo>
                      <a:pt x="107" y="29"/>
                    </a:lnTo>
                    <a:lnTo>
                      <a:pt x="88" y="37"/>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4" name="Google Shape;2024;p73"/>
              <p:cNvSpPr/>
              <p:nvPr/>
            </p:nvSpPr>
            <p:spPr>
              <a:xfrm>
                <a:off x="8268" y="4481"/>
                <a:ext cx="53" cy="75"/>
              </a:xfrm>
              <a:custGeom>
                <a:avLst/>
                <a:gdLst/>
                <a:ahLst/>
                <a:cxnLst/>
                <a:rect l="l" t="t" r="r" b="b"/>
                <a:pathLst>
                  <a:path w="160" h="225" extrusionOk="0">
                    <a:moveTo>
                      <a:pt x="135" y="73"/>
                    </a:moveTo>
                    <a:lnTo>
                      <a:pt x="141" y="96"/>
                    </a:lnTo>
                    <a:lnTo>
                      <a:pt x="140" y="118"/>
                    </a:lnTo>
                    <a:lnTo>
                      <a:pt x="129" y="135"/>
                    </a:lnTo>
                    <a:lnTo>
                      <a:pt x="115" y="151"/>
                    </a:lnTo>
                    <a:lnTo>
                      <a:pt x="97" y="165"/>
                    </a:lnTo>
                    <a:lnTo>
                      <a:pt x="76" y="179"/>
                    </a:lnTo>
                    <a:lnTo>
                      <a:pt x="56" y="192"/>
                    </a:lnTo>
                    <a:lnTo>
                      <a:pt x="38" y="205"/>
                    </a:lnTo>
                    <a:lnTo>
                      <a:pt x="35" y="210"/>
                    </a:lnTo>
                    <a:lnTo>
                      <a:pt x="34" y="212"/>
                    </a:lnTo>
                    <a:lnTo>
                      <a:pt x="34" y="217"/>
                    </a:lnTo>
                    <a:lnTo>
                      <a:pt x="35" y="221"/>
                    </a:lnTo>
                    <a:lnTo>
                      <a:pt x="40" y="224"/>
                    </a:lnTo>
                    <a:lnTo>
                      <a:pt x="44" y="225"/>
                    </a:lnTo>
                    <a:lnTo>
                      <a:pt x="47" y="225"/>
                    </a:lnTo>
                    <a:lnTo>
                      <a:pt x="51" y="224"/>
                    </a:lnTo>
                    <a:lnTo>
                      <a:pt x="75" y="211"/>
                    </a:lnTo>
                    <a:lnTo>
                      <a:pt x="97" y="197"/>
                    </a:lnTo>
                    <a:lnTo>
                      <a:pt x="117" y="181"/>
                    </a:lnTo>
                    <a:lnTo>
                      <a:pt x="137" y="162"/>
                    </a:lnTo>
                    <a:lnTo>
                      <a:pt x="150" y="142"/>
                    </a:lnTo>
                    <a:lnTo>
                      <a:pt x="159" y="119"/>
                    </a:lnTo>
                    <a:lnTo>
                      <a:pt x="160" y="95"/>
                    </a:lnTo>
                    <a:lnTo>
                      <a:pt x="154" y="69"/>
                    </a:lnTo>
                    <a:lnTo>
                      <a:pt x="141" y="49"/>
                    </a:lnTo>
                    <a:lnTo>
                      <a:pt x="122" y="31"/>
                    </a:lnTo>
                    <a:lnTo>
                      <a:pt x="98" y="18"/>
                    </a:lnTo>
                    <a:lnTo>
                      <a:pt x="72" y="8"/>
                    </a:lnTo>
                    <a:lnTo>
                      <a:pt x="46" y="3"/>
                    </a:lnTo>
                    <a:lnTo>
                      <a:pt x="24" y="0"/>
                    </a:lnTo>
                    <a:lnTo>
                      <a:pt x="7" y="0"/>
                    </a:lnTo>
                    <a:lnTo>
                      <a:pt x="0" y="4"/>
                    </a:lnTo>
                    <a:lnTo>
                      <a:pt x="18" y="11"/>
                    </a:lnTo>
                    <a:lnTo>
                      <a:pt x="37" y="17"/>
                    </a:lnTo>
                    <a:lnTo>
                      <a:pt x="57" y="23"/>
                    </a:lnTo>
                    <a:lnTo>
                      <a:pt x="76" y="29"/>
                    </a:lnTo>
                    <a:lnTo>
                      <a:pt x="95" y="36"/>
                    </a:lnTo>
                    <a:lnTo>
                      <a:pt x="112" y="46"/>
                    </a:lnTo>
                    <a:lnTo>
                      <a:pt x="125" y="57"/>
                    </a:lnTo>
                    <a:lnTo>
                      <a:pt x="135" y="73"/>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5" name="Google Shape;2025;p73"/>
              <p:cNvSpPr/>
              <p:nvPr/>
            </p:nvSpPr>
            <p:spPr>
              <a:xfrm>
                <a:off x="8073" y="4463"/>
                <a:ext cx="135" cy="158"/>
              </a:xfrm>
              <a:custGeom>
                <a:avLst/>
                <a:gdLst/>
                <a:ahLst/>
                <a:cxnLst/>
                <a:rect l="l" t="t" r="r" b="b"/>
                <a:pathLst>
                  <a:path w="404" h="472" extrusionOk="0">
                    <a:moveTo>
                      <a:pt x="157" y="61"/>
                    </a:moveTo>
                    <a:lnTo>
                      <a:pt x="127" y="87"/>
                    </a:lnTo>
                    <a:lnTo>
                      <a:pt x="96" y="113"/>
                    </a:lnTo>
                    <a:lnTo>
                      <a:pt x="68" y="143"/>
                    </a:lnTo>
                    <a:lnTo>
                      <a:pt x="43" y="175"/>
                    </a:lnTo>
                    <a:lnTo>
                      <a:pt x="22" y="208"/>
                    </a:lnTo>
                    <a:lnTo>
                      <a:pt x="8" y="244"/>
                    </a:lnTo>
                    <a:lnTo>
                      <a:pt x="0" y="283"/>
                    </a:lnTo>
                    <a:lnTo>
                      <a:pt x="2" y="323"/>
                    </a:lnTo>
                    <a:lnTo>
                      <a:pt x="5" y="333"/>
                    </a:lnTo>
                    <a:lnTo>
                      <a:pt x="8" y="344"/>
                    </a:lnTo>
                    <a:lnTo>
                      <a:pt x="12" y="353"/>
                    </a:lnTo>
                    <a:lnTo>
                      <a:pt x="18" y="363"/>
                    </a:lnTo>
                    <a:lnTo>
                      <a:pt x="25" y="372"/>
                    </a:lnTo>
                    <a:lnTo>
                      <a:pt x="34" y="380"/>
                    </a:lnTo>
                    <a:lnTo>
                      <a:pt x="41" y="388"/>
                    </a:lnTo>
                    <a:lnTo>
                      <a:pt x="52" y="393"/>
                    </a:lnTo>
                    <a:lnTo>
                      <a:pt x="71" y="405"/>
                    </a:lnTo>
                    <a:lnTo>
                      <a:pt x="90" y="415"/>
                    </a:lnTo>
                    <a:lnTo>
                      <a:pt x="109" y="424"/>
                    </a:lnTo>
                    <a:lnTo>
                      <a:pt x="129" y="431"/>
                    </a:lnTo>
                    <a:lnTo>
                      <a:pt x="150" y="438"/>
                    </a:lnTo>
                    <a:lnTo>
                      <a:pt x="171" y="444"/>
                    </a:lnTo>
                    <a:lnTo>
                      <a:pt x="191" y="449"/>
                    </a:lnTo>
                    <a:lnTo>
                      <a:pt x="212" y="454"/>
                    </a:lnTo>
                    <a:lnTo>
                      <a:pt x="234" y="458"/>
                    </a:lnTo>
                    <a:lnTo>
                      <a:pt x="254" y="461"/>
                    </a:lnTo>
                    <a:lnTo>
                      <a:pt x="276" y="464"/>
                    </a:lnTo>
                    <a:lnTo>
                      <a:pt x="298" y="467"/>
                    </a:lnTo>
                    <a:lnTo>
                      <a:pt x="319" y="468"/>
                    </a:lnTo>
                    <a:lnTo>
                      <a:pt x="341" y="470"/>
                    </a:lnTo>
                    <a:lnTo>
                      <a:pt x="363" y="471"/>
                    </a:lnTo>
                    <a:lnTo>
                      <a:pt x="383" y="472"/>
                    </a:lnTo>
                    <a:lnTo>
                      <a:pt x="391" y="472"/>
                    </a:lnTo>
                    <a:lnTo>
                      <a:pt x="397" y="470"/>
                    </a:lnTo>
                    <a:lnTo>
                      <a:pt x="401" y="464"/>
                    </a:lnTo>
                    <a:lnTo>
                      <a:pt x="404" y="458"/>
                    </a:lnTo>
                    <a:lnTo>
                      <a:pt x="404" y="451"/>
                    </a:lnTo>
                    <a:lnTo>
                      <a:pt x="401" y="445"/>
                    </a:lnTo>
                    <a:lnTo>
                      <a:pt x="395" y="441"/>
                    </a:lnTo>
                    <a:lnTo>
                      <a:pt x="388" y="438"/>
                    </a:lnTo>
                    <a:lnTo>
                      <a:pt x="369" y="434"/>
                    </a:lnTo>
                    <a:lnTo>
                      <a:pt x="350" y="431"/>
                    </a:lnTo>
                    <a:lnTo>
                      <a:pt x="331" y="426"/>
                    </a:lnTo>
                    <a:lnTo>
                      <a:pt x="310" y="424"/>
                    </a:lnTo>
                    <a:lnTo>
                      <a:pt x="291" y="421"/>
                    </a:lnTo>
                    <a:lnTo>
                      <a:pt x="272" y="418"/>
                    </a:lnTo>
                    <a:lnTo>
                      <a:pt x="251" y="415"/>
                    </a:lnTo>
                    <a:lnTo>
                      <a:pt x="232" y="411"/>
                    </a:lnTo>
                    <a:lnTo>
                      <a:pt x="213" y="408"/>
                    </a:lnTo>
                    <a:lnTo>
                      <a:pt x="194" y="403"/>
                    </a:lnTo>
                    <a:lnTo>
                      <a:pt x="175" y="398"/>
                    </a:lnTo>
                    <a:lnTo>
                      <a:pt x="156" y="393"/>
                    </a:lnTo>
                    <a:lnTo>
                      <a:pt x="138" y="386"/>
                    </a:lnTo>
                    <a:lnTo>
                      <a:pt x="119" y="379"/>
                    </a:lnTo>
                    <a:lnTo>
                      <a:pt x="102" y="372"/>
                    </a:lnTo>
                    <a:lnTo>
                      <a:pt x="84" y="362"/>
                    </a:lnTo>
                    <a:lnTo>
                      <a:pt x="69" y="352"/>
                    </a:lnTo>
                    <a:lnTo>
                      <a:pt x="58" y="339"/>
                    </a:lnTo>
                    <a:lnTo>
                      <a:pt x="49" y="324"/>
                    </a:lnTo>
                    <a:lnTo>
                      <a:pt x="44" y="307"/>
                    </a:lnTo>
                    <a:lnTo>
                      <a:pt x="43" y="290"/>
                    </a:lnTo>
                    <a:lnTo>
                      <a:pt x="44" y="270"/>
                    </a:lnTo>
                    <a:lnTo>
                      <a:pt x="49" y="250"/>
                    </a:lnTo>
                    <a:lnTo>
                      <a:pt x="55" y="234"/>
                    </a:lnTo>
                    <a:lnTo>
                      <a:pt x="65" y="212"/>
                    </a:lnTo>
                    <a:lnTo>
                      <a:pt x="77" y="191"/>
                    </a:lnTo>
                    <a:lnTo>
                      <a:pt x="90" y="172"/>
                    </a:lnTo>
                    <a:lnTo>
                      <a:pt x="104" y="155"/>
                    </a:lnTo>
                    <a:lnTo>
                      <a:pt x="119" y="138"/>
                    </a:lnTo>
                    <a:lnTo>
                      <a:pt x="135" y="120"/>
                    </a:lnTo>
                    <a:lnTo>
                      <a:pt x="154" y="103"/>
                    </a:lnTo>
                    <a:lnTo>
                      <a:pt x="173" y="86"/>
                    </a:lnTo>
                    <a:lnTo>
                      <a:pt x="193" y="71"/>
                    </a:lnTo>
                    <a:lnTo>
                      <a:pt x="218" y="59"/>
                    </a:lnTo>
                    <a:lnTo>
                      <a:pt x="245" y="47"/>
                    </a:lnTo>
                    <a:lnTo>
                      <a:pt x="273" y="36"/>
                    </a:lnTo>
                    <a:lnTo>
                      <a:pt x="298" y="25"/>
                    </a:lnTo>
                    <a:lnTo>
                      <a:pt x="319" y="17"/>
                    </a:lnTo>
                    <a:lnTo>
                      <a:pt x="332" y="8"/>
                    </a:lnTo>
                    <a:lnTo>
                      <a:pt x="336" y="2"/>
                    </a:lnTo>
                    <a:lnTo>
                      <a:pt x="322" y="0"/>
                    </a:lnTo>
                    <a:lnTo>
                      <a:pt x="301" y="1"/>
                    </a:lnTo>
                    <a:lnTo>
                      <a:pt x="278" y="5"/>
                    </a:lnTo>
                    <a:lnTo>
                      <a:pt x="253" y="13"/>
                    </a:lnTo>
                    <a:lnTo>
                      <a:pt x="226" y="23"/>
                    </a:lnTo>
                    <a:lnTo>
                      <a:pt x="201" y="34"/>
                    </a:lnTo>
                    <a:lnTo>
                      <a:pt x="178" y="47"/>
                    </a:lnTo>
                    <a:lnTo>
                      <a:pt x="157" y="61"/>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6" name="Google Shape;2026;p73"/>
              <p:cNvSpPr/>
              <p:nvPr/>
            </p:nvSpPr>
            <p:spPr>
              <a:xfrm>
                <a:off x="8263" y="4458"/>
                <a:ext cx="118" cy="105"/>
              </a:xfrm>
              <a:custGeom>
                <a:avLst/>
                <a:gdLst/>
                <a:ahLst/>
                <a:cxnLst/>
                <a:rect l="l" t="t" r="r" b="b"/>
                <a:pathLst>
                  <a:path w="354" h="315" extrusionOk="0">
                    <a:moveTo>
                      <a:pt x="294" y="96"/>
                    </a:moveTo>
                    <a:lnTo>
                      <a:pt x="310" y="113"/>
                    </a:lnTo>
                    <a:lnTo>
                      <a:pt x="320" y="133"/>
                    </a:lnTo>
                    <a:lnTo>
                      <a:pt x="325" y="155"/>
                    </a:lnTo>
                    <a:lnTo>
                      <a:pt x="325" y="178"/>
                    </a:lnTo>
                    <a:lnTo>
                      <a:pt x="322" y="197"/>
                    </a:lnTo>
                    <a:lnTo>
                      <a:pt x="316" y="212"/>
                    </a:lnTo>
                    <a:lnTo>
                      <a:pt x="306" y="228"/>
                    </a:lnTo>
                    <a:lnTo>
                      <a:pt x="295" y="241"/>
                    </a:lnTo>
                    <a:lnTo>
                      <a:pt x="282" y="256"/>
                    </a:lnTo>
                    <a:lnTo>
                      <a:pt x="269" y="267"/>
                    </a:lnTo>
                    <a:lnTo>
                      <a:pt x="256" y="280"/>
                    </a:lnTo>
                    <a:lnTo>
                      <a:pt x="243" y="293"/>
                    </a:lnTo>
                    <a:lnTo>
                      <a:pt x="240" y="297"/>
                    </a:lnTo>
                    <a:lnTo>
                      <a:pt x="240" y="302"/>
                    </a:lnTo>
                    <a:lnTo>
                      <a:pt x="240" y="306"/>
                    </a:lnTo>
                    <a:lnTo>
                      <a:pt x="243" y="310"/>
                    </a:lnTo>
                    <a:lnTo>
                      <a:pt x="247" y="313"/>
                    </a:lnTo>
                    <a:lnTo>
                      <a:pt x="253" y="315"/>
                    </a:lnTo>
                    <a:lnTo>
                      <a:pt x="257" y="313"/>
                    </a:lnTo>
                    <a:lnTo>
                      <a:pt x="262" y="310"/>
                    </a:lnTo>
                    <a:lnTo>
                      <a:pt x="291" y="292"/>
                    </a:lnTo>
                    <a:lnTo>
                      <a:pt x="316" y="267"/>
                    </a:lnTo>
                    <a:lnTo>
                      <a:pt x="335" y="240"/>
                    </a:lnTo>
                    <a:lnTo>
                      <a:pt x="348" y="208"/>
                    </a:lnTo>
                    <a:lnTo>
                      <a:pt x="354" y="177"/>
                    </a:lnTo>
                    <a:lnTo>
                      <a:pt x="351" y="143"/>
                    </a:lnTo>
                    <a:lnTo>
                      <a:pt x="339" y="113"/>
                    </a:lnTo>
                    <a:lnTo>
                      <a:pt x="316" y="86"/>
                    </a:lnTo>
                    <a:lnTo>
                      <a:pt x="298" y="72"/>
                    </a:lnTo>
                    <a:lnTo>
                      <a:pt x="278" y="60"/>
                    </a:lnTo>
                    <a:lnTo>
                      <a:pt x="256" y="49"/>
                    </a:lnTo>
                    <a:lnTo>
                      <a:pt x="231" y="39"/>
                    </a:lnTo>
                    <a:lnTo>
                      <a:pt x="206" y="29"/>
                    </a:lnTo>
                    <a:lnTo>
                      <a:pt x="181" y="21"/>
                    </a:lnTo>
                    <a:lnTo>
                      <a:pt x="155" y="16"/>
                    </a:lnTo>
                    <a:lnTo>
                      <a:pt x="130" y="10"/>
                    </a:lnTo>
                    <a:lnTo>
                      <a:pt x="105" y="6"/>
                    </a:lnTo>
                    <a:lnTo>
                      <a:pt x="83" y="3"/>
                    </a:lnTo>
                    <a:lnTo>
                      <a:pt x="61" y="0"/>
                    </a:lnTo>
                    <a:lnTo>
                      <a:pt x="43" y="0"/>
                    </a:lnTo>
                    <a:lnTo>
                      <a:pt x="27" y="0"/>
                    </a:lnTo>
                    <a:lnTo>
                      <a:pt x="14" y="0"/>
                    </a:lnTo>
                    <a:lnTo>
                      <a:pt x="5" y="3"/>
                    </a:lnTo>
                    <a:lnTo>
                      <a:pt x="0" y="6"/>
                    </a:lnTo>
                    <a:lnTo>
                      <a:pt x="15" y="8"/>
                    </a:lnTo>
                    <a:lnTo>
                      <a:pt x="30" y="10"/>
                    </a:lnTo>
                    <a:lnTo>
                      <a:pt x="47" y="13"/>
                    </a:lnTo>
                    <a:lnTo>
                      <a:pt x="65" y="16"/>
                    </a:lnTo>
                    <a:lnTo>
                      <a:pt x="83" y="20"/>
                    </a:lnTo>
                    <a:lnTo>
                      <a:pt x="103" y="23"/>
                    </a:lnTo>
                    <a:lnTo>
                      <a:pt x="122" y="27"/>
                    </a:lnTo>
                    <a:lnTo>
                      <a:pt x="143" y="31"/>
                    </a:lnTo>
                    <a:lnTo>
                      <a:pt x="162" y="37"/>
                    </a:lnTo>
                    <a:lnTo>
                      <a:pt x="182" y="43"/>
                    </a:lnTo>
                    <a:lnTo>
                      <a:pt x="203" y="49"/>
                    </a:lnTo>
                    <a:lnTo>
                      <a:pt x="222" y="56"/>
                    </a:lnTo>
                    <a:lnTo>
                      <a:pt x="241" y="64"/>
                    </a:lnTo>
                    <a:lnTo>
                      <a:pt x="260" y="75"/>
                    </a:lnTo>
                    <a:lnTo>
                      <a:pt x="278" y="85"/>
                    </a:lnTo>
                    <a:lnTo>
                      <a:pt x="294" y="9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7" name="Google Shape;2027;p73"/>
              <p:cNvSpPr/>
              <p:nvPr/>
            </p:nvSpPr>
            <p:spPr>
              <a:xfrm>
                <a:off x="8023" y="4506"/>
                <a:ext cx="47" cy="99"/>
              </a:xfrm>
              <a:custGeom>
                <a:avLst/>
                <a:gdLst/>
                <a:ahLst/>
                <a:cxnLst/>
                <a:rect l="l" t="t" r="r" b="b"/>
                <a:pathLst>
                  <a:path w="143" h="297" extrusionOk="0">
                    <a:moveTo>
                      <a:pt x="0" y="162"/>
                    </a:moveTo>
                    <a:lnTo>
                      <a:pt x="0" y="187"/>
                    </a:lnTo>
                    <a:lnTo>
                      <a:pt x="5" y="210"/>
                    </a:lnTo>
                    <a:lnTo>
                      <a:pt x="16" y="231"/>
                    </a:lnTo>
                    <a:lnTo>
                      <a:pt x="30" y="250"/>
                    </a:lnTo>
                    <a:lnTo>
                      <a:pt x="48" y="266"/>
                    </a:lnTo>
                    <a:lnTo>
                      <a:pt x="69" y="280"/>
                    </a:lnTo>
                    <a:lnTo>
                      <a:pt x="92" y="290"/>
                    </a:lnTo>
                    <a:lnTo>
                      <a:pt x="116" y="296"/>
                    </a:lnTo>
                    <a:lnTo>
                      <a:pt x="123" y="297"/>
                    </a:lnTo>
                    <a:lnTo>
                      <a:pt x="130" y="295"/>
                    </a:lnTo>
                    <a:lnTo>
                      <a:pt x="136" y="290"/>
                    </a:lnTo>
                    <a:lnTo>
                      <a:pt x="139" y="284"/>
                    </a:lnTo>
                    <a:lnTo>
                      <a:pt x="139" y="277"/>
                    </a:lnTo>
                    <a:lnTo>
                      <a:pt x="138" y="270"/>
                    </a:lnTo>
                    <a:lnTo>
                      <a:pt x="133" y="264"/>
                    </a:lnTo>
                    <a:lnTo>
                      <a:pt x="126" y="261"/>
                    </a:lnTo>
                    <a:lnTo>
                      <a:pt x="102" y="253"/>
                    </a:lnTo>
                    <a:lnTo>
                      <a:pt x="80" y="241"/>
                    </a:lnTo>
                    <a:lnTo>
                      <a:pt x="63" y="226"/>
                    </a:lnTo>
                    <a:lnTo>
                      <a:pt x="50" y="208"/>
                    </a:lnTo>
                    <a:lnTo>
                      <a:pt x="41" y="187"/>
                    </a:lnTo>
                    <a:lnTo>
                      <a:pt x="36" y="164"/>
                    </a:lnTo>
                    <a:lnTo>
                      <a:pt x="36" y="139"/>
                    </a:lnTo>
                    <a:lnTo>
                      <a:pt x="44" y="113"/>
                    </a:lnTo>
                    <a:lnTo>
                      <a:pt x="52" y="95"/>
                    </a:lnTo>
                    <a:lnTo>
                      <a:pt x="64" y="78"/>
                    </a:lnTo>
                    <a:lnTo>
                      <a:pt x="77" y="62"/>
                    </a:lnTo>
                    <a:lnTo>
                      <a:pt x="92" y="47"/>
                    </a:lnTo>
                    <a:lnTo>
                      <a:pt x="105" y="34"/>
                    </a:lnTo>
                    <a:lnTo>
                      <a:pt x="120" y="23"/>
                    </a:lnTo>
                    <a:lnTo>
                      <a:pt x="133" y="11"/>
                    </a:lnTo>
                    <a:lnTo>
                      <a:pt x="143" y="1"/>
                    </a:lnTo>
                    <a:lnTo>
                      <a:pt x="133" y="0"/>
                    </a:lnTo>
                    <a:lnTo>
                      <a:pt x="117" y="7"/>
                    </a:lnTo>
                    <a:lnTo>
                      <a:pt x="95" y="23"/>
                    </a:lnTo>
                    <a:lnTo>
                      <a:pt x="70" y="44"/>
                    </a:lnTo>
                    <a:lnTo>
                      <a:pt x="47" y="72"/>
                    </a:lnTo>
                    <a:lnTo>
                      <a:pt x="25" y="101"/>
                    </a:lnTo>
                    <a:lnTo>
                      <a:pt x="8" y="132"/>
                    </a:lnTo>
                    <a:lnTo>
                      <a:pt x="0" y="162"/>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8" name="Google Shape;2028;p73"/>
              <p:cNvSpPr/>
              <p:nvPr/>
            </p:nvSpPr>
            <p:spPr>
              <a:xfrm>
                <a:off x="8360" y="4451"/>
                <a:ext cx="103" cy="129"/>
              </a:xfrm>
              <a:custGeom>
                <a:avLst/>
                <a:gdLst/>
                <a:ahLst/>
                <a:cxnLst/>
                <a:rect l="l" t="t" r="r" b="b"/>
                <a:pathLst>
                  <a:path w="309" h="388" extrusionOk="0">
                    <a:moveTo>
                      <a:pt x="250" y="145"/>
                    </a:moveTo>
                    <a:lnTo>
                      <a:pt x="260" y="155"/>
                    </a:lnTo>
                    <a:lnTo>
                      <a:pt x="269" y="167"/>
                    </a:lnTo>
                    <a:lnTo>
                      <a:pt x="275" y="180"/>
                    </a:lnTo>
                    <a:lnTo>
                      <a:pt x="281" y="193"/>
                    </a:lnTo>
                    <a:lnTo>
                      <a:pt x="282" y="206"/>
                    </a:lnTo>
                    <a:lnTo>
                      <a:pt x="282" y="220"/>
                    </a:lnTo>
                    <a:lnTo>
                      <a:pt x="278" y="234"/>
                    </a:lnTo>
                    <a:lnTo>
                      <a:pt x="272" y="247"/>
                    </a:lnTo>
                    <a:lnTo>
                      <a:pt x="262" y="262"/>
                    </a:lnTo>
                    <a:lnTo>
                      <a:pt x="250" y="275"/>
                    </a:lnTo>
                    <a:lnTo>
                      <a:pt x="237" y="286"/>
                    </a:lnTo>
                    <a:lnTo>
                      <a:pt x="222" y="298"/>
                    </a:lnTo>
                    <a:lnTo>
                      <a:pt x="209" y="308"/>
                    </a:lnTo>
                    <a:lnTo>
                      <a:pt x="194" y="319"/>
                    </a:lnTo>
                    <a:lnTo>
                      <a:pt x="180" y="331"/>
                    </a:lnTo>
                    <a:lnTo>
                      <a:pt x="166" y="344"/>
                    </a:lnTo>
                    <a:lnTo>
                      <a:pt x="162" y="348"/>
                    </a:lnTo>
                    <a:lnTo>
                      <a:pt x="159" y="354"/>
                    </a:lnTo>
                    <a:lnTo>
                      <a:pt x="156" y="359"/>
                    </a:lnTo>
                    <a:lnTo>
                      <a:pt x="153" y="365"/>
                    </a:lnTo>
                    <a:lnTo>
                      <a:pt x="152" y="371"/>
                    </a:lnTo>
                    <a:lnTo>
                      <a:pt x="152" y="377"/>
                    </a:lnTo>
                    <a:lnTo>
                      <a:pt x="153" y="382"/>
                    </a:lnTo>
                    <a:lnTo>
                      <a:pt x="158" y="387"/>
                    </a:lnTo>
                    <a:lnTo>
                      <a:pt x="163" y="388"/>
                    </a:lnTo>
                    <a:lnTo>
                      <a:pt x="169" y="388"/>
                    </a:lnTo>
                    <a:lnTo>
                      <a:pt x="175" y="387"/>
                    </a:lnTo>
                    <a:lnTo>
                      <a:pt x="180" y="382"/>
                    </a:lnTo>
                    <a:lnTo>
                      <a:pt x="194" y="367"/>
                    </a:lnTo>
                    <a:lnTo>
                      <a:pt x="210" y="351"/>
                    </a:lnTo>
                    <a:lnTo>
                      <a:pt x="227" y="337"/>
                    </a:lnTo>
                    <a:lnTo>
                      <a:pt x="244" y="322"/>
                    </a:lnTo>
                    <a:lnTo>
                      <a:pt x="260" y="308"/>
                    </a:lnTo>
                    <a:lnTo>
                      <a:pt x="275" y="292"/>
                    </a:lnTo>
                    <a:lnTo>
                      <a:pt x="290" y="275"/>
                    </a:lnTo>
                    <a:lnTo>
                      <a:pt x="300" y="256"/>
                    </a:lnTo>
                    <a:lnTo>
                      <a:pt x="307" y="234"/>
                    </a:lnTo>
                    <a:lnTo>
                      <a:pt x="309" y="213"/>
                    </a:lnTo>
                    <a:lnTo>
                      <a:pt x="304" y="191"/>
                    </a:lnTo>
                    <a:lnTo>
                      <a:pt x="297" y="171"/>
                    </a:lnTo>
                    <a:lnTo>
                      <a:pt x="285" y="151"/>
                    </a:lnTo>
                    <a:lnTo>
                      <a:pt x="271" y="134"/>
                    </a:lnTo>
                    <a:lnTo>
                      <a:pt x="253" y="118"/>
                    </a:lnTo>
                    <a:lnTo>
                      <a:pt x="235" y="104"/>
                    </a:lnTo>
                    <a:lnTo>
                      <a:pt x="222" y="94"/>
                    </a:lnTo>
                    <a:lnTo>
                      <a:pt x="207" y="85"/>
                    </a:lnTo>
                    <a:lnTo>
                      <a:pt x="191" y="75"/>
                    </a:lnTo>
                    <a:lnTo>
                      <a:pt x="175" y="65"/>
                    </a:lnTo>
                    <a:lnTo>
                      <a:pt x="159" y="55"/>
                    </a:lnTo>
                    <a:lnTo>
                      <a:pt x="141" y="45"/>
                    </a:lnTo>
                    <a:lnTo>
                      <a:pt x="124" y="36"/>
                    </a:lnTo>
                    <a:lnTo>
                      <a:pt x="108" y="28"/>
                    </a:lnTo>
                    <a:lnTo>
                      <a:pt x="92" y="20"/>
                    </a:lnTo>
                    <a:lnTo>
                      <a:pt x="75" y="13"/>
                    </a:lnTo>
                    <a:lnTo>
                      <a:pt x="59" y="9"/>
                    </a:lnTo>
                    <a:lnTo>
                      <a:pt x="45" y="5"/>
                    </a:lnTo>
                    <a:lnTo>
                      <a:pt x="31" y="2"/>
                    </a:lnTo>
                    <a:lnTo>
                      <a:pt x="20" y="0"/>
                    </a:lnTo>
                    <a:lnTo>
                      <a:pt x="9" y="2"/>
                    </a:lnTo>
                    <a:lnTo>
                      <a:pt x="0" y="5"/>
                    </a:lnTo>
                    <a:lnTo>
                      <a:pt x="11" y="7"/>
                    </a:lnTo>
                    <a:lnTo>
                      <a:pt x="23" y="12"/>
                    </a:lnTo>
                    <a:lnTo>
                      <a:pt x="36" y="17"/>
                    </a:lnTo>
                    <a:lnTo>
                      <a:pt x="49" y="23"/>
                    </a:lnTo>
                    <a:lnTo>
                      <a:pt x="65" y="30"/>
                    </a:lnTo>
                    <a:lnTo>
                      <a:pt x="81" y="38"/>
                    </a:lnTo>
                    <a:lnTo>
                      <a:pt x="99" y="46"/>
                    </a:lnTo>
                    <a:lnTo>
                      <a:pt x="116" y="55"/>
                    </a:lnTo>
                    <a:lnTo>
                      <a:pt x="134" y="65"/>
                    </a:lnTo>
                    <a:lnTo>
                      <a:pt x="152" y="75"/>
                    </a:lnTo>
                    <a:lnTo>
                      <a:pt x="169" y="86"/>
                    </a:lnTo>
                    <a:lnTo>
                      <a:pt x="187" y="98"/>
                    </a:lnTo>
                    <a:lnTo>
                      <a:pt x="205" y="109"/>
                    </a:lnTo>
                    <a:lnTo>
                      <a:pt x="221" y="121"/>
                    </a:lnTo>
                    <a:lnTo>
                      <a:pt x="235" y="132"/>
                    </a:lnTo>
                    <a:lnTo>
                      <a:pt x="250" y="145"/>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9" name="Google Shape;2029;p73"/>
              <p:cNvSpPr/>
              <p:nvPr/>
            </p:nvSpPr>
            <p:spPr>
              <a:xfrm>
                <a:off x="8279" y="4648"/>
                <a:ext cx="135" cy="97"/>
              </a:xfrm>
              <a:custGeom>
                <a:avLst/>
                <a:gdLst/>
                <a:ahLst/>
                <a:cxnLst/>
                <a:rect l="l" t="t" r="r" b="b"/>
                <a:pathLst>
                  <a:path w="406" h="292" extrusionOk="0">
                    <a:moveTo>
                      <a:pt x="326" y="36"/>
                    </a:moveTo>
                    <a:lnTo>
                      <a:pt x="332" y="65"/>
                    </a:lnTo>
                    <a:lnTo>
                      <a:pt x="340" y="93"/>
                    </a:lnTo>
                    <a:lnTo>
                      <a:pt x="351" y="123"/>
                    </a:lnTo>
                    <a:lnTo>
                      <a:pt x="361" y="152"/>
                    </a:lnTo>
                    <a:lnTo>
                      <a:pt x="373" y="181"/>
                    </a:lnTo>
                    <a:lnTo>
                      <a:pt x="384" y="210"/>
                    </a:lnTo>
                    <a:lnTo>
                      <a:pt x="395" y="237"/>
                    </a:lnTo>
                    <a:lnTo>
                      <a:pt x="405" y="266"/>
                    </a:lnTo>
                    <a:lnTo>
                      <a:pt x="406" y="273"/>
                    </a:lnTo>
                    <a:lnTo>
                      <a:pt x="406" y="279"/>
                    </a:lnTo>
                    <a:lnTo>
                      <a:pt x="404" y="284"/>
                    </a:lnTo>
                    <a:lnTo>
                      <a:pt x="399" y="289"/>
                    </a:lnTo>
                    <a:lnTo>
                      <a:pt x="393" y="292"/>
                    </a:lnTo>
                    <a:lnTo>
                      <a:pt x="387" y="292"/>
                    </a:lnTo>
                    <a:lnTo>
                      <a:pt x="381" y="289"/>
                    </a:lnTo>
                    <a:lnTo>
                      <a:pt x="377" y="283"/>
                    </a:lnTo>
                    <a:lnTo>
                      <a:pt x="364" y="251"/>
                    </a:lnTo>
                    <a:lnTo>
                      <a:pt x="352" y="213"/>
                    </a:lnTo>
                    <a:lnTo>
                      <a:pt x="339" y="171"/>
                    </a:lnTo>
                    <a:lnTo>
                      <a:pt x="329" y="131"/>
                    </a:lnTo>
                    <a:lnTo>
                      <a:pt x="318" y="93"/>
                    </a:lnTo>
                    <a:lnTo>
                      <a:pt x="311" y="63"/>
                    </a:lnTo>
                    <a:lnTo>
                      <a:pt x="307" y="42"/>
                    </a:lnTo>
                    <a:lnTo>
                      <a:pt x="305" y="34"/>
                    </a:lnTo>
                    <a:lnTo>
                      <a:pt x="283" y="34"/>
                    </a:lnTo>
                    <a:lnTo>
                      <a:pt x="261" y="36"/>
                    </a:lnTo>
                    <a:lnTo>
                      <a:pt x="239" y="39"/>
                    </a:lnTo>
                    <a:lnTo>
                      <a:pt x="216" y="43"/>
                    </a:lnTo>
                    <a:lnTo>
                      <a:pt x="192" y="50"/>
                    </a:lnTo>
                    <a:lnTo>
                      <a:pt x="170" y="57"/>
                    </a:lnTo>
                    <a:lnTo>
                      <a:pt x="148" y="65"/>
                    </a:lnTo>
                    <a:lnTo>
                      <a:pt x="126" y="73"/>
                    </a:lnTo>
                    <a:lnTo>
                      <a:pt x="106" y="83"/>
                    </a:lnTo>
                    <a:lnTo>
                      <a:pt x="85" y="93"/>
                    </a:lnTo>
                    <a:lnTo>
                      <a:pt x="67" y="103"/>
                    </a:lnTo>
                    <a:lnTo>
                      <a:pt x="50" y="113"/>
                    </a:lnTo>
                    <a:lnTo>
                      <a:pt x="34" y="122"/>
                    </a:lnTo>
                    <a:lnTo>
                      <a:pt x="20" y="132"/>
                    </a:lnTo>
                    <a:lnTo>
                      <a:pt x="9" y="141"/>
                    </a:lnTo>
                    <a:lnTo>
                      <a:pt x="0" y="148"/>
                    </a:lnTo>
                    <a:lnTo>
                      <a:pt x="0" y="133"/>
                    </a:lnTo>
                    <a:lnTo>
                      <a:pt x="7" y="118"/>
                    </a:lnTo>
                    <a:lnTo>
                      <a:pt x="19" y="102"/>
                    </a:lnTo>
                    <a:lnTo>
                      <a:pt x="35" y="86"/>
                    </a:lnTo>
                    <a:lnTo>
                      <a:pt x="53" y="70"/>
                    </a:lnTo>
                    <a:lnTo>
                      <a:pt x="73" y="54"/>
                    </a:lnTo>
                    <a:lnTo>
                      <a:pt x="92" y="43"/>
                    </a:lnTo>
                    <a:lnTo>
                      <a:pt x="111" y="33"/>
                    </a:lnTo>
                    <a:lnTo>
                      <a:pt x="139" y="23"/>
                    </a:lnTo>
                    <a:lnTo>
                      <a:pt x="173" y="14"/>
                    </a:lnTo>
                    <a:lnTo>
                      <a:pt x="210" y="8"/>
                    </a:lnTo>
                    <a:lnTo>
                      <a:pt x="245" y="4"/>
                    </a:lnTo>
                    <a:lnTo>
                      <a:pt x="277" y="1"/>
                    </a:lnTo>
                    <a:lnTo>
                      <a:pt x="304" y="0"/>
                    </a:lnTo>
                    <a:lnTo>
                      <a:pt x="321" y="0"/>
                    </a:lnTo>
                    <a:lnTo>
                      <a:pt x="329" y="0"/>
                    </a:lnTo>
                    <a:lnTo>
                      <a:pt x="336" y="1"/>
                    </a:lnTo>
                    <a:lnTo>
                      <a:pt x="342" y="6"/>
                    </a:lnTo>
                    <a:lnTo>
                      <a:pt x="345" y="11"/>
                    </a:lnTo>
                    <a:lnTo>
                      <a:pt x="346" y="19"/>
                    </a:lnTo>
                    <a:lnTo>
                      <a:pt x="345" y="26"/>
                    </a:lnTo>
                    <a:lnTo>
                      <a:pt x="340" y="31"/>
                    </a:lnTo>
                    <a:lnTo>
                      <a:pt x="335" y="34"/>
                    </a:lnTo>
                    <a:lnTo>
                      <a:pt x="326" y="36"/>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0" name="Google Shape;2030;p73"/>
              <p:cNvSpPr/>
              <p:nvPr/>
            </p:nvSpPr>
            <p:spPr>
              <a:xfrm>
                <a:off x="8272" y="4697"/>
                <a:ext cx="146" cy="320"/>
              </a:xfrm>
              <a:custGeom>
                <a:avLst/>
                <a:gdLst/>
                <a:ahLst/>
                <a:cxnLst/>
                <a:rect l="l" t="t" r="r" b="b"/>
                <a:pathLst>
                  <a:path w="439" h="960" extrusionOk="0">
                    <a:moveTo>
                      <a:pt x="72" y="270"/>
                    </a:moveTo>
                    <a:lnTo>
                      <a:pt x="82" y="289"/>
                    </a:lnTo>
                    <a:lnTo>
                      <a:pt x="85" y="302"/>
                    </a:lnTo>
                    <a:lnTo>
                      <a:pt x="87" y="316"/>
                    </a:lnTo>
                    <a:lnTo>
                      <a:pt x="93" y="336"/>
                    </a:lnTo>
                    <a:lnTo>
                      <a:pt x="107" y="376"/>
                    </a:lnTo>
                    <a:lnTo>
                      <a:pt x="124" y="417"/>
                    </a:lnTo>
                    <a:lnTo>
                      <a:pt x="141" y="455"/>
                    </a:lnTo>
                    <a:lnTo>
                      <a:pt x="157" y="494"/>
                    </a:lnTo>
                    <a:lnTo>
                      <a:pt x="175" y="533"/>
                    </a:lnTo>
                    <a:lnTo>
                      <a:pt x="193" y="572"/>
                    </a:lnTo>
                    <a:lnTo>
                      <a:pt x="210" y="611"/>
                    </a:lnTo>
                    <a:lnTo>
                      <a:pt x="229" y="649"/>
                    </a:lnTo>
                    <a:lnTo>
                      <a:pt x="248" y="687"/>
                    </a:lnTo>
                    <a:lnTo>
                      <a:pt x="267" y="726"/>
                    </a:lnTo>
                    <a:lnTo>
                      <a:pt x="287" y="763"/>
                    </a:lnTo>
                    <a:lnTo>
                      <a:pt x="307" y="802"/>
                    </a:lnTo>
                    <a:lnTo>
                      <a:pt x="326" y="839"/>
                    </a:lnTo>
                    <a:lnTo>
                      <a:pt x="347" y="878"/>
                    </a:lnTo>
                    <a:lnTo>
                      <a:pt x="367" y="915"/>
                    </a:lnTo>
                    <a:lnTo>
                      <a:pt x="388" y="954"/>
                    </a:lnTo>
                    <a:lnTo>
                      <a:pt x="391" y="957"/>
                    </a:lnTo>
                    <a:lnTo>
                      <a:pt x="397" y="958"/>
                    </a:lnTo>
                    <a:lnTo>
                      <a:pt x="404" y="960"/>
                    </a:lnTo>
                    <a:lnTo>
                      <a:pt x="413" y="960"/>
                    </a:lnTo>
                    <a:lnTo>
                      <a:pt x="420" y="960"/>
                    </a:lnTo>
                    <a:lnTo>
                      <a:pt x="427" y="958"/>
                    </a:lnTo>
                    <a:lnTo>
                      <a:pt x="433" y="957"/>
                    </a:lnTo>
                    <a:lnTo>
                      <a:pt x="436" y="954"/>
                    </a:lnTo>
                    <a:lnTo>
                      <a:pt x="439" y="948"/>
                    </a:lnTo>
                    <a:lnTo>
                      <a:pt x="439" y="943"/>
                    </a:lnTo>
                    <a:lnTo>
                      <a:pt x="436" y="937"/>
                    </a:lnTo>
                    <a:lnTo>
                      <a:pt x="432" y="932"/>
                    </a:lnTo>
                    <a:lnTo>
                      <a:pt x="414" y="902"/>
                    </a:lnTo>
                    <a:lnTo>
                      <a:pt x="398" y="874"/>
                    </a:lnTo>
                    <a:lnTo>
                      <a:pt x="380" y="843"/>
                    </a:lnTo>
                    <a:lnTo>
                      <a:pt x="364" y="813"/>
                    </a:lnTo>
                    <a:lnTo>
                      <a:pt x="348" y="784"/>
                    </a:lnTo>
                    <a:lnTo>
                      <a:pt x="332" y="754"/>
                    </a:lnTo>
                    <a:lnTo>
                      <a:pt x="314" y="724"/>
                    </a:lnTo>
                    <a:lnTo>
                      <a:pt x="298" y="694"/>
                    </a:lnTo>
                    <a:lnTo>
                      <a:pt x="269" y="638"/>
                    </a:lnTo>
                    <a:lnTo>
                      <a:pt x="242" y="585"/>
                    </a:lnTo>
                    <a:lnTo>
                      <a:pt x="216" y="532"/>
                    </a:lnTo>
                    <a:lnTo>
                      <a:pt x="193" y="477"/>
                    </a:lnTo>
                    <a:lnTo>
                      <a:pt x="169" y="424"/>
                    </a:lnTo>
                    <a:lnTo>
                      <a:pt x="149" y="369"/>
                    </a:lnTo>
                    <a:lnTo>
                      <a:pt x="128" y="312"/>
                    </a:lnTo>
                    <a:lnTo>
                      <a:pt x="107" y="253"/>
                    </a:lnTo>
                    <a:lnTo>
                      <a:pt x="91" y="220"/>
                    </a:lnTo>
                    <a:lnTo>
                      <a:pt x="75" y="181"/>
                    </a:lnTo>
                    <a:lnTo>
                      <a:pt x="60" y="139"/>
                    </a:lnTo>
                    <a:lnTo>
                      <a:pt x="47" y="99"/>
                    </a:lnTo>
                    <a:lnTo>
                      <a:pt x="35" y="62"/>
                    </a:lnTo>
                    <a:lnTo>
                      <a:pt x="25" y="31"/>
                    </a:lnTo>
                    <a:lnTo>
                      <a:pt x="15" y="10"/>
                    </a:lnTo>
                    <a:lnTo>
                      <a:pt x="8" y="0"/>
                    </a:lnTo>
                    <a:lnTo>
                      <a:pt x="5" y="1"/>
                    </a:lnTo>
                    <a:lnTo>
                      <a:pt x="2" y="4"/>
                    </a:lnTo>
                    <a:lnTo>
                      <a:pt x="0" y="10"/>
                    </a:lnTo>
                    <a:lnTo>
                      <a:pt x="0" y="14"/>
                    </a:lnTo>
                    <a:lnTo>
                      <a:pt x="6" y="47"/>
                    </a:lnTo>
                    <a:lnTo>
                      <a:pt x="11" y="82"/>
                    </a:lnTo>
                    <a:lnTo>
                      <a:pt x="16" y="115"/>
                    </a:lnTo>
                    <a:lnTo>
                      <a:pt x="24" y="146"/>
                    </a:lnTo>
                    <a:lnTo>
                      <a:pt x="33" y="179"/>
                    </a:lnTo>
                    <a:lnTo>
                      <a:pt x="43" y="211"/>
                    </a:lnTo>
                    <a:lnTo>
                      <a:pt x="56" y="241"/>
                    </a:lnTo>
                    <a:lnTo>
                      <a:pt x="72" y="270"/>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1" name="Google Shape;2031;p73"/>
              <p:cNvSpPr/>
              <p:nvPr/>
            </p:nvSpPr>
            <p:spPr>
              <a:xfrm>
                <a:off x="8416" y="4972"/>
                <a:ext cx="128" cy="66"/>
              </a:xfrm>
              <a:custGeom>
                <a:avLst/>
                <a:gdLst/>
                <a:ahLst/>
                <a:cxnLst/>
                <a:rect l="l" t="t" r="r" b="b"/>
                <a:pathLst>
                  <a:path w="382" h="198" extrusionOk="0">
                    <a:moveTo>
                      <a:pt x="2" y="182"/>
                    </a:moveTo>
                    <a:lnTo>
                      <a:pt x="0" y="187"/>
                    </a:lnTo>
                    <a:lnTo>
                      <a:pt x="0" y="191"/>
                    </a:lnTo>
                    <a:lnTo>
                      <a:pt x="2" y="195"/>
                    </a:lnTo>
                    <a:lnTo>
                      <a:pt x="6" y="198"/>
                    </a:lnTo>
                    <a:lnTo>
                      <a:pt x="30" y="187"/>
                    </a:lnTo>
                    <a:lnTo>
                      <a:pt x="52" y="176"/>
                    </a:lnTo>
                    <a:lnTo>
                      <a:pt x="75" y="166"/>
                    </a:lnTo>
                    <a:lnTo>
                      <a:pt x="99" y="156"/>
                    </a:lnTo>
                    <a:lnTo>
                      <a:pt x="124" y="146"/>
                    </a:lnTo>
                    <a:lnTo>
                      <a:pt x="147" y="138"/>
                    </a:lnTo>
                    <a:lnTo>
                      <a:pt x="171" y="128"/>
                    </a:lnTo>
                    <a:lnTo>
                      <a:pt x="194" y="119"/>
                    </a:lnTo>
                    <a:lnTo>
                      <a:pt x="218" y="109"/>
                    </a:lnTo>
                    <a:lnTo>
                      <a:pt x="241" y="99"/>
                    </a:lnTo>
                    <a:lnTo>
                      <a:pt x="265" y="89"/>
                    </a:lnTo>
                    <a:lnTo>
                      <a:pt x="287" y="77"/>
                    </a:lnTo>
                    <a:lnTo>
                      <a:pt x="310" y="66"/>
                    </a:lnTo>
                    <a:lnTo>
                      <a:pt x="332" y="54"/>
                    </a:lnTo>
                    <a:lnTo>
                      <a:pt x="354" y="41"/>
                    </a:lnTo>
                    <a:lnTo>
                      <a:pt x="376" y="27"/>
                    </a:lnTo>
                    <a:lnTo>
                      <a:pt x="381" y="23"/>
                    </a:lnTo>
                    <a:lnTo>
                      <a:pt x="382" y="17"/>
                    </a:lnTo>
                    <a:lnTo>
                      <a:pt x="382" y="11"/>
                    </a:lnTo>
                    <a:lnTo>
                      <a:pt x="379" y="7"/>
                    </a:lnTo>
                    <a:lnTo>
                      <a:pt x="375" y="3"/>
                    </a:lnTo>
                    <a:lnTo>
                      <a:pt x="369" y="0"/>
                    </a:lnTo>
                    <a:lnTo>
                      <a:pt x="363" y="0"/>
                    </a:lnTo>
                    <a:lnTo>
                      <a:pt x="359" y="3"/>
                    </a:lnTo>
                    <a:lnTo>
                      <a:pt x="335" y="16"/>
                    </a:lnTo>
                    <a:lnTo>
                      <a:pt x="309" y="28"/>
                    </a:lnTo>
                    <a:lnTo>
                      <a:pt x="281" y="41"/>
                    </a:lnTo>
                    <a:lnTo>
                      <a:pt x="253" y="56"/>
                    </a:lnTo>
                    <a:lnTo>
                      <a:pt x="223" y="70"/>
                    </a:lnTo>
                    <a:lnTo>
                      <a:pt x="193" y="84"/>
                    </a:lnTo>
                    <a:lnTo>
                      <a:pt x="163" y="97"/>
                    </a:lnTo>
                    <a:lnTo>
                      <a:pt x="135" y="112"/>
                    </a:lnTo>
                    <a:lnTo>
                      <a:pt x="107" y="125"/>
                    </a:lnTo>
                    <a:lnTo>
                      <a:pt x="83" y="136"/>
                    </a:lnTo>
                    <a:lnTo>
                      <a:pt x="61" y="148"/>
                    </a:lnTo>
                    <a:lnTo>
                      <a:pt x="40" y="158"/>
                    </a:lnTo>
                    <a:lnTo>
                      <a:pt x="24" y="166"/>
                    </a:lnTo>
                    <a:lnTo>
                      <a:pt x="12" y="174"/>
                    </a:lnTo>
                    <a:lnTo>
                      <a:pt x="5" y="179"/>
                    </a:lnTo>
                    <a:lnTo>
                      <a:pt x="2" y="182"/>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2" name="Google Shape;2032;p73"/>
              <p:cNvSpPr/>
              <p:nvPr/>
            </p:nvSpPr>
            <p:spPr>
              <a:xfrm>
                <a:off x="8304" y="4693"/>
                <a:ext cx="76" cy="80"/>
              </a:xfrm>
              <a:custGeom>
                <a:avLst/>
                <a:gdLst/>
                <a:ahLst/>
                <a:cxnLst/>
                <a:rect l="l" t="t" r="r" b="b"/>
                <a:pathLst>
                  <a:path w="229" h="240" extrusionOk="0">
                    <a:moveTo>
                      <a:pt x="126" y="4"/>
                    </a:moveTo>
                    <a:lnTo>
                      <a:pt x="119" y="3"/>
                    </a:lnTo>
                    <a:lnTo>
                      <a:pt x="111" y="3"/>
                    </a:lnTo>
                    <a:lnTo>
                      <a:pt x="105" y="1"/>
                    </a:lnTo>
                    <a:lnTo>
                      <a:pt x="102" y="1"/>
                    </a:lnTo>
                    <a:lnTo>
                      <a:pt x="94" y="0"/>
                    </a:lnTo>
                    <a:lnTo>
                      <a:pt x="83" y="0"/>
                    </a:lnTo>
                    <a:lnTo>
                      <a:pt x="75" y="1"/>
                    </a:lnTo>
                    <a:lnTo>
                      <a:pt x="66" y="3"/>
                    </a:lnTo>
                    <a:lnTo>
                      <a:pt x="57" y="4"/>
                    </a:lnTo>
                    <a:lnTo>
                      <a:pt x="48" y="9"/>
                    </a:lnTo>
                    <a:lnTo>
                      <a:pt x="41" y="13"/>
                    </a:lnTo>
                    <a:lnTo>
                      <a:pt x="33" y="17"/>
                    </a:lnTo>
                    <a:lnTo>
                      <a:pt x="17" y="34"/>
                    </a:lnTo>
                    <a:lnTo>
                      <a:pt x="6" y="55"/>
                    </a:lnTo>
                    <a:lnTo>
                      <a:pt x="1" y="76"/>
                    </a:lnTo>
                    <a:lnTo>
                      <a:pt x="0" y="98"/>
                    </a:lnTo>
                    <a:lnTo>
                      <a:pt x="3" y="121"/>
                    </a:lnTo>
                    <a:lnTo>
                      <a:pt x="8" y="144"/>
                    </a:lnTo>
                    <a:lnTo>
                      <a:pt x="16" y="167"/>
                    </a:lnTo>
                    <a:lnTo>
                      <a:pt x="26" y="187"/>
                    </a:lnTo>
                    <a:lnTo>
                      <a:pt x="35" y="200"/>
                    </a:lnTo>
                    <a:lnTo>
                      <a:pt x="45" y="213"/>
                    </a:lnTo>
                    <a:lnTo>
                      <a:pt x="57" y="223"/>
                    </a:lnTo>
                    <a:lnTo>
                      <a:pt x="70" y="230"/>
                    </a:lnTo>
                    <a:lnTo>
                      <a:pt x="85" y="236"/>
                    </a:lnTo>
                    <a:lnTo>
                      <a:pt x="101" y="240"/>
                    </a:lnTo>
                    <a:lnTo>
                      <a:pt x="116" y="240"/>
                    </a:lnTo>
                    <a:lnTo>
                      <a:pt x="132" y="237"/>
                    </a:lnTo>
                    <a:lnTo>
                      <a:pt x="154" y="228"/>
                    </a:lnTo>
                    <a:lnTo>
                      <a:pt x="174" y="218"/>
                    </a:lnTo>
                    <a:lnTo>
                      <a:pt x="192" y="204"/>
                    </a:lnTo>
                    <a:lnTo>
                      <a:pt x="208" y="188"/>
                    </a:lnTo>
                    <a:lnTo>
                      <a:pt x="218" y="171"/>
                    </a:lnTo>
                    <a:lnTo>
                      <a:pt x="226" y="151"/>
                    </a:lnTo>
                    <a:lnTo>
                      <a:pt x="229" y="131"/>
                    </a:lnTo>
                    <a:lnTo>
                      <a:pt x="226" y="109"/>
                    </a:lnTo>
                    <a:lnTo>
                      <a:pt x="224" y="103"/>
                    </a:lnTo>
                    <a:lnTo>
                      <a:pt x="221" y="98"/>
                    </a:lnTo>
                    <a:lnTo>
                      <a:pt x="215" y="95"/>
                    </a:lnTo>
                    <a:lnTo>
                      <a:pt x="210" y="93"/>
                    </a:lnTo>
                    <a:lnTo>
                      <a:pt x="204" y="95"/>
                    </a:lnTo>
                    <a:lnTo>
                      <a:pt x="198" y="99"/>
                    </a:lnTo>
                    <a:lnTo>
                      <a:pt x="195" y="105"/>
                    </a:lnTo>
                    <a:lnTo>
                      <a:pt x="195" y="111"/>
                    </a:lnTo>
                    <a:lnTo>
                      <a:pt x="193" y="126"/>
                    </a:lnTo>
                    <a:lnTo>
                      <a:pt x="189" y="142"/>
                    </a:lnTo>
                    <a:lnTo>
                      <a:pt x="183" y="158"/>
                    </a:lnTo>
                    <a:lnTo>
                      <a:pt x="174" y="171"/>
                    </a:lnTo>
                    <a:lnTo>
                      <a:pt x="164" y="181"/>
                    </a:lnTo>
                    <a:lnTo>
                      <a:pt x="149" y="190"/>
                    </a:lnTo>
                    <a:lnTo>
                      <a:pt x="133" y="195"/>
                    </a:lnTo>
                    <a:lnTo>
                      <a:pt x="113" y="198"/>
                    </a:lnTo>
                    <a:lnTo>
                      <a:pt x="92" y="197"/>
                    </a:lnTo>
                    <a:lnTo>
                      <a:pt x="76" y="188"/>
                    </a:lnTo>
                    <a:lnTo>
                      <a:pt x="63" y="177"/>
                    </a:lnTo>
                    <a:lnTo>
                      <a:pt x="54" y="161"/>
                    </a:lnTo>
                    <a:lnTo>
                      <a:pt x="47" y="142"/>
                    </a:lnTo>
                    <a:lnTo>
                      <a:pt x="41" y="124"/>
                    </a:lnTo>
                    <a:lnTo>
                      <a:pt x="36" y="103"/>
                    </a:lnTo>
                    <a:lnTo>
                      <a:pt x="35" y="85"/>
                    </a:lnTo>
                    <a:lnTo>
                      <a:pt x="35" y="73"/>
                    </a:lnTo>
                    <a:lnTo>
                      <a:pt x="36" y="62"/>
                    </a:lnTo>
                    <a:lnTo>
                      <a:pt x="41" y="50"/>
                    </a:lnTo>
                    <a:lnTo>
                      <a:pt x="48" y="40"/>
                    </a:lnTo>
                    <a:lnTo>
                      <a:pt x="55" y="33"/>
                    </a:lnTo>
                    <a:lnTo>
                      <a:pt x="66" y="26"/>
                    </a:lnTo>
                    <a:lnTo>
                      <a:pt x="77" y="21"/>
                    </a:lnTo>
                    <a:lnTo>
                      <a:pt x="92" y="19"/>
                    </a:lnTo>
                    <a:lnTo>
                      <a:pt x="97" y="19"/>
                    </a:lnTo>
                    <a:lnTo>
                      <a:pt x="105" y="19"/>
                    </a:lnTo>
                    <a:lnTo>
                      <a:pt x="120" y="19"/>
                    </a:lnTo>
                    <a:lnTo>
                      <a:pt x="135" y="21"/>
                    </a:lnTo>
                    <a:lnTo>
                      <a:pt x="139" y="20"/>
                    </a:lnTo>
                    <a:lnTo>
                      <a:pt x="139" y="14"/>
                    </a:lnTo>
                    <a:lnTo>
                      <a:pt x="133" y="9"/>
                    </a:lnTo>
                    <a:lnTo>
                      <a:pt x="126" y="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3" name="Google Shape;2033;p73"/>
              <p:cNvSpPr/>
              <p:nvPr/>
            </p:nvSpPr>
            <p:spPr>
              <a:xfrm>
                <a:off x="8401" y="4895"/>
                <a:ext cx="93" cy="90"/>
              </a:xfrm>
              <a:custGeom>
                <a:avLst/>
                <a:gdLst/>
                <a:ahLst/>
                <a:cxnLst/>
                <a:rect l="l" t="t" r="r" b="b"/>
                <a:pathLst>
                  <a:path w="281" h="270" extrusionOk="0">
                    <a:moveTo>
                      <a:pt x="75" y="5"/>
                    </a:moveTo>
                    <a:lnTo>
                      <a:pt x="61" y="10"/>
                    </a:lnTo>
                    <a:lnTo>
                      <a:pt x="47" y="19"/>
                    </a:lnTo>
                    <a:lnTo>
                      <a:pt x="34" y="28"/>
                    </a:lnTo>
                    <a:lnTo>
                      <a:pt x="24" y="39"/>
                    </a:lnTo>
                    <a:lnTo>
                      <a:pt x="15" y="52"/>
                    </a:lnTo>
                    <a:lnTo>
                      <a:pt x="8" y="65"/>
                    </a:lnTo>
                    <a:lnTo>
                      <a:pt x="3" y="81"/>
                    </a:lnTo>
                    <a:lnTo>
                      <a:pt x="0" y="97"/>
                    </a:lnTo>
                    <a:lnTo>
                      <a:pt x="0" y="114"/>
                    </a:lnTo>
                    <a:lnTo>
                      <a:pt x="2" y="130"/>
                    </a:lnTo>
                    <a:lnTo>
                      <a:pt x="6" y="145"/>
                    </a:lnTo>
                    <a:lnTo>
                      <a:pt x="12" y="161"/>
                    </a:lnTo>
                    <a:lnTo>
                      <a:pt x="18" y="176"/>
                    </a:lnTo>
                    <a:lnTo>
                      <a:pt x="27" y="191"/>
                    </a:lnTo>
                    <a:lnTo>
                      <a:pt x="37" y="204"/>
                    </a:lnTo>
                    <a:lnTo>
                      <a:pt x="49" y="217"/>
                    </a:lnTo>
                    <a:lnTo>
                      <a:pt x="65" y="232"/>
                    </a:lnTo>
                    <a:lnTo>
                      <a:pt x="83" y="245"/>
                    </a:lnTo>
                    <a:lnTo>
                      <a:pt x="102" y="258"/>
                    </a:lnTo>
                    <a:lnTo>
                      <a:pt x="122" y="266"/>
                    </a:lnTo>
                    <a:lnTo>
                      <a:pt x="143" y="270"/>
                    </a:lnTo>
                    <a:lnTo>
                      <a:pt x="165" y="270"/>
                    </a:lnTo>
                    <a:lnTo>
                      <a:pt x="185" y="265"/>
                    </a:lnTo>
                    <a:lnTo>
                      <a:pt x="206" y="252"/>
                    </a:lnTo>
                    <a:lnTo>
                      <a:pt x="219" y="240"/>
                    </a:lnTo>
                    <a:lnTo>
                      <a:pt x="232" y="229"/>
                    </a:lnTo>
                    <a:lnTo>
                      <a:pt x="244" y="216"/>
                    </a:lnTo>
                    <a:lnTo>
                      <a:pt x="254" y="203"/>
                    </a:lnTo>
                    <a:lnTo>
                      <a:pt x="263" y="189"/>
                    </a:lnTo>
                    <a:lnTo>
                      <a:pt x="270" y="174"/>
                    </a:lnTo>
                    <a:lnTo>
                      <a:pt x="276" y="158"/>
                    </a:lnTo>
                    <a:lnTo>
                      <a:pt x="279" y="141"/>
                    </a:lnTo>
                    <a:lnTo>
                      <a:pt x="281" y="134"/>
                    </a:lnTo>
                    <a:lnTo>
                      <a:pt x="279" y="127"/>
                    </a:lnTo>
                    <a:lnTo>
                      <a:pt x="275" y="121"/>
                    </a:lnTo>
                    <a:lnTo>
                      <a:pt x="268" y="117"/>
                    </a:lnTo>
                    <a:lnTo>
                      <a:pt x="259" y="117"/>
                    </a:lnTo>
                    <a:lnTo>
                      <a:pt x="251" y="118"/>
                    </a:lnTo>
                    <a:lnTo>
                      <a:pt x="245" y="122"/>
                    </a:lnTo>
                    <a:lnTo>
                      <a:pt x="243" y="130"/>
                    </a:lnTo>
                    <a:lnTo>
                      <a:pt x="243" y="133"/>
                    </a:lnTo>
                    <a:lnTo>
                      <a:pt x="240" y="140"/>
                    </a:lnTo>
                    <a:lnTo>
                      <a:pt x="235" y="151"/>
                    </a:lnTo>
                    <a:lnTo>
                      <a:pt x="229" y="164"/>
                    </a:lnTo>
                    <a:lnTo>
                      <a:pt x="222" y="179"/>
                    </a:lnTo>
                    <a:lnTo>
                      <a:pt x="210" y="191"/>
                    </a:lnTo>
                    <a:lnTo>
                      <a:pt x="199" y="203"/>
                    </a:lnTo>
                    <a:lnTo>
                      <a:pt x="182" y="210"/>
                    </a:lnTo>
                    <a:lnTo>
                      <a:pt x="154" y="212"/>
                    </a:lnTo>
                    <a:lnTo>
                      <a:pt x="127" y="207"/>
                    </a:lnTo>
                    <a:lnTo>
                      <a:pt x="100" y="197"/>
                    </a:lnTo>
                    <a:lnTo>
                      <a:pt x="78" y="181"/>
                    </a:lnTo>
                    <a:lnTo>
                      <a:pt x="59" y="163"/>
                    </a:lnTo>
                    <a:lnTo>
                      <a:pt x="46" y="140"/>
                    </a:lnTo>
                    <a:lnTo>
                      <a:pt x="40" y="114"/>
                    </a:lnTo>
                    <a:lnTo>
                      <a:pt x="40" y="87"/>
                    </a:lnTo>
                    <a:lnTo>
                      <a:pt x="44" y="74"/>
                    </a:lnTo>
                    <a:lnTo>
                      <a:pt x="50" y="62"/>
                    </a:lnTo>
                    <a:lnTo>
                      <a:pt x="59" y="51"/>
                    </a:lnTo>
                    <a:lnTo>
                      <a:pt x="69" y="41"/>
                    </a:lnTo>
                    <a:lnTo>
                      <a:pt x="80" y="31"/>
                    </a:lnTo>
                    <a:lnTo>
                      <a:pt x="91" y="23"/>
                    </a:lnTo>
                    <a:lnTo>
                      <a:pt x="102" y="19"/>
                    </a:lnTo>
                    <a:lnTo>
                      <a:pt x="112" y="16"/>
                    </a:lnTo>
                    <a:lnTo>
                      <a:pt x="110" y="5"/>
                    </a:lnTo>
                    <a:lnTo>
                      <a:pt x="102" y="0"/>
                    </a:lnTo>
                    <a:lnTo>
                      <a:pt x="88" y="2"/>
                    </a:lnTo>
                    <a:lnTo>
                      <a:pt x="75" y="5"/>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4" name="Google Shape;2034;p73"/>
              <p:cNvSpPr/>
              <p:nvPr/>
            </p:nvSpPr>
            <p:spPr>
              <a:xfrm>
                <a:off x="8431" y="4921"/>
                <a:ext cx="5" cy="4"/>
              </a:xfrm>
              <a:custGeom>
                <a:avLst/>
                <a:gdLst/>
                <a:ahLst/>
                <a:cxnLst/>
                <a:rect l="l" t="t" r="r" b="b"/>
                <a:pathLst>
                  <a:path w="15" h="13" extrusionOk="0">
                    <a:moveTo>
                      <a:pt x="0" y="6"/>
                    </a:moveTo>
                    <a:lnTo>
                      <a:pt x="2" y="9"/>
                    </a:lnTo>
                    <a:lnTo>
                      <a:pt x="3" y="11"/>
                    </a:lnTo>
                    <a:lnTo>
                      <a:pt x="5" y="13"/>
                    </a:lnTo>
                    <a:lnTo>
                      <a:pt x="8" y="13"/>
                    </a:lnTo>
                    <a:lnTo>
                      <a:pt x="11" y="13"/>
                    </a:lnTo>
                    <a:lnTo>
                      <a:pt x="14" y="11"/>
                    </a:lnTo>
                    <a:lnTo>
                      <a:pt x="15" y="9"/>
                    </a:lnTo>
                    <a:lnTo>
                      <a:pt x="15" y="6"/>
                    </a:lnTo>
                    <a:lnTo>
                      <a:pt x="15" y="4"/>
                    </a:lnTo>
                    <a:lnTo>
                      <a:pt x="14" y="1"/>
                    </a:lnTo>
                    <a:lnTo>
                      <a:pt x="11" y="0"/>
                    </a:lnTo>
                    <a:lnTo>
                      <a:pt x="8" y="0"/>
                    </a:lnTo>
                    <a:lnTo>
                      <a:pt x="5" y="0"/>
                    </a:lnTo>
                    <a:lnTo>
                      <a:pt x="3" y="1"/>
                    </a:lnTo>
                    <a:lnTo>
                      <a:pt x="2" y="4"/>
                    </a:lnTo>
                    <a:lnTo>
                      <a:pt x="0" y="6"/>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5" name="Google Shape;2035;p73"/>
              <p:cNvSpPr/>
              <p:nvPr/>
            </p:nvSpPr>
            <p:spPr>
              <a:xfrm>
                <a:off x="8447" y="4911"/>
                <a:ext cx="6" cy="6"/>
              </a:xfrm>
              <a:custGeom>
                <a:avLst/>
                <a:gdLst/>
                <a:ahLst/>
                <a:cxnLst/>
                <a:rect l="l" t="t" r="r" b="b"/>
                <a:pathLst>
                  <a:path w="17" h="17" extrusionOk="0">
                    <a:moveTo>
                      <a:pt x="0" y="9"/>
                    </a:moveTo>
                    <a:lnTo>
                      <a:pt x="1" y="13"/>
                    </a:lnTo>
                    <a:lnTo>
                      <a:pt x="3" y="15"/>
                    </a:lnTo>
                    <a:lnTo>
                      <a:pt x="6" y="17"/>
                    </a:lnTo>
                    <a:lnTo>
                      <a:pt x="9" y="17"/>
                    </a:lnTo>
                    <a:lnTo>
                      <a:pt x="13" y="17"/>
                    </a:lnTo>
                    <a:lnTo>
                      <a:pt x="16" y="15"/>
                    </a:lnTo>
                    <a:lnTo>
                      <a:pt x="17" y="13"/>
                    </a:lnTo>
                    <a:lnTo>
                      <a:pt x="17" y="9"/>
                    </a:lnTo>
                    <a:lnTo>
                      <a:pt x="17" y="6"/>
                    </a:lnTo>
                    <a:lnTo>
                      <a:pt x="16" y="3"/>
                    </a:lnTo>
                    <a:lnTo>
                      <a:pt x="13" y="2"/>
                    </a:lnTo>
                    <a:lnTo>
                      <a:pt x="9" y="0"/>
                    </a:lnTo>
                    <a:lnTo>
                      <a:pt x="6" y="2"/>
                    </a:lnTo>
                    <a:lnTo>
                      <a:pt x="3" y="3"/>
                    </a:lnTo>
                    <a:lnTo>
                      <a:pt x="1" y="6"/>
                    </a:lnTo>
                    <a:lnTo>
                      <a:pt x="0" y="9"/>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6" name="Google Shape;2036;p73"/>
              <p:cNvSpPr/>
              <p:nvPr/>
            </p:nvSpPr>
            <p:spPr>
              <a:xfrm>
                <a:off x="8468" y="4904"/>
                <a:ext cx="3" cy="3"/>
              </a:xfrm>
              <a:custGeom>
                <a:avLst/>
                <a:gdLst/>
                <a:ahLst/>
                <a:cxnLst/>
                <a:rect l="l" t="t" r="r" b="b"/>
                <a:pathLst>
                  <a:path w="9" h="9" extrusionOk="0">
                    <a:moveTo>
                      <a:pt x="0" y="4"/>
                    </a:moveTo>
                    <a:lnTo>
                      <a:pt x="0" y="6"/>
                    </a:lnTo>
                    <a:lnTo>
                      <a:pt x="1" y="7"/>
                    </a:lnTo>
                    <a:lnTo>
                      <a:pt x="3" y="9"/>
                    </a:lnTo>
                    <a:lnTo>
                      <a:pt x="4" y="9"/>
                    </a:lnTo>
                    <a:lnTo>
                      <a:pt x="6" y="9"/>
                    </a:lnTo>
                    <a:lnTo>
                      <a:pt x="7" y="7"/>
                    </a:lnTo>
                    <a:lnTo>
                      <a:pt x="9" y="6"/>
                    </a:lnTo>
                    <a:lnTo>
                      <a:pt x="9" y="4"/>
                    </a:lnTo>
                    <a:lnTo>
                      <a:pt x="9" y="3"/>
                    </a:lnTo>
                    <a:lnTo>
                      <a:pt x="7" y="2"/>
                    </a:lnTo>
                    <a:lnTo>
                      <a:pt x="6" y="0"/>
                    </a:lnTo>
                    <a:lnTo>
                      <a:pt x="4" y="0"/>
                    </a:lnTo>
                    <a:lnTo>
                      <a:pt x="3" y="0"/>
                    </a:lnTo>
                    <a:lnTo>
                      <a:pt x="1" y="2"/>
                    </a:lnTo>
                    <a:lnTo>
                      <a:pt x="0" y="3"/>
                    </a:lnTo>
                    <a:lnTo>
                      <a:pt x="0" y="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7" name="Google Shape;2037;p73"/>
              <p:cNvSpPr/>
              <p:nvPr/>
            </p:nvSpPr>
            <p:spPr>
              <a:xfrm>
                <a:off x="8459" y="4927"/>
                <a:ext cx="2" cy="3"/>
              </a:xfrm>
              <a:custGeom>
                <a:avLst/>
                <a:gdLst/>
                <a:ahLst/>
                <a:cxnLst/>
                <a:rect l="l" t="t" r="r" b="b"/>
                <a:pathLst>
                  <a:path w="7" h="8" extrusionOk="0">
                    <a:moveTo>
                      <a:pt x="0" y="4"/>
                    </a:moveTo>
                    <a:lnTo>
                      <a:pt x="0" y="5"/>
                    </a:lnTo>
                    <a:lnTo>
                      <a:pt x="1" y="7"/>
                    </a:lnTo>
                    <a:lnTo>
                      <a:pt x="3" y="8"/>
                    </a:lnTo>
                    <a:lnTo>
                      <a:pt x="4" y="8"/>
                    </a:lnTo>
                    <a:lnTo>
                      <a:pt x="6" y="8"/>
                    </a:lnTo>
                    <a:lnTo>
                      <a:pt x="6" y="7"/>
                    </a:lnTo>
                    <a:lnTo>
                      <a:pt x="7" y="5"/>
                    </a:lnTo>
                    <a:lnTo>
                      <a:pt x="7" y="4"/>
                    </a:lnTo>
                    <a:lnTo>
                      <a:pt x="7" y="2"/>
                    </a:lnTo>
                    <a:lnTo>
                      <a:pt x="6" y="1"/>
                    </a:lnTo>
                    <a:lnTo>
                      <a:pt x="6" y="0"/>
                    </a:lnTo>
                    <a:lnTo>
                      <a:pt x="4" y="0"/>
                    </a:lnTo>
                    <a:lnTo>
                      <a:pt x="3" y="0"/>
                    </a:lnTo>
                    <a:lnTo>
                      <a:pt x="1" y="1"/>
                    </a:lnTo>
                    <a:lnTo>
                      <a:pt x="0" y="2"/>
                    </a:lnTo>
                    <a:lnTo>
                      <a:pt x="0" y="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8" name="Google Shape;2038;p73"/>
              <p:cNvSpPr/>
              <p:nvPr/>
            </p:nvSpPr>
            <p:spPr>
              <a:xfrm>
                <a:off x="8443" y="4936"/>
                <a:ext cx="2" cy="3"/>
              </a:xfrm>
              <a:custGeom>
                <a:avLst/>
                <a:gdLst/>
                <a:ahLst/>
                <a:cxnLst/>
                <a:rect l="l" t="t" r="r" b="b"/>
                <a:pathLst>
                  <a:path w="7" h="9" extrusionOk="0">
                    <a:moveTo>
                      <a:pt x="0" y="4"/>
                    </a:moveTo>
                    <a:lnTo>
                      <a:pt x="0" y="6"/>
                    </a:lnTo>
                    <a:lnTo>
                      <a:pt x="1" y="7"/>
                    </a:lnTo>
                    <a:lnTo>
                      <a:pt x="3" y="9"/>
                    </a:lnTo>
                    <a:lnTo>
                      <a:pt x="4" y="9"/>
                    </a:lnTo>
                    <a:lnTo>
                      <a:pt x="5" y="9"/>
                    </a:lnTo>
                    <a:lnTo>
                      <a:pt x="5" y="7"/>
                    </a:lnTo>
                    <a:lnTo>
                      <a:pt x="7" y="6"/>
                    </a:lnTo>
                    <a:lnTo>
                      <a:pt x="7" y="4"/>
                    </a:lnTo>
                    <a:lnTo>
                      <a:pt x="7" y="3"/>
                    </a:lnTo>
                    <a:lnTo>
                      <a:pt x="5" y="1"/>
                    </a:lnTo>
                    <a:lnTo>
                      <a:pt x="5" y="0"/>
                    </a:lnTo>
                    <a:lnTo>
                      <a:pt x="4" y="0"/>
                    </a:lnTo>
                    <a:lnTo>
                      <a:pt x="3" y="0"/>
                    </a:lnTo>
                    <a:lnTo>
                      <a:pt x="1" y="1"/>
                    </a:lnTo>
                    <a:lnTo>
                      <a:pt x="0" y="3"/>
                    </a:lnTo>
                    <a:lnTo>
                      <a:pt x="0" y="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9" name="Google Shape;2039;p73"/>
              <p:cNvSpPr/>
              <p:nvPr/>
            </p:nvSpPr>
            <p:spPr>
              <a:xfrm>
                <a:off x="8474" y="4919"/>
                <a:ext cx="7" cy="6"/>
              </a:xfrm>
              <a:custGeom>
                <a:avLst/>
                <a:gdLst/>
                <a:ahLst/>
                <a:cxnLst/>
                <a:rect l="l" t="t" r="r" b="b"/>
                <a:pathLst>
                  <a:path w="20" h="20" extrusionOk="0">
                    <a:moveTo>
                      <a:pt x="0" y="10"/>
                    </a:moveTo>
                    <a:lnTo>
                      <a:pt x="0" y="15"/>
                    </a:lnTo>
                    <a:lnTo>
                      <a:pt x="2" y="17"/>
                    </a:lnTo>
                    <a:lnTo>
                      <a:pt x="5" y="20"/>
                    </a:lnTo>
                    <a:lnTo>
                      <a:pt x="10" y="20"/>
                    </a:lnTo>
                    <a:lnTo>
                      <a:pt x="14" y="20"/>
                    </a:lnTo>
                    <a:lnTo>
                      <a:pt x="17" y="17"/>
                    </a:lnTo>
                    <a:lnTo>
                      <a:pt x="20" y="15"/>
                    </a:lnTo>
                    <a:lnTo>
                      <a:pt x="20" y="10"/>
                    </a:lnTo>
                    <a:lnTo>
                      <a:pt x="20" y="6"/>
                    </a:lnTo>
                    <a:lnTo>
                      <a:pt x="17" y="3"/>
                    </a:lnTo>
                    <a:lnTo>
                      <a:pt x="14" y="0"/>
                    </a:lnTo>
                    <a:lnTo>
                      <a:pt x="10" y="0"/>
                    </a:lnTo>
                    <a:lnTo>
                      <a:pt x="5" y="0"/>
                    </a:lnTo>
                    <a:lnTo>
                      <a:pt x="2" y="3"/>
                    </a:lnTo>
                    <a:lnTo>
                      <a:pt x="0" y="6"/>
                    </a:lnTo>
                    <a:lnTo>
                      <a:pt x="0" y="10"/>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0" name="Google Shape;2040;p73"/>
              <p:cNvSpPr/>
              <p:nvPr/>
            </p:nvSpPr>
            <p:spPr>
              <a:xfrm>
                <a:off x="8332" y="4713"/>
                <a:ext cx="4" cy="4"/>
              </a:xfrm>
              <a:custGeom>
                <a:avLst/>
                <a:gdLst/>
                <a:ahLst/>
                <a:cxnLst/>
                <a:rect l="l" t="t" r="r" b="b"/>
                <a:pathLst>
                  <a:path w="12" h="13" extrusionOk="0">
                    <a:moveTo>
                      <a:pt x="0" y="7"/>
                    </a:moveTo>
                    <a:lnTo>
                      <a:pt x="0" y="9"/>
                    </a:lnTo>
                    <a:lnTo>
                      <a:pt x="2" y="12"/>
                    </a:lnTo>
                    <a:lnTo>
                      <a:pt x="3" y="13"/>
                    </a:lnTo>
                    <a:lnTo>
                      <a:pt x="6" y="13"/>
                    </a:lnTo>
                    <a:lnTo>
                      <a:pt x="9" y="13"/>
                    </a:lnTo>
                    <a:lnTo>
                      <a:pt x="11" y="12"/>
                    </a:lnTo>
                    <a:lnTo>
                      <a:pt x="12" y="9"/>
                    </a:lnTo>
                    <a:lnTo>
                      <a:pt x="12" y="7"/>
                    </a:lnTo>
                    <a:lnTo>
                      <a:pt x="12" y="5"/>
                    </a:lnTo>
                    <a:lnTo>
                      <a:pt x="11" y="2"/>
                    </a:lnTo>
                    <a:lnTo>
                      <a:pt x="9" y="0"/>
                    </a:lnTo>
                    <a:lnTo>
                      <a:pt x="6" y="0"/>
                    </a:lnTo>
                    <a:lnTo>
                      <a:pt x="3" y="0"/>
                    </a:lnTo>
                    <a:lnTo>
                      <a:pt x="2" y="2"/>
                    </a:lnTo>
                    <a:lnTo>
                      <a:pt x="0" y="5"/>
                    </a:lnTo>
                    <a:lnTo>
                      <a:pt x="0" y="7"/>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1" name="Google Shape;2041;p73"/>
              <p:cNvSpPr/>
              <p:nvPr/>
            </p:nvSpPr>
            <p:spPr>
              <a:xfrm>
                <a:off x="8349" y="4708"/>
                <a:ext cx="5" cy="4"/>
              </a:xfrm>
              <a:custGeom>
                <a:avLst/>
                <a:gdLst/>
                <a:ahLst/>
                <a:cxnLst/>
                <a:rect l="l" t="t" r="r" b="b"/>
                <a:pathLst>
                  <a:path w="13" h="12" extrusionOk="0">
                    <a:moveTo>
                      <a:pt x="0" y="6"/>
                    </a:moveTo>
                    <a:lnTo>
                      <a:pt x="0" y="8"/>
                    </a:lnTo>
                    <a:lnTo>
                      <a:pt x="2" y="10"/>
                    </a:lnTo>
                    <a:lnTo>
                      <a:pt x="5" y="12"/>
                    </a:lnTo>
                    <a:lnTo>
                      <a:pt x="8" y="12"/>
                    </a:lnTo>
                    <a:lnTo>
                      <a:pt x="9" y="12"/>
                    </a:lnTo>
                    <a:lnTo>
                      <a:pt x="12" y="10"/>
                    </a:lnTo>
                    <a:lnTo>
                      <a:pt x="13" y="8"/>
                    </a:lnTo>
                    <a:lnTo>
                      <a:pt x="13" y="6"/>
                    </a:lnTo>
                    <a:lnTo>
                      <a:pt x="13" y="3"/>
                    </a:lnTo>
                    <a:lnTo>
                      <a:pt x="12" y="2"/>
                    </a:lnTo>
                    <a:lnTo>
                      <a:pt x="9" y="0"/>
                    </a:lnTo>
                    <a:lnTo>
                      <a:pt x="8" y="0"/>
                    </a:lnTo>
                    <a:lnTo>
                      <a:pt x="5" y="0"/>
                    </a:lnTo>
                    <a:lnTo>
                      <a:pt x="2" y="2"/>
                    </a:lnTo>
                    <a:lnTo>
                      <a:pt x="0" y="3"/>
                    </a:lnTo>
                    <a:lnTo>
                      <a:pt x="0" y="6"/>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2" name="Google Shape;2042;p73"/>
              <p:cNvSpPr/>
              <p:nvPr/>
            </p:nvSpPr>
            <p:spPr>
              <a:xfrm>
                <a:off x="8366" y="4704"/>
                <a:ext cx="2" cy="2"/>
              </a:xfrm>
              <a:custGeom>
                <a:avLst/>
                <a:gdLst/>
                <a:ahLst/>
                <a:cxnLst/>
                <a:rect l="l" t="t" r="r" b="b"/>
                <a:pathLst>
                  <a:path w="8" h="7" extrusionOk="0">
                    <a:moveTo>
                      <a:pt x="0" y="3"/>
                    </a:moveTo>
                    <a:lnTo>
                      <a:pt x="0" y="4"/>
                    </a:lnTo>
                    <a:lnTo>
                      <a:pt x="1" y="6"/>
                    </a:lnTo>
                    <a:lnTo>
                      <a:pt x="3" y="7"/>
                    </a:lnTo>
                    <a:lnTo>
                      <a:pt x="4" y="7"/>
                    </a:lnTo>
                    <a:lnTo>
                      <a:pt x="6" y="7"/>
                    </a:lnTo>
                    <a:lnTo>
                      <a:pt x="7" y="6"/>
                    </a:lnTo>
                    <a:lnTo>
                      <a:pt x="8" y="4"/>
                    </a:lnTo>
                    <a:lnTo>
                      <a:pt x="8" y="3"/>
                    </a:lnTo>
                    <a:lnTo>
                      <a:pt x="8" y="1"/>
                    </a:lnTo>
                    <a:lnTo>
                      <a:pt x="7" y="1"/>
                    </a:lnTo>
                    <a:lnTo>
                      <a:pt x="6" y="0"/>
                    </a:lnTo>
                    <a:lnTo>
                      <a:pt x="4" y="0"/>
                    </a:lnTo>
                    <a:lnTo>
                      <a:pt x="3" y="0"/>
                    </a:lnTo>
                    <a:lnTo>
                      <a:pt x="1" y="1"/>
                    </a:lnTo>
                    <a:lnTo>
                      <a:pt x="0" y="1"/>
                    </a:lnTo>
                    <a:lnTo>
                      <a:pt x="0" y="3"/>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3" name="Google Shape;2043;p73"/>
              <p:cNvSpPr/>
              <p:nvPr/>
            </p:nvSpPr>
            <p:spPr>
              <a:xfrm>
                <a:off x="8338" y="4730"/>
                <a:ext cx="2" cy="3"/>
              </a:xfrm>
              <a:custGeom>
                <a:avLst/>
                <a:gdLst/>
                <a:ahLst/>
                <a:cxnLst/>
                <a:rect l="l" t="t" r="r" b="b"/>
                <a:pathLst>
                  <a:path w="7" h="8" extrusionOk="0">
                    <a:moveTo>
                      <a:pt x="0" y="3"/>
                    </a:moveTo>
                    <a:lnTo>
                      <a:pt x="0" y="5"/>
                    </a:lnTo>
                    <a:lnTo>
                      <a:pt x="1" y="6"/>
                    </a:lnTo>
                    <a:lnTo>
                      <a:pt x="3" y="8"/>
                    </a:lnTo>
                    <a:lnTo>
                      <a:pt x="4" y="8"/>
                    </a:lnTo>
                    <a:lnTo>
                      <a:pt x="6" y="8"/>
                    </a:lnTo>
                    <a:lnTo>
                      <a:pt x="6" y="6"/>
                    </a:lnTo>
                    <a:lnTo>
                      <a:pt x="7" y="5"/>
                    </a:lnTo>
                    <a:lnTo>
                      <a:pt x="7" y="3"/>
                    </a:lnTo>
                    <a:lnTo>
                      <a:pt x="7" y="2"/>
                    </a:lnTo>
                    <a:lnTo>
                      <a:pt x="6" y="2"/>
                    </a:lnTo>
                    <a:lnTo>
                      <a:pt x="6" y="0"/>
                    </a:lnTo>
                    <a:lnTo>
                      <a:pt x="4" y="0"/>
                    </a:lnTo>
                    <a:lnTo>
                      <a:pt x="3" y="0"/>
                    </a:lnTo>
                    <a:lnTo>
                      <a:pt x="1" y="2"/>
                    </a:lnTo>
                    <a:lnTo>
                      <a:pt x="0" y="2"/>
                    </a:lnTo>
                    <a:lnTo>
                      <a:pt x="0" y="3"/>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4" name="Google Shape;2044;p73"/>
              <p:cNvSpPr/>
              <p:nvPr/>
            </p:nvSpPr>
            <p:spPr>
              <a:xfrm>
                <a:off x="8370" y="4713"/>
                <a:ext cx="6" cy="6"/>
              </a:xfrm>
              <a:custGeom>
                <a:avLst/>
                <a:gdLst/>
                <a:ahLst/>
                <a:cxnLst/>
                <a:rect l="l" t="t" r="r" b="b"/>
                <a:pathLst>
                  <a:path w="16" h="17" extrusionOk="0">
                    <a:moveTo>
                      <a:pt x="0" y="8"/>
                    </a:moveTo>
                    <a:lnTo>
                      <a:pt x="0" y="11"/>
                    </a:lnTo>
                    <a:lnTo>
                      <a:pt x="3" y="14"/>
                    </a:lnTo>
                    <a:lnTo>
                      <a:pt x="5" y="16"/>
                    </a:lnTo>
                    <a:lnTo>
                      <a:pt x="9" y="17"/>
                    </a:lnTo>
                    <a:lnTo>
                      <a:pt x="12" y="16"/>
                    </a:lnTo>
                    <a:lnTo>
                      <a:pt x="15" y="14"/>
                    </a:lnTo>
                    <a:lnTo>
                      <a:pt x="16" y="11"/>
                    </a:lnTo>
                    <a:lnTo>
                      <a:pt x="16" y="8"/>
                    </a:lnTo>
                    <a:lnTo>
                      <a:pt x="16" y="5"/>
                    </a:lnTo>
                    <a:lnTo>
                      <a:pt x="15" y="3"/>
                    </a:lnTo>
                    <a:lnTo>
                      <a:pt x="12" y="1"/>
                    </a:lnTo>
                    <a:lnTo>
                      <a:pt x="9" y="0"/>
                    </a:lnTo>
                    <a:lnTo>
                      <a:pt x="5" y="1"/>
                    </a:lnTo>
                    <a:lnTo>
                      <a:pt x="3" y="3"/>
                    </a:lnTo>
                    <a:lnTo>
                      <a:pt x="0" y="5"/>
                    </a:lnTo>
                    <a:lnTo>
                      <a:pt x="0" y="8"/>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5" name="Google Shape;2045;p73"/>
              <p:cNvSpPr/>
              <p:nvPr/>
            </p:nvSpPr>
            <p:spPr>
              <a:xfrm>
                <a:off x="8353" y="4721"/>
                <a:ext cx="4" cy="4"/>
              </a:xfrm>
              <a:custGeom>
                <a:avLst/>
                <a:gdLst/>
                <a:ahLst/>
                <a:cxnLst/>
                <a:rect l="l" t="t" r="r" b="b"/>
                <a:pathLst>
                  <a:path w="12" h="12" extrusionOk="0">
                    <a:moveTo>
                      <a:pt x="0" y="6"/>
                    </a:moveTo>
                    <a:lnTo>
                      <a:pt x="0" y="7"/>
                    </a:lnTo>
                    <a:lnTo>
                      <a:pt x="1" y="10"/>
                    </a:lnTo>
                    <a:lnTo>
                      <a:pt x="4" y="12"/>
                    </a:lnTo>
                    <a:lnTo>
                      <a:pt x="6" y="12"/>
                    </a:lnTo>
                    <a:lnTo>
                      <a:pt x="7" y="12"/>
                    </a:lnTo>
                    <a:lnTo>
                      <a:pt x="10" y="10"/>
                    </a:lnTo>
                    <a:lnTo>
                      <a:pt x="12" y="7"/>
                    </a:lnTo>
                    <a:lnTo>
                      <a:pt x="12" y="6"/>
                    </a:lnTo>
                    <a:lnTo>
                      <a:pt x="12" y="4"/>
                    </a:lnTo>
                    <a:lnTo>
                      <a:pt x="10" y="2"/>
                    </a:lnTo>
                    <a:lnTo>
                      <a:pt x="7" y="0"/>
                    </a:lnTo>
                    <a:lnTo>
                      <a:pt x="6" y="0"/>
                    </a:lnTo>
                    <a:lnTo>
                      <a:pt x="4" y="0"/>
                    </a:lnTo>
                    <a:lnTo>
                      <a:pt x="1" y="2"/>
                    </a:lnTo>
                    <a:lnTo>
                      <a:pt x="0" y="4"/>
                    </a:lnTo>
                    <a:lnTo>
                      <a:pt x="0" y="6"/>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6" name="Google Shape;2046;p73"/>
              <p:cNvSpPr/>
              <p:nvPr/>
            </p:nvSpPr>
            <p:spPr>
              <a:xfrm>
                <a:off x="8343" y="4794"/>
                <a:ext cx="25" cy="25"/>
              </a:xfrm>
              <a:custGeom>
                <a:avLst/>
                <a:gdLst/>
                <a:ahLst/>
                <a:cxnLst/>
                <a:rect l="l" t="t" r="r" b="b"/>
                <a:pathLst>
                  <a:path w="74" h="75" extrusionOk="0">
                    <a:moveTo>
                      <a:pt x="7" y="65"/>
                    </a:moveTo>
                    <a:lnTo>
                      <a:pt x="15" y="72"/>
                    </a:lnTo>
                    <a:lnTo>
                      <a:pt x="25" y="75"/>
                    </a:lnTo>
                    <a:lnTo>
                      <a:pt x="32" y="75"/>
                    </a:lnTo>
                    <a:lnTo>
                      <a:pt x="37" y="73"/>
                    </a:lnTo>
                    <a:lnTo>
                      <a:pt x="38" y="73"/>
                    </a:lnTo>
                    <a:lnTo>
                      <a:pt x="44" y="71"/>
                    </a:lnTo>
                    <a:lnTo>
                      <a:pt x="50" y="69"/>
                    </a:lnTo>
                    <a:lnTo>
                      <a:pt x="59" y="65"/>
                    </a:lnTo>
                    <a:lnTo>
                      <a:pt x="65" y="60"/>
                    </a:lnTo>
                    <a:lnTo>
                      <a:pt x="71" y="56"/>
                    </a:lnTo>
                    <a:lnTo>
                      <a:pt x="74" y="50"/>
                    </a:lnTo>
                    <a:lnTo>
                      <a:pt x="72" y="45"/>
                    </a:lnTo>
                    <a:lnTo>
                      <a:pt x="59" y="35"/>
                    </a:lnTo>
                    <a:lnTo>
                      <a:pt x="46" y="39"/>
                    </a:lnTo>
                    <a:lnTo>
                      <a:pt x="35" y="48"/>
                    </a:lnTo>
                    <a:lnTo>
                      <a:pt x="31" y="52"/>
                    </a:lnTo>
                    <a:lnTo>
                      <a:pt x="29" y="43"/>
                    </a:lnTo>
                    <a:lnTo>
                      <a:pt x="24" y="26"/>
                    </a:lnTo>
                    <a:lnTo>
                      <a:pt x="13" y="7"/>
                    </a:lnTo>
                    <a:lnTo>
                      <a:pt x="2" y="0"/>
                    </a:lnTo>
                    <a:lnTo>
                      <a:pt x="0" y="19"/>
                    </a:lnTo>
                    <a:lnTo>
                      <a:pt x="3" y="40"/>
                    </a:lnTo>
                    <a:lnTo>
                      <a:pt x="6" y="58"/>
                    </a:lnTo>
                    <a:lnTo>
                      <a:pt x="7" y="65"/>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7" name="Google Shape;2047;p73"/>
              <p:cNvSpPr/>
              <p:nvPr/>
            </p:nvSpPr>
            <p:spPr>
              <a:xfrm>
                <a:off x="8367" y="4788"/>
                <a:ext cx="23" cy="20"/>
              </a:xfrm>
              <a:custGeom>
                <a:avLst/>
                <a:gdLst/>
                <a:ahLst/>
                <a:cxnLst/>
                <a:rect l="l" t="t" r="r" b="b"/>
                <a:pathLst>
                  <a:path w="69" h="59" extrusionOk="0">
                    <a:moveTo>
                      <a:pt x="24" y="59"/>
                    </a:moveTo>
                    <a:lnTo>
                      <a:pt x="29" y="59"/>
                    </a:lnTo>
                    <a:lnTo>
                      <a:pt x="38" y="57"/>
                    </a:lnTo>
                    <a:lnTo>
                      <a:pt x="47" y="56"/>
                    </a:lnTo>
                    <a:lnTo>
                      <a:pt x="56" y="54"/>
                    </a:lnTo>
                    <a:lnTo>
                      <a:pt x="63" y="52"/>
                    </a:lnTo>
                    <a:lnTo>
                      <a:pt x="68" y="47"/>
                    </a:lnTo>
                    <a:lnTo>
                      <a:pt x="69" y="43"/>
                    </a:lnTo>
                    <a:lnTo>
                      <a:pt x="66" y="37"/>
                    </a:lnTo>
                    <a:lnTo>
                      <a:pt x="54" y="32"/>
                    </a:lnTo>
                    <a:lnTo>
                      <a:pt x="41" y="33"/>
                    </a:lnTo>
                    <a:lnTo>
                      <a:pt x="29" y="37"/>
                    </a:lnTo>
                    <a:lnTo>
                      <a:pt x="25" y="40"/>
                    </a:lnTo>
                    <a:lnTo>
                      <a:pt x="21" y="29"/>
                    </a:lnTo>
                    <a:lnTo>
                      <a:pt x="19" y="13"/>
                    </a:lnTo>
                    <a:lnTo>
                      <a:pt x="15" y="1"/>
                    </a:lnTo>
                    <a:lnTo>
                      <a:pt x="0" y="0"/>
                    </a:lnTo>
                    <a:lnTo>
                      <a:pt x="0" y="27"/>
                    </a:lnTo>
                    <a:lnTo>
                      <a:pt x="9" y="44"/>
                    </a:lnTo>
                    <a:lnTo>
                      <a:pt x="19" y="56"/>
                    </a:lnTo>
                    <a:lnTo>
                      <a:pt x="24" y="59"/>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8" name="Google Shape;2048;p73"/>
              <p:cNvSpPr/>
              <p:nvPr/>
            </p:nvSpPr>
            <p:spPr>
              <a:xfrm>
                <a:off x="8386" y="4779"/>
                <a:ext cx="23" cy="20"/>
              </a:xfrm>
              <a:custGeom>
                <a:avLst/>
                <a:gdLst/>
                <a:ahLst/>
                <a:cxnLst/>
                <a:rect l="l" t="t" r="r" b="b"/>
                <a:pathLst>
                  <a:path w="69" h="60" extrusionOk="0">
                    <a:moveTo>
                      <a:pt x="6" y="46"/>
                    </a:moveTo>
                    <a:lnTo>
                      <a:pt x="15" y="54"/>
                    </a:lnTo>
                    <a:lnTo>
                      <a:pt x="22" y="59"/>
                    </a:lnTo>
                    <a:lnTo>
                      <a:pt x="31" y="60"/>
                    </a:lnTo>
                    <a:lnTo>
                      <a:pt x="38" y="60"/>
                    </a:lnTo>
                    <a:lnTo>
                      <a:pt x="45" y="59"/>
                    </a:lnTo>
                    <a:lnTo>
                      <a:pt x="51" y="56"/>
                    </a:lnTo>
                    <a:lnTo>
                      <a:pt x="57" y="53"/>
                    </a:lnTo>
                    <a:lnTo>
                      <a:pt x="60" y="51"/>
                    </a:lnTo>
                    <a:lnTo>
                      <a:pt x="64" y="50"/>
                    </a:lnTo>
                    <a:lnTo>
                      <a:pt x="67" y="47"/>
                    </a:lnTo>
                    <a:lnTo>
                      <a:pt x="69" y="43"/>
                    </a:lnTo>
                    <a:lnTo>
                      <a:pt x="67" y="40"/>
                    </a:lnTo>
                    <a:lnTo>
                      <a:pt x="54" y="31"/>
                    </a:lnTo>
                    <a:lnTo>
                      <a:pt x="41" y="31"/>
                    </a:lnTo>
                    <a:lnTo>
                      <a:pt x="32" y="34"/>
                    </a:lnTo>
                    <a:lnTo>
                      <a:pt x="28" y="37"/>
                    </a:lnTo>
                    <a:lnTo>
                      <a:pt x="26" y="30"/>
                    </a:lnTo>
                    <a:lnTo>
                      <a:pt x="20" y="15"/>
                    </a:lnTo>
                    <a:lnTo>
                      <a:pt x="12" y="2"/>
                    </a:lnTo>
                    <a:lnTo>
                      <a:pt x="1" y="0"/>
                    </a:lnTo>
                    <a:lnTo>
                      <a:pt x="0" y="14"/>
                    </a:lnTo>
                    <a:lnTo>
                      <a:pt x="1" y="30"/>
                    </a:lnTo>
                    <a:lnTo>
                      <a:pt x="4" y="41"/>
                    </a:lnTo>
                    <a:lnTo>
                      <a:pt x="6" y="46"/>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49" name="Google Shape;2049;p73"/>
              <p:cNvSpPr/>
              <p:nvPr/>
            </p:nvSpPr>
            <p:spPr>
              <a:xfrm>
                <a:off x="8357" y="4833"/>
                <a:ext cx="25" cy="16"/>
              </a:xfrm>
              <a:custGeom>
                <a:avLst/>
                <a:gdLst/>
                <a:ahLst/>
                <a:cxnLst/>
                <a:rect l="l" t="t" r="r" b="b"/>
                <a:pathLst>
                  <a:path w="75" h="48" extrusionOk="0">
                    <a:moveTo>
                      <a:pt x="12" y="44"/>
                    </a:moveTo>
                    <a:lnTo>
                      <a:pt x="19" y="46"/>
                    </a:lnTo>
                    <a:lnTo>
                      <a:pt x="31" y="48"/>
                    </a:lnTo>
                    <a:lnTo>
                      <a:pt x="43" y="48"/>
                    </a:lnTo>
                    <a:lnTo>
                      <a:pt x="56" y="46"/>
                    </a:lnTo>
                    <a:lnTo>
                      <a:pt x="66" y="42"/>
                    </a:lnTo>
                    <a:lnTo>
                      <a:pt x="74" y="36"/>
                    </a:lnTo>
                    <a:lnTo>
                      <a:pt x="75" y="29"/>
                    </a:lnTo>
                    <a:lnTo>
                      <a:pt x="71" y="19"/>
                    </a:lnTo>
                    <a:lnTo>
                      <a:pt x="66" y="16"/>
                    </a:lnTo>
                    <a:lnTo>
                      <a:pt x="59" y="15"/>
                    </a:lnTo>
                    <a:lnTo>
                      <a:pt x="52" y="15"/>
                    </a:lnTo>
                    <a:lnTo>
                      <a:pt x="43" y="18"/>
                    </a:lnTo>
                    <a:lnTo>
                      <a:pt x="35" y="19"/>
                    </a:lnTo>
                    <a:lnTo>
                      <a:pt x="30" y="22"/>
                    </a:lnTo>
                    <a:lnTo>
                      <a:pt x="25" y="23"/>
                    </a:lnTo>
                    <a:lnTo>
                      <a:pt x="24" y="25"/>
                    </a:lnTo>
                    <a:lnTo>
                      <a:pt x="22" y="21"/>
                    </a:lnTo>
                    <a:lnTo>
                      <a:pt x="19" y="13"/>
                    </a:lnTo>
                    <a:lnTo>
                      <a:pt x="16" y="5"/>
                    </a:lnTo>
                    <a:lnTo>
                      <a:pt x="15" y="2"/>
                    </a:lnTo>
                    <a:lnTo>
                      <a:pt x="12" y="0"/>
                    </a:lnTo>
                    <a:lnTo>
                      <a:pt x="8" y="0"/>
                    </a:lnTo>
                    <a:lnTo>
                      <a:pt x="3" y="2"/>
                    </a:lnTo>
                    <a:lnTo>
                      <a:pt x="0" y="5"/>
                    </a:lnTo>
                    <a:lnTo>
                      <a:pt x="0" y="13"/>
                    </a:lnTo>
                    <a:lnTo>
                      <a:pt x="5" y="26"/>
                    </a:lnTo>
                    <a:lnTo>
                      <a:pt x="9" y="38"/>
                    </a:lnTo>
                    <a:lnTo>
                      <a:pt x="12" y="4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0" name="Google Shape;2050;p73"/>
              <p:cNvSpPr/>
              <p:nvPr/>
            </p:nvSpPr>
            <p:spPr>
              <a:xfrm>
                <a:off x="8385" y="4821"/>
                <a:ext cx="21" cy="19"/>
              </a:xfrm>
              <a:custGeom>
                <a:avLst/>
                <a:gdLst/>
                <a:ahLst/>
                <a:cxnLst/>
                <a:rect l="l" t="t" r="r" b="b"/>
                <a:pathLst>
                  <a:path w="63" h="57" extrusionOk="0">
                    <a:moveTo>
                      <a:pt x="15" y="53"/>
                    </a:moveTo>
                    <a:lnTo>
                      <a:pt x="22" y="54"/>
                    </a:lnTo>
                    <a:lnTo>
                      <a:pt x="34" y="57"/>
                    </a:lnTo>
                    <a:lnTo>
                      <a:pt x="47" y="56"/>
                    </a:lnTo>
                    <a:lnTo>
                      <a:pt x="58" y="50"/>
                    </a:lnTo>
                    <a:lnTo>
                      <a:pt x="61" y="48"/>
                    </a:lnTo>
                    <a:lnTo>
                      <a:pt x="62" y="46"/>
                    </a:lnTo>
                    <a:lnTo>
                      <a:pt x="63" y="43"/>
                    </a:lnTo>
                    <a:lnTo>
                      <a:pt x="62" y="40"/>
                    </a:lnTo>
                    <a:lnTo>
                      <a:pt x="61" y="36"/>
                    </a:lnTo>
                    <a:lnTo>
                      <a:pt x="58" y="33"/>
                    </a:lnTo>
                    <a:lnTo>
                      <a:pt x="53" y="31"/>
                    </a:lnTo>
                    <a:lnTo>
                      <a:pt x="47" y="33"/>
                    </a:lnTo>
                    <a:lnTo>
                      <a:pt x="39" y="36"/>
                    </a:lnTo>
                    <a:lnTo>
                      <a:pt x="30" y="36"/>
                    </a:lnTo>
                    <a:lnTo>
                      <a:pt x="24" y="36"/>
                    </a:lnTo>
                    <a:lnTo>
                      <a:pt x="21" y="36"/>
                    </a:lnTo>
                    <a:lnTo>
                      <a:pt x="21" y="30"/>
                    </a:lnTo>
                    <a:lnTo>
                      <a:pt x="21" y="17"/>
                    </a:lnTo>
                    <a:lnTo>
                      <a:pt x="17" y="4"/>
                    </a:lnTo>
                    <a:lnTo>
                      <a:pt x="8" y="0"/>
                    </a:lnTo>
                    <a:lnTo>
                      <a:pt x="0" y="18"/>
                    </a:lnTo>
                    <a:lnTo>
                      <a:pt x="0" y="34"/>
                    </a:lnTo>
                    <a:lnTo>
                      <a:pt x="6" y="46"/>
                    </a:lnTo>
                    <a:lnTo>
                      <a:pt x="15" y="53"/>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1" name="Google Shape;2051;p73"/>
              <p:cNvSpPr/>
              <p:nvPr/>
            </p:nvSpPr>
            <p:spPr>
              <a:xfrm>
                <a:off x="8406" y="4814"/>
                <a:ext cx="21" cy="19"/>
              </a:xfrm>
              <a:custGeom>
                <a:avLst/>
                <a:gdLst/>
                <a:ahLst/>
                <a:cxnLst/>
                <a:rect l="l" t="t" r="r" b="b"/>
                <a:pathLst>
                  <a:path w="65" h="57" extrusionOk="0">
                    <a:moveTo>
                      <a:pt x="24" y="52"/>
                    </a:moveTo>
                    <a:lnTo>
                      <a:pt x="32" y="57"/>
                    </a:lnTo>
                    <a:lnTo>
                      <a:pt x="41" y="55"/>
                    </a:lnTo>
                    <a:lnTo>
                      <a:pt x="50" y="52"/>
                    </a:lnTo>
                    <a:lnTo>
                      <a:pt x="59" y="48"/>
                    </a:lnTo>
                    <a:lnTo>
                      <a:pt x="63" y="45"/>
                    </a:lnTo>
                    <a:lnTo>
                      <a:pt x="65" y="42"/>
                    </a:lnTo>
                    <a:lnTo>
                      <a:pt x="65" y="38"/>
                    </a:lnTo>
                    <a:lnTo>
                      <a:pt x="63" y="34"/>
                    </a:lnTo>
                    <a:lnTo>
                      <a:pt x="53" y="28"/>
                    </a:lnTo>
                    <a:lnTo>
                      <a:pt x="46" y="29"/>
                    </a:lnTo>
                    <a:lnTo>
                      <a:pt x="40" y="35"/>
                    </a:lnTo>
                    <a:lnTo>
                      <a:pt x="35" y="39"/>
                    </a:lnTo>
                    <a:lnTo>
                      <a:pt x="32" y="32"/>
                    </a:lnTo>
                    <a:lnTo>
                      <a:pt x="25" y="18"/>
                    </a:lnTo>
                    <a:lnTo>
                      <a:pt x="16" y="5"/>
                    </a:lnTo>
                    <a:lnTo>
                      <a:pt x="6" y="0"/>
                    </a:lnTo>
                    <a:lnTo>
                      <a:pt x="0" y="21"/>
                    </a:lnTo>
                    <a:lnTo>
                      <a:pt x="7" y="36"/>
                    </a:lnTo>
                    <a:lnTo>
                      <a:pt x="18" y="48"/>
                    </a:lnTo>
                    <a:lnTo>
                      <a:pt x="24" y="52"/>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2" name="Google Shape;2052;p73"/>
              <p:cNvSpPr/>
              <p:nvPr/>
            </p:nvSpPr>
            <p:spPr>
              <a:xfrm>
                <a:off x="8371" y="4865"/>
                <a:ext cx="26" cy="26"/>
              </a:xfrm>
              <a:custGeom>
                <a:avLst/>
                <a:gdLst/>
                <a:ahLst/>
                <a:cxnLst/>
                <a:rect l="l" t="t" r="r" b="b"/>
                <a:pathLst>
                  <a:path w="79" h="80" extrusionOk="0">
                    <a:moveTo>
                      <a:pt x="16" y="67"/>
                    </a:moveTo>
                    <a:lnTo>
                      <a:pt x="19" y="70"/>
                    </a:lnTo>
                    <a:lnTo>
                      <a:pt x="23" y="73"/>
                    </a:lnTo>
                    <a:lnTo>
                      <a:pt x="31" y="77"/>
                    </a:lnTo>
                    <a:lnTo>
                      <a:pt x="38" y="79"/>
                    </a:lnTo>
                    <a:lnTo>
                      <a:pt x="47" y="80"/>
                    </a:lnTo>
                    <a:lnTo>
                      <a:pt x="57" y="77"/>
                    </a:lnTo>
                    <a:lnTo>
                      <a:pt x="66" y="70"/>
                    </a:lnTo>
                    <a:lnTo>
                      <a:pt x="73" y="59"/>
                    </a:lnTo>
                    <a:lnTo>
                      <a:pt x="76" y="54"/>
                    </a:lnTo>
                    <a:lnTo>
                      <a:pt x="78" y="50"/>
                    </a:lnTo>
                    <a:lnTo>
                      <a:pt x="79" y="46"/>
                    </a:lnTo>
                    <a:lnTo>
                      <a:pt x="78" y="43"/>
                    </a:lnTo>
                    <a:lnTo>
                      <a:pt x="70" y="39"/>
                    </a:lnTo>
                    <a:lnTo>
                      <a:pt x="61" y="37"/>
                    </a:lnTo>
                    <a:lnTo>
                      <a:pt x="53" y="39"/>
                    </a:lnTo>
                    <a:lnTo>
                      <a:pt x="45" y="40"/>
                    </a:lnTo>
                    <a:lnTo>
                      <a:pt x="39" y="44"/>
                    </a:lnTo>
                    <a:lnTo>
                      <a:pt x="34" y="47"/>
                    </a:lnTo>
                    <a:lnTo>
                      <a:pt x="31" y="50"/>
                    </a:lnTo>
                    <a:lnTo>
                      <a:pt x="29" y="52"/>
                    </a:lnTo>
                    <a:lnTo>
                      <a:pt x="28" y="43"/>
                    </a:lnTo>
                    <a:lnTo>
                      <a:pt x="22" y="24"/>
                    </a:lnTo>
                    <a:lnTo>
                      <a:pt x="13" y="6"/>
                    </a:lnTo>
                    <a:lnTo>
                      <a:pt x="1" y="0"/>
                    </a:lnTo>
                    <a:lnTo>
                      <a:pt x="0" y="24"/>
                    </a:lnTo>
                    <a:lnTo>
                      <a:pt x="6" y="46"/>
                    </a:lnTo>
                    <a:lnTo>
                      <a:pt x="13" y="62"/>
                    </a:lnTo>
                    <a:lnTo>
                      <a:pt x="16" y="67"/>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3" name="Google Shape;2053;p73"/>
              <p:cNvSpPr/>
              <p:nvPr/>
            </p:nvSpPr>
            <p:spPr>
              <a:xfrm>
                <a:off x="8399" y="4855"/>
                <a:ext cx="27" cy="22"/>
              </a:xfrm>
              <a:custGeom>
                <a:avLst/>
                <a:gdLst/>
                <a:ahLst/>
                <a:cxnLst/>
                <a:rect l="l" t="t" r="r" b="b"/>
                <a:pathLst>
                  <a:path w="79" h="67" extrusionOk="0">
                    <a:moveTo>
                      <a:pt x="13" y="54"/>
                    </a:moveTo>
                    <a:lnTo>
                      <a:pt x="16" y="56"/>
                    </a:lnTo>
                    <a:lnTo>
                      <a:pt x="20" y="59"/>
                    </a:lnTo>
                    <a:lnTo>
                      <a:pt x="26" y="61"/>
                    </a:lnTo>
                    <a:lnTo>
                      <a:pt x="34" y="64"/>
                    </a:lnTo>
                    <a:lnTo>
                      <a:pt x="41" y="67"/>
                    </a:lnTo>
                    <a:lnTo>
                      <a:pt x="50" y="67"/>
                    </a:lnTo>
                    <a:lnTo>
                      <a:pt x="59" y="67"/>
                    </a:lnTo>
                    <a:lnTo>
                      <a:pt x="66" y="64"/>
                    </a:lnTo>
                    <a:lnTo>
                      <a:pt x="72" y="61"/>
                    </a:lnTo>
                    <a:lnTo>
                      <a:pt x="76" y="57"/>
                    </a:lnTo>
                    <a:lnTo>
                      <a:pt x="79" y="53"/>
                    </a:lnTo>
                    <a:lnTo>
                      <a:pt x="78" y="47"/>
                    </a:lnTo>
                    <a:lnTo>
                      <a:pt x="72" y="41"/>
                    </a:lnTo>
                    <a:lnTo>
                      <a:pt x="65" y="37"/>
                    </a:lnTo>
                    <a:lnTo>
                      <a:pt x="56" y="36"/>
                    </a:lnTo>
                    <a:lnTo>
                      <a:pt x="48" y="36"/>
                    </a:lnTo>
                    <a:lnTo>
                      <a:pt x="40" y="37"/>
                    </a:lnTo>
                    <a:lnTo>
                      <a:pt x="34" y="38"/>
                    </a:lnTo>
                    <a:lnTo>
                      <a:pt x="29" y="40"/>
                    </a:lnTo>
                    <a:lnTo>
                      <a:pt x="28" y="40"/>
                    </a:lnTo>
                    <a:lnTo>
                      <a:pt x="26" y="33"/>
                    </a:lnTo>
                    <a:lnTo>
                      <a:pt x="22" y="17"/>
                    </a:lnTo>
                    <a:lnTo>
                      <a:pt x="15" y="4"/>
                    </a:lnTo>
                    <a:lnTo>
                      <a:pt x="3" y="0"/>
                    </a:lnTo>
                    <a:lnTo>
                      <a:pt x="0" y="21"/>
                    </a:lnTo>
                    <a:lnTo>
                      <a:pt x="4" y="38"/>
                    </a:lnTo>
                    <a:lnTo>
                      <a:pt x="10" y="50"/>
                    </a:lnTo>
                    <a:lnTo>
                      <a:pt x="13" y="5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4" name="Google Shape;2054;p73"/>
              <p:cNvSpPr/>
              <p:nvPr/>
            </p:nvSpPr>
            <p:spPr>
              <a:xfrm>
                <a:off x="8429" y="4851"/>
                <a:ext cx="26" cy="20"/>
              </a:xfrm>
              <a:custGeom>
                <a:avLst/>
                <a:gdLst/>
                <a:ahLst/>
                <a:cxnLst/>
                <a:rect l="l" t="t" r="r" b="b"/>
                <a:pathLst>
                  <a:path w="77" h="62" extrusionOk="0">
                    <a:moveTo>
                      <a:pt x="9" y="58"/>
                    </a:moveTo>
                    <a:lnTo>
                      <a:pt x="17" y="60"/>
                    </a:lnTo>
                    <a:lnTo>
                      <a:pt x="27" y="62"/>
                    </a:lnTo>
                    <a:lnTo>
                      <a:pt x="40" y="62"/>
                    </a:lnTo>
                    <a:lnTo>
                      <a:pt x="53" y="60"/>
                    </a:lnTo>
                    <a:lnTo>
                      <a:pt x="65" y="58"/>
                    </a:lnTo>
                    <a:lnTo>
                      <a:pt x="72" y="55"/>
                    </a:lnTo>
                    <a:lnTo>
                      <a:pt x="77" y="49"/>
                    </a:lnTo>
                    <a:lnTo>
                      <a:pt x="75" y="42"/>
                    </a:lnTo>
                    <a:lnTo>
                      <a:pt x="69" y="36"/>
                    </a:lnTo>
                    <a:lnTo>
                      <a:pt x="62" y="33"/>
                    </a:lnTo>
                    <a:lnTo>
                      <a:pt x="53" y="32"/>
                    </a:lnTo>
                    <a:lnTo>
                      <a:pt x="46" y="32"/>
                    </a:lnTo>
                    <a:lnTo>
                      <a:pt x="39" y="33"/>
                    </a:lnTo>
                    <a:lnTo>
                      <a:pt x="33" y="35"/>
                    </a:lnTo>
                    <a:lnTo>
                      <a:pt x="28" y="37"/>
                    </a:lnTo>
                    <a:lnTo>
                      <a:pt x="27" y="37"/>
                    </a:lnTo>
                    <a:lnTo>
                      <a:pt x="25" y="30"/>
                    </a:lnTo>
                    <a:lnTo>
                      <a:pt x="21" y="16"/>
                    </a:lnTo>
                    <a:lnTo>
                      <a:pt x="14" y="3"/>
                    </a:lnTo>
                    <a:lnTo>
                      <a:pt x="2" y="0"/>
                    </a:lnTo>
                    <a:lnTo>
                      <a:pt x="0" y="17"/>
                    </a:lnTo>
                    <a:lnTo>
                      <a:pt x="3" y="36"/>
                    </a:lnTo>
                    <a:lnTo>
                      <a:pt x="8" y="52"/>
                    </a:lnTo>
                    <a:lnTo>
                      <a:pt x="9" y="58"/>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5" name="Google Shape;2055;p73"/>
              <p:cNvSpPr/>
              <p:nvPr/>
            </p:nvSpPr>
            <p:spPr>
              <a:xfrm>
                <a:off x="8258" y="4730"/>
                <a:ext cx="122" cy="281"/>
              </a:xfrm>
              <a:custGeom>
                <a:avLst/>
                <a:gdLst/>
                <a:ahLst/>
                <a:cxnLst/>
                <a:rect l="l" t="t" r="r" b="b"/>
                <a:pathLst>
                  <a:path w="366" h="845" extrusionOk="0">
                    <a:moveTo>
                      <a:pt x="15" y="104"/>
                    </a:moveTo>
                    <a:lnTo>
                      <a:pt x="12" y="150"/>
                    </a:lnTo>
                    <a:lnTo>
                      <a:pt x="12" y="196"/>
                    </a:lnTo>
                    <a:lnTo>
                      <a:pt x="16" y="241"/>
                    </a:lnTo>
                    <a:lnTo>
                      <a:pt x="27" y="286"/>
                    </a:lnTo>
                    <a:lnTo>
                      <a:pt x="46" y="346"/>
                    </a:lnTo>
                    <a:lnTo>
                      <a:pt x="65" y="406"/>
                    </a:lnTo>
                    <a:lnTo>
                      <a:pt x="84" y="465"/>
                    </a:lnTo>
                    <a:lnTo>
                      <a:pt x="103" y="524"/>
                    </a:lnTo>
                    <a:lnTo>
                      <a:pt x="122" y="583"/>
                    </a:lnTo>
                    <a:lnTo>
                      <a:pt x="143" y="640"/>
                    </a:lnTo>
                    <a:lnTo>
                      <a:pt x="163" y="699"/>
                    </a:lnTo>
                    <a:lnTo>
                      <a:pt x="185" y="758"/>
                    </a:lnTo>
                    <a:lnTo>
                      <a:pt x="195" y="778"/>
                    </a:lnTo>
                    <a:lnTo>
                      <a:pt x="210" y="796"/>
                    </a:lnTo>
                    <a:lnTo>
                      <a:pt x="228" y="810"/>
                    </a:lnTo>
                    <a:lnTo>
                      <a:pt x="247" y="822"/>
                    </a:lnTo>
                    <a:lnTo>
                      <a:pt x="269" y="830"/>
                    </a:lnTo>
                    <a:lnTo>
                      <a:pt x="292" y="837"/>
                    </a:lnTo>
                    <a:lnTo>
                      <a:pt x="316" y="842"/>
                    </a:lnTo>
                    <a:lnTo>
                      <a:pt x="339" y="845"/>
                    </a:lnTo>
                    <a:lnTo>
                      <a:pt x="348" y="843"/>
                    </a:lnTo>
                    <a:lnTo>
                      <a:pt x="355" y="840"/>
                    </a:lnTo>
                    <a:lnTo>
                      <a:pt x="361" y="833"/>
                    </a:lnTo>
                    <a:lnTo>
                      <a:pt x="366" y="824"/>
                    </a:lnTo>
                    <a:lnTo>
                      <a:pt x="366" y="816"/>
                    </a:lnTo>
                    <a:lnTo>
                      <a:pt x="361" y="809"/>
                    </a:lnTo>
                    <a:lnTo>
                      <a:pt x="354" y="803"/>
                    </a:lnTo>
                    <a:lnTo>
                      <a:pt x="345" y="800"/>
                    </a:lnTo>
                    <a:lnTo>
                      <a:pt x="329" y="796"/>
                    </a:lnTo>
                    <a:lnTo>
                      <a:pt x="313" y="793"/>
                    </a:lnTo>
                    <a:lnTo>
                      <a:pt x="295" y="788"/>
                    </a:lnTo>
                    <a:lnTo>
                      <a:pt x="279" y="784"/>
                    </a:lnTo>
                    <a:lnTo>
                      <a:pt x="264" y="778"/>
                    </a:lnTo>
                    <a:lnTo>
                      <a:pt x="251" y="768"/>
                    </a:lnTo>
                    <a:lnTo>
                      <a:pt x="239" y="757"/>
                    </a:lnTo>
                    <a:lnTo>
                      <a:pt x="231" y="741"/>
                    </a:lnTo>
                    <a:lnTo>
                      <a:pt x="217" y="708"/>
                    </a:lnTo>
                    <a:lnTo>
                      <a:pt x="206" y="676"/>
                    </a:lnTo>
                    <a:lnTo>
                      <a:pt x="194" y="643"/>
                    </a:lnTo>
                    <a:lnTo>
                      <a:pt x="184" y="610"/>
                    </a:lnTo>
                    <a:lnTo>
                      <a:pt x="172" y="577"/>
                    </a:lnTo>
                    <a:lnTo>
                      <a:pt x="162" y="544"/>
                    </a:lnTo>
                    <a:lnTo>
                      <a:pt x="151" y="511"/>
                    </a:lnTo>
                    <a:lnTo>
                      <a:pt x="141" y="478"/>
                    </a:lnTo>
                    <a:lnTo>
                      <a:pt x="126" y="435"/>
                    </a:lnTo>
                    <a:lnTo>
                      <a:pt x="110" y="392"/>
                    </a:lnTo>
                    <a:lnTo>
                      <a:pt x="94" y="349"/>
                    </a:lnTo>
                    <a:lnTo>
                      <a:pt x="79" y="306"/>
                    </a:lnTo>
                    <a:lnTo>
                      <a:pt x="65" y="263"/>
                    </a:lnTo>
                    <a:lnTo>
                      <a:pt x="54" y="219"/>
                    </a:lnTo>
                    <a:lnTo>
                      <a:pt x="49" y="175"/>
                    </a:lnTo>
                    <a:lnTo>
                      <a:pt x="47" y="129"/>
                    </a:lnTo>
                    <a:lnTo>
                      <a:pt x="46" y="110"/>
                    </a:lnTo>
                    <a:lnTo>
                      <a:pt x="41" y="89"/>
                    </a:lnTo>
                    <a:lnTo>
                      <a:pt x="35" y="67"/>
                    </a:lnTo>
                    <a:lnTo>
                      <a:pt x="28" y="46"/>
                    </a:lnTo>
                    <a:lnTo>
                      <a:pt x="21" y="27"/>
                    </a:lnTo>
                    <a:lnTo>
                      <a:pt x="13" y="11"/>
                    </a:lnTo>
                    <a:lnTo>
                      <a:pt x="6" y="1"/>
                    </a:lnTo>
                    <a:lnTo>
                      <a:pt x="0" y="0"/>
                    </a:lnTo>
                    <a:lnTo>
                      <a:pt x="5" y="17"/>
                    </a:lnTo>
                    <a:lnTo>
                      <a:pt x="10" y="44"/>
                    </a:lnTo>
                    <a:lnTo>
                      <a:pt x="13" y="76"/>
                    </a:lnTo>
                    <a:lnTo>
                      <a:pt x="15" y="104"/>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6" name="Google Shape;2056;p73"/>
              <p:cNvSpPr/>
              <p:nvPr/>
            </p:nvSpPr>
            <p:spPr>
              <a:xfrm>
                <a:off x="8517" y="4850"/>
                <a:ext cx="29" cy="29"/>
              </a:xfrm>
              <a:custGeom>
                <a:avLst/>
                <a:gdLst/>
                <a:ahLst/>
                <a:cxnLst/>
                <a:rect l="l" t="t" r="r" b="b"/>
                <a:pathLst>
                  <a:path w="88" h="87" extrusionOk="0">
                    <a:moveTo>
                      <a:pt x="84" y="23"/>
                    </a:moveTo>
                    <a:lnTo>
                      <a:pt x="88" y="18"/>
                    </a:lnTo>
                    <a:lnTo>
                      <a:pt x="87" y="13"/>
                    </a:lnTo>
                    <a:lnTo>
                      <a:pt x="84" y="7"/>
                    </a:lnTo>
                    <a:lnTo>
                      <a:pt x="77" y="3"/>
                    </a:lnTo>
                    <a:lnTo>
                      <a:pt x="71" y="0"/>
                    </a:lnTo>
                    <a:lnTo>
                      <a:pt x="62" y="0"/>
                    </a:lnTo>
                    <a:lnTo>
                      <a:pt x="55" y="1"/>
                    </a:lnTo>
                    <a:lnTo>
                      <a:pt x="47" y="5"/>
                    </a:lnTo>
                    <a:lnTo>
                      <a:pt x="41" y="11"/>
                    </a:lnTo>
                    <a:lnTo>
                      <a:pt x="34" y="20"/>
                    </a:lnTo>
                    <a:lnTo>
                      <a:pt x="25" y="31"/>
                    </a:lnTo>
                    <a:lnTo>
                      <a:pt x="16" y="43"/>
                    </a:lnTo>
                    <a:lnTo>
                      <a:pt x="9" y="56"/>
                    </a:lnTo>
                    <a:lnTo>
                      <a:pt x="3" y="69"/>
                    </a:lnTo>
                    <a:lnTo>
                      <a:pt x="0" y="79"/>
                    </a:lnTo>
                    <a:lnTo>
                      <a:pt x="3" y="87"/>
                    </a:lnTo>
                    <a:lnTo>
                      <a:pt x="15" y="80"/>
                    </a:lnTo>
                    <a:lnTo>
                      <a:pt x="27" y="70"/>
                    </a:lnTo>
                    <a:lnTo>
                      <a:pt x="40" y="60"/>
                    </a:lnTo>
                    <a:lnTo>
                      <a:pt x="52" y="50"/>
                    </a:lnTo>
                    <a:lnTo>
                      <a:pt x="63" y="41"/>
                    </a:lnTo>
                    <a:lnTo>
                      <a:pt x="72" y="33"/>
                    </a:lnTo>
                    <a:lnTo>
                      <a:pt x="80" y="27"/>
                    </a:lnTo>
                    <a:lnTo>
                      <a:pt x="84" y="23"/>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7" name="Google Shape;2057;p73"/>
              <p:cNvSpPr/>
              <p:nvPr/>
            </p:nvSpPr>
            <p:spPr>
              <a:xfrm>
                <a:off x="8536" y="4890"/>
                <a:ext cx="34" cy="9"/>
              </a:xfrm>
              <a:custGeom>
                <a:avLst/>
                <a:gdLst/>
                <a:ahLst/>
                <a:cxnLst/>
                <a:rect l="l" t="t" r="r" b="b"/>
                <a:pathLst>
                  <a:path w="102" h="28" extrusionOk="0">
                    <a:moveTo>
                      <a:pt x="92" y="23"/>
                    </a:moveTo>
                    <a:lnTo>
                      <a:pt x="96" y="21"/>
                    </a:lnTo>
                    <a:lnTo>
                      <a:pt x="99" y="18"/>
                    </a:lnTo>
                    <a:lnTo>
                      <a:pt x="101" y="14"/>
                    </a:lnTo>
                    <a:lnTo>
                      <a:pt x="102" y="10"/>
                    </a:lnTo>
                    <a:lnTo>
                      <a:pt x="101" y="5"/>
                    </a:lnTo>
                    <a:lnTo>
                      <a:pt x="98" y="1"/>
                    </a:lnTo>
                    <a:lnTo>
                      <a:pt x="93" y="0"/>
                    </a:lnTo>
                    <a:lnTo>
                      <a:pt x="88" y="0"/>
                    </a:lnTo>
                    <a:lnTo>
                      <a:pt x="76" y="2"/>
                    </a:lnTo>
                    <a:lnTo>
                      <a:pt x="61" y="7"/>
                    </a:lnTo>
                    <a:lnTo>
                      <a:pt x="46" y="10"/>
                    </a:lnTo>
                    <a:lnTo>
                      <a:pt x="33" y="11"/>
                    </a:lnTo>
                    <a:lnTo>
                      <a:pt x="20" y="15"/>
                    </a:lnTo>
                    <a:lnTo>
                      <a:pt x="10" y="18"/>
                    </a:lnTo>
                    <a:lnTo>
                      <a:pt x="2" y="23"/>
                    </a:lnTo>
                    <a:lnTo>
                      <a:pt x="0" y="28"/>
                    </a:lnTo>
                    <a:lnTo>
                      <a:pt x="10" y="28"/>
                    </a:lnTo>
                    <a:lnTo>
                      <a:pt x="20" y="28"/>
                    </a:lnTo>
                    <a:lnTo>
                      <a:pt x="32" y="27"/>
                    </a:lnTo>
                    <a:lnTo>
                      <a:pt x="44" y="27"/>
                    </a:lnTo>
                    <a:lnTo>
                      <a:pt x="55" y="25"/>
                    </a:lnTo>
                    <a:lnTo>
                      <a:pt x="67" y="24"/>
                    </a:lnTo>
                    <a:lnTo>
                      <a:pt x="80" y="24"/>
                    </a:lnTo>
                    <a:lnTo>
                      <a:pt x="92" y="23"/>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8" name="Google Shape;2058;p73"/>
              <p:cNvSpPr/>
              <p:nvPr/>
            </p:nvSpPr>
            <p:spPr>
              <a:xfrm>
                <a:off x="8550" y="4921"/>
                <a:ext cx="47" cy="12"/>
              </a:xfrm>
              <a:custGeom>
                <a:avLst/>
                <a:gdLst/>
                <a:ahLst/>
                <a:cxnLst/>
                <a:rect l="l" t="t" r="r" b="b"/>
                <a:pathLst>
                  <a:path w="142" h="36" extrusionOk="0">
                    <a:moveTo>
                      <a:pt x="123" y="36"/>
                    </a:moveTo>
                    <a:lnTo>
                      <a:pt x="129" y="36"/>
                    </a:lnTo>
                    <a:lnTo>
                      <a:pt x="135" y="32"/>
                    </a:lnTo>
                    <a:lnTo>
                      <a:pt x="139" y="28"/>
                    </a:lnTo>
                    <a:lnTo>
                      <a:pt x="142" y="20"/>
                    </a:lnTo>
                    <a:lnTo>
                      <a:pt x="141" y="15"/>
                    </a:lnTo>
                    <a:lnTo>
                      <a:pt x="138" y="9"/>
                    </a:lnTo>
                    <a:lnTo>
                      <a:pt x="133" y="5"/>
                    </a:lnTo>
                    <a:lnTo>
                      <a:pt x="126" y="3"/>
                    </a:lnTo>
                    <a:lnTo>
                      <a:pt x="108" y="3"/>
                    </a:lnTo>
                    <a:lnTo>
                      <a:pt x="88" y="3"/>
                    </a:lnTo>
                    <a:lnTo>
                      <a:pt x="67" y="2"/>
                    </a:lnTo>
                    <a:lnTo>
                      <a:pt x="47" y="2"/>
                    </a:lnTo>
                    <a:lnTo>
                      <a:pt x="29" y="0"/>
                    </a:lnTo>
                    <a:lnTo>
                      <a:pt x="13" y="2"/>
                    </a:lnTo>
                    <a:lnTo>
                      <a:pt x="4" y="5"/>
                    </a:lnTo>
                    <a:lnTo>
                      <a:pt x="0" y="9"/>
                    </a:lnTo>
                    <a:lnTo>
                      <a:pt x="10" y="12"/>
                    </a:lnTo>
                    <a:lnTo>
                      <a:pt x="22" y="16"/>
                    </a:lnTo>
                    <a:lnTo>
                      <a:pt x="38" y="19"/>
                    </a:lnTo>
                    <a:lnTo>
                      <a:pt x="54" y="22"/>
                    </a:lnTo>
                    <a:lnTo>
                      <a:pt x="72" y="25"/>
                    </a:lnTo>
                    <a:lnTo>
                      <a:pt x="89" y="29"/>
                    </a:lnTo>
                    <a:lnTo>
                      <a:pt x="107" y="32"/>
                    </a:lnTo>
                    <a:lnTo>
                      <a:pt x="123" y="36"/>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9" name="Google Shape;2059;p73"/>
              <p:cNvSpPr/>
              <p:nvPr/>
            </p:nvSpPr>
            <p:spPr>
              <a:xfrm>
                <a:off x="8416" y="4751"/>
                <a:ext cx="117" cy="200"/>
              </a:xfrm>
              <a:custGeom>
                <a:avLst/>
                <a:gdLst/>
                <a:ahLst/>
                <a:cxnLst/>
                <a:rect l="l" t="t" r="r" b="b"/>
                <a:pathLst>
                  <a:path w="351" h="601" extrusionOk="0">
                    <a:moveTo>
                      <a:pt x="108" y="298"/>
                    </a:moveTo>
                    <a:lnTo>
                      <a:pt x="132" y="338"/>
                    </a:lnTo>
                    <a:lnTo>
                      <a:pt x="157" y="377"/>
                    </a:lnTo>
                    <a:lnTo>
                      <a:pt x="182" y="414"/>
                    </a:lnTo>
                    <a:lnTo>
                      <a:pt x="208" y="451"/>
                    </a:lnTo>
                    <a:lnTo>
                      <a:pt x="235" y="487"/>
                    </a:lnTo>
                    <a:lnTo>
                      <a:pt x="263" y="523"/>
                    </a:lnTo>
                    <a:lnTo>
                      <a:pt x="292" y="559"/>
                    </a:lnTo>
                    <a:lnTo>
                      <a:pt x="321" y="594"/>
                    </a:lnTo>
                    <a:lnTo>
                      <a:pt x="326" y="598"/>
                    </a:lnTo>
                    <a:lnTo>
                      <a:pt x="332" y="601"/>
                    </a:lnTo>
                    <a:lnTo>
                      <a:pt x="337" y="601"/>
                    </a:lnTo>
                    <a:lnTo>
                      <a:pt x="343" y="598"/>
                    </a:lnTo>
                    <a:lnTo>
                      <a:pt x="349" y="594"/>
                    </a:lnTo>
                    <a:lnTo>
                      <a:pt x="351" y="588"/>
                    </a:lnTo>
                    <a:lnTo>
                      <a:pt x="351" y="582"/>
                    </a:lnTo>
                    <a:lnTo>
                      <a:pt x="349" y="576"/>
                    </a:lnTo>
                    <a:lnTo>
                      <a:pt x="327" y="538"/>
                    </a:lnTo>
                    <a:lnTo>
                      <a:pt x="304" y="499"/>
                    </a:lnTo>
                    <a:lnTo>
                      <a:pt x="279" y="463"/>
                    </a:lnTo>
                    <a:lnTo>
                      <a:pt x="252" y="427"/>
                    </a:lnTo>
                    <a:lnTo>
                      <a:pt x="224" y="391"/>
                    </a:lnTo>
                    <a:lnTo>
                      <a:pt x="198" y="355"/>
                    </a:lnTo>
                    <a:lnTo>
                      <a:pt x="172" y="319"/>
                    </a:lnTo>
                    <a:lnTo>
                      <a:pt x="147" y="280"/>
                    </a:lnTo>
                    <a:lnTo>
                      <a:pt x="125" y="242"/>
                    </a:lnTo>
                    <a:lnTo>
                      <a:pt x="101" y="197"/>
                    </a:lnTo>
                    <a:lnTo>
                      <a:pt x="79" y="150"/>
                    </a:lnTo>
                    <a:lnTo>
                      <a:pt x="59" y="104"/>
                    </a:lnTo>
                    <a:lnTo>
                      <a:pt x="38" y="62"/>
                    </a:lnTo>
                    <a:lnTo>
                      <a:pt x="22" y="29"/>
                    </a:lnTo>
                    <a:lnTo>
                      <a:pt x="9" y="7"/>
                    </a:lnTo>
                    <a:lnTo>
                      <a:pt x="0" y="0"/>
                    </a:lnTo>
                    <a:lnTo>
                      <a:pt x="4" y="17"/>
                    </a:lnTo>
                    <a:lnTo>
                      <a:pt x="13" y="45"/>
                    </a:lnTo>
                    <a:lnTo>
                      <a:pt x="23" y="82"/>
                    </a:lnTo>
                    <a:lnTo>
                      <a:pt x="38" y="124"/>
                    </a:lnTo>
                    <a:lnTo>
                      <a:pt x="54" y="170"/>
                    </a:lnTo>
                    <a:lnTo>
                      <a:pt x="70" y="216"/>
                    </a:lnTo>
                    <a:lnTo>
                      <a:pt x="89" y="259"/>
                    </a:lnTo>
                    <a:lnTo>
                      <a:pt x="108" y="298"/>
                    </a:lnTo>
                    <a:close/>
                  </a:path>
                </a:pathLst>
              </a:custGeom>
              <a:solidFill>
                <a:srgbClr val="000000"/>
              </a:solidFill>
              <a:ln w="9525" cap="flat" cmpd="sng">
                <a:solidFill>
                  <a:srgbClr val="96969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0" name="Google Shape;2060;p73"/>
              <p:cNvSpPr/>
              <p:nvPr/>
            </p:nvSpPr>
            <p:spPr>
              <a:xfrm>
                <a:off x="8100" y="4623"/>
                <a:ext cx="541" cy="495"/>
              </a:xfrm>
              <a:custGeom>
                <a:avLst/>
                <a:gdLst/>
                <a:ahLst/>
                <a:cxnLst/>
                <a:rect l="l" t="t" r="r" b="b"/>
                <a:pathLst>
                  <a:path w="2164" h="1979" extrusionOk="0">
                    <a:moveTo>
                      <a:pt x="743" y="0"/>
                    </a:moveTo>
                    <a:lnTo>
                      <a:pt x="746" y="0"/>
                    </a:lnTo>
                    <a:lnTo>
                      <a:pt x="753" y="0"/>
                    </a:lnTo>
                    <a:lnTo>
                      <a:pt x="763" y="0"/>
                    </a:lnTo>
                    <a:lnTo>
                      <a:pt x="778" y="0"/>
                    </a:lnTo>
                    <a:lnTo>
                      <a:pt x="798" y="1"/>
                    </a:lnTo>
                    <a:lnTo>
                      <a:pt x="822" y="1"/>
                    </a:lnTo>
                    <a:lnTo>
                      <a:pt x="848" y="2"/>
                    </a:lnTo>
                    <a:lnTo>
                      <a:pt x="878" y="3"/>
                    </a:lnTo>
                    <a:lnTo>
                      <a:pt x="912" y="5"/>
                    </a:lnTo>
                    <a:lnTo>
                      <a:pt x="949" y="7"/>
                    </a:lnTo>
                    <a:lnTo>
                      <a:pt x="987" y="10"/>
                    </a:lnTo>
                    <a:lnTo>
                      <a:pt x="1030" y="13"/>
                    </a:lnTo>
                    <a:lnTo>
                      <a:pt x="1074" y="16"/>
                    </a:lnTo>
                    <a:lnTo>
                      <a:pt x="1121" y="21"/>
                    </a:lnTo>
                    <a:lnTo>
                      <a:pt x="1171" y="27"/>
                    </a:lnTo>
                    <a:lnTo>
                      <a:pt x="1222" y="32"/>
                    </a:lnTo>
                    <a:lnTo>
                      <a:pt x="1275" y="39"/>
                    </a:lnTo>
                    <a:lnTo>
                      <a:pt x="1329" y="47"/>
                    </a:lnTo>
                    <a:lnTo>
                      <a:pt x="1386" y="56"/>
                    </a:lnTo>
                    <a:lnTo>
                      <a:pt x="1443" y="65"/>
                    </a:lnTo>
                    <a:lnTo>
                      <a:pt x="1502" y="75"/>
                    </a:lnTo>
                    <a:lnTo>
                      <a:pt x="1560" y="87"/>
                    </a:lnTo>
                    <a:lnTo>
                      <a:pt x="1620" y="100"/>
                    </a:lnTo>
                    <a:lnTo>
                      <a:pt x="1681" y="115"/>
                    </a:lnTo>
                    <a:lnTo>
                      <a:pt x="1742" y="129"/>
                    </a:lnTo>
                    <a:lnTo>
                      <a:pt x="1804" y="146"/>
                    </a:lnTo>
                    <a:lnTo>
                      <a:pt x="1865" y="164"/>
                    </a:lnTo>
                    <a:lnTo>
                      <a:pt x="1926" y="183"/>
                    </a:lnTo>
                    <a:lnTo>
                      <a:pt x="1987" y="204"/>
                    </a:lnTo>
                    <a:lnTo>
                      <a:pt x="2047" y="226"/>
                    </a:lnTo>
                    <a:lnTo>
                      <a:pt x="2105" y="250"/>
                    </a:lnTo>
                    <a:lnTo>
                      <a:pt x="2164" y="276"/>
                    </a:lnTo>
                    <a:lnTo>
                      <a:pt x="1975" y="1184"/>
                    </a:lnTo>
                    <a:lnTo>
                      <a:pt x="1980" y="1185"/>
                    </a:lnTo>
                    <a:lnTo>
                      <a:pt x="1990" y="1191"/>
                    </a:lnTo>
                    <a:lnTo>
                      <a:pt x="2005" y="1201"/>
                    </a:lnTo>
                    <a:lnTo>
                      <a:pt x="2020" y="1219"/>
                    </a:lnTo>
                    <a:lnTo>
                      <a:pt x="2031" y="1246"/>
                    </a:lnTo>
                    <a:lnTo>
                      <a:pt x="2035" y="1282"/>
                    </a:lnTo>
                    <a:lnTo>
                      <a:pt x="2030" y="1332"/>
                    </a:lnTo>
                    <a:lnTo>
                      <a:pt x="2011" y="1394"/>
                    </a:lnTo>
                    <a:lnTo>
                      <a:pt x="1681" y="1835"/>
                    </a:lnTo>
                    <a:lnTo>
                      <a:pt x="1636" y="1835"/>
                    </a:lnTo>
                    <a:lnTo>
                      <a:pt x="1512" y="1979"/>
                    </a:lnTo>
                    <a:lnTo>
                      <a:pt x="1510" y="1979"/>
                    </a:lnTo>
                    <a:lnTo>
                      <a:pt x="1502" y="1978"/>
                    </a:lnTo>
                    <a:lnTo>
                      <a:pt x="1490" y="1977"/>
                    </a:lnTo>
                    <a:lnTo>
                      <a:pt x="1474" y="1974"/>
                    </a:lnTo>
                    <a:lnTo>
                      <a:pt x="1451" y="1972"/>
                    </a:lnTo>
                    <a:lnTo>
                      <a:pt x="1427" y="1969"/>
                    </a:lnTo>
                    <a:lnTo>
                      <a:pt x="1397" y="1965"/>
                    </a:lnTo>
                    <a:lnTo>
                      <a:pt x="1364" y="1961"/>
                    </a:lnTo>
                    <a:lnTo>
                      <a:pt x="1328" y="1955"/>
                    </a:lnTo>
                    <a:lnTo>
                      <a:pt x="1288" y="1950"/>
                    </a:lnTo>
                    <a:lnTo>
                      <a:pt x="1246" y="1943"/>
                    </a:lnTo>
                    <a:lnTo>
                      <a:pt x="1200" y="1935"/>
                    </a:lnTo>
                    <a:lnTo>
                      <a:pt x="1152" y="1927"/>
                    </a:lnTo>
                    <a:lnTo>
                      <a:pt x="1101" y="1918"/>
                    </a:lnTo>
                    <a:lnTo>
                      <a:pt x="1049" y="1907"/>
                    </a:lnTo>
                    <a:lnTo>
                      <a:pt x="993" y="1896"/>
                    </a:lnTo>
                    <a:lnTo>
                      <a:pt x="937" y="1884"/>
                    </a:lnTo>
                    <a:lnTo>
                      <a:pt x="878" y="1871"/>
                    </a:lnTo>
                    <a:lnTo>
                      <a:pt x="818" y="1856"/>
                    </a:lnTo>
                    <a:lnTo>
                      <a:pt x="758" y="1841"/>
                    </a:lnTo>
                    <a:lnTo>
                      <a:pt x="696" y="1824"/>
                    </a:lnTo>
                    <a:lnTo>
                      <a:pt x="634" y="1806"/>
                    </a:lnTo>
                    <a:lnTo>
                      <a:pt x="572" y="1787"/>
                    </a:lnTo>
                    <a:lnTo>
                      <a:pt x="508" y="1768"/>
                    </a:lnTo>
                    <a:lnTo>
                      <a:pt x="445" y="1747"/>
                    </a:lnTo>
                    <a:lnTo>
                      <a:pt x="382" y="1724"/>
                    </a:lnTo>
                    <a:lnTo>
                      <a:pt x="319" y="1700"/>
                    </a:lnTo>
                    <a:lnTo>
                      <a:pt x="257" y="1674"/>
                    </a:lnTo>
                    <a:lnTo>
                      <a:pt x="196" y="1647"/>
                    </a:lnTo>
                    <a:lnTo>
                      <a:pt x="135" y="1620"/>
                    </a:lnTo>
                    <a:lnTo>
                      <a:pt x="76" y="1590"/>
                    </a:lnTo>
                    <a:lnTo>
                      <a:pt x="19" y="1559"/>
                    </a:lnTo>
                    <a:lnTo>
                      <a:pt x="18" y="1554"/>
                    </a:lnTo>
                    <a:lnTo>
                      <a:pt x="13" y="1538"/>
                    </a:lnTo>
                    <a:lnTo>
                      <a:pt x="8" y="1514"/>
                    </a:lnTo>
                    <a:lnTo>
                      <a:pt x="3" y="1486"/>
                    </a:lnTo>
                    <a:lnTo>
                      <a:pt x="0" y="1456"/>
                    </a:lnTo>
                    <a:lnTo>
                      <a:pt x="0" y="1424"/>
                    </a:lnTo>
                    <a:lnTo>
                      <a:pt x="3" y="1396"/>
                    </a:lnTo>
                    <a:lnTo>
                      <a:pt x="13" y="1371"/>
                    </a:lnTo>
                    <a:lnTo>
                      <a:pt x="443" y="1002"/>
                    </a:lnTo>
                    <a:lnTo>
                      <a:pt x="441" y="999"/>
                    </a:lnTo>
                    <a:lnTo>
                      <a:pt x="440" y="989"/>
                    </a:lnTo>
                    <a:lnTo>
                      <a:pt x="440" y="973"/>
                    </a:lnTo>
                    <a:lnTo>
                      <a:pt x="445" y="953"/>
                    </a:lnTo>
                    <a:lnTo>
                      <a:pt x="453" y="928"/>
                    </a:lnTo>
                    <a:lnTo>
                      <a:pt x="471" y="902"/>
                    </a:lnTo>
                    <a:lnTo>
                      <a:pt x="497" y="874"/>
                    </a:lnTo>
                    <a:lnTo>
                      <a:pt x="534" y="845"/>
                    </a:lnTo>
                    <a:lnTo>
                      <a:pt x="743" y="0"/>
                    </a:lnTo>
                    <a:close/>
                  </a:path>
                </a:pathLst>
              </a:custGeom>
              <a:solidFill>
                <a:srgbClr val="80808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1" name="Google Shape;2061;p73"/>
              <p:cNvSpPr/>
              <p:nvPr/>
            </p:nvSpPr>
            <p:spPr>
              <a:xfrm>
                <a:off x="8279" y="4656"/>
                <a:ext cx="311" cy="233"/>
              </a:xfrm>
              <a:custGeom>
                <a:avLst/>
                <a:gdLst/>
                <a:ahLst/>
                <a:cxnLst/>
                <a:rect l="l" t="t" r="r" b="b"/>
                <a:pathLst>
                  <a:path w="1244" h="930" extrusionOk="0">
                    <a:moveTo>
                      <a:pt x="164" y="0"/>
                    </a:moveTo>
                    <a:lnTo>
                      <a:pt x="1244" y="214"/>
                    </a:lnTo>
                    <a:lnTo>
                      <a:pt x="1067" y="930"/>
                    </a:lnTo>
                    <a:lnTo>
                      <a:pt x="0" y="688"/>
                    </a:lnTo>
                    <a:lnTo>
                      <a:pt x="164" y="0"/>
                    </a:lnTo>
                    <a:close/>
                  </a:path>
                </a:pathLst>
              </a:custGeom>
              <a:solidFill>
                <a:srgbClr val="C0C0C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2" name="Google Shape;2062;p73"/>
              <p:cNvSpPr/>
              <p:nvPr/>
            </p:nvSpPr>
            <p:spPr>
              <a:xfrm>
                <a:off x="8300" y="4672"/>
                <a:ext cx="237" cy="91"/>
              </a:xfrm>
              <a:custGeom>
                <a:avLst/>
                <a:gdLst/>
                <a:ahLst/>
                <a:cxnLst/>
                <a:rect l="l" t="t" r="r" b="b"/>
                <a:pathLst>
                  <a:path w="952" h="366" extrusionOk="0">
                    <a:moveTo>
                      <a:pt x="112" y="0"/>
                    </a:moveTo>
                    <a:lnTo>
                      <a:pt x="952" y="153"/>
                    </a:lnTo>
                    <a:lnTo>
                      <a:pt x="200" y="108"/>
                    </a:lnTo>
                    <a:lnTo>
                      <a:pt x="0" y="366"/>
                    </a:lnTo>
                    <a:lnTo>
                      <a:pt x="112" y="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3" name="Google Shape;2063;p73"/>
              <p:cNvSpPr/>
              <p:nvPr/>
            </p:nvSpPr>
            <p:spPr>
              <a:xfrm>
                <a:off x="8222" y="4885"/>
                <a:ext cx="315" cy="84"/>
              </a:xfrm>
              <a:custGeom>
                <a:avLst/>
                <a:gdLst/>
                <a:ahLst/>
                <a:cxnLst/>
                <a:rect l="l" t="t" r="r" b="b"/>
                <a:pathLst>
                  <a:path w="1259" h="337" extrusionOk="0">
                    <a:moveTo>
                      <a:pt x="40" y="0"/>
                    </a:moveTo>
                    <a:lnTo>
                      <a:pt x="1259" y="288"/>
                    </a:lnTo>
                    <a:lnTo>
                      <a:pt x="1226" y="337"/>
                    </a:lnTo>
                    <a:lnTo>
                      <a:pt x="0" y="32"/>
                    </a:lnTo>
                    <a:lnTo>
                      <a:pt x="40"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4" name="Google Shape;2064;p73"/>
              <p:cNvSpPr/>
              <p:nvPr/>
            </p:nvSpPr>
            <p:spPr>
              <a:xfrm>
                <a:off x="8193" y="4910"/>
                <a:ext cx="316" cy="86"/>
              </a:xfrm>
              <a:custGeom>
                <a:avLst/>
                <a:gdLst/>
                <a:ahLst/>
                <a:cxnLst/>
                <a:rect l="l" t="t" r="r" b="b"/>
                <a:pathLst>
                  <a:path w="1265" h="342" extrusionOk="0">
                    <a:moveTo>
                      <a:pt x="46" y="0"/>
                    </a:moveTo>
                    <a:lnTo>
                      <a:pt x="1265" y="286"/>
                    </a:lnTo>
                    <a:lnTo>
                      <a:pt x="1226" y="342"/>
                    </a:lnTo>
                    <a:lnTo>
                      <a:pt x="0" y="37"/>
                    </a:lnTo>
                    <a:lnTo>
                      <a:pt x="46"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5" name="Google Shape;2065;p73"/>
              <p:cNvSpPr/>
              <p:nvPr/>
            </p:nvSpPr>
            <p:spPr>
              <a:xfrm>
                <a:off x="8165" y="4936"/>
                <a:ext cx="316" cy="86"/>
              </a:xfrm>
              <a:custGeom>
                <a:avLst/>
                <a:gdLst/>
                <a:ahLst/>
                <a:cxnLst/>
                <a:rect l="l" t="t" r="r" b="b"/>
                <a:pathLst>
                  <a:path w="1264" h="344" extrusionOk="0">
                    <a:moveTo>
                      <a:pt x="45" y="0"/>
                    </a:moveTo>
                    <a:lnTo>
                      <a:pt x="1264" y="287"/>
                    </a:lnTo>
                    <a:lnTo>
                      <a:pt x="1224" y="344"/>
                    </a:lnTo>
                    <a:lnTo>
                      <a:pt x="0" y="37"/>
                    </a:lnTo>
                    <a:lnTo>
                      <a:pt x="45" y="0"/>
                    </a:lnTo>
                    <a:close/>
                  </a:path>
                </a:pathLst>
              </a:custGeom>
              <a:solidFill>
                <a:srgbClr val="7F7F7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6" name="Google Shape;2066;p73"/>
              <p:cNvSpPr/>
              <p:nvPr/>
            </p:nvSpPr>
            <p:spPr>
              <a:xfrm>
                <a:off x="8243" y="4989"/>
                <a:ext cx="48" cy="19"/>
              </a:xfrm>
              <a:custGeom>
                <a:avLst/>
                <a:gdLst/>
                <a:ahLst/>
                <a:cxnLst/>
                <a:rect l="l" t="t" r="r" b="b"/>
                <a:pathLst>
                  <a:path w="190" h="79" extrusionOk="0">
                    <a:moveTo>
                      <a:pt x="18" y="1"/>
                    </a:moveTo>
                    <a:lnTo>
                      <a:pt x="23" y="1"/>
                    </a:lnTo>
                    <a:lnTo>
                      <a:pt x="40" y="0"/>
                    </a:lnTo>
                    <a:lnTo>
                      <a:pt x="62" y="0"/>
                    </a:lnTo>
                    <a:lnTo>
                      <a:pt x="90" y="3"/>
                    </a:lnTo>
                    <a:lnTo>
                      <a:pt x="120" y="8"/>
                    </a:lnTo>
                    <a:lnTo>
                      <a:pt x="148" y="18"/>
                    </a:lnTo>
                    <a:lnTo>
                      <a:pt x="173" y="34"/>
                    </a:lnTo>
                    <a:lnTo>
                      <a:pt x="190" y="57"/>
                    </a:lnTo>
                    <a:lnTo>
                      <a:pt x="190" y="58"/>
                    </a:lnTo>
                    <a:lnTo>
                      <a:pt x="190" y="62"/>
                    </a:lnTo>
                    <a:lnTo>
                      <a:pt x="189" y="68"/>
                    </a:lnTo>
                    <a:lnTo>
                      <a:pt x="187" y="74"/>
                    </a:lnTo>
                    <a:lnTo>
                      <a:pt x="181" y="78"/>
                    </a:lnTo>
                    <a:lnTo>
                      <a:pt x="173" y="79"/>
                    </a:lnTo>
                    <a:lnTo>
                      <a:pt x="160" y="78"/>
                    </a:lnTo>
                    <a:lnTo>
                      <a:pt x="143" y="71"/>
                    </a:lnTo>
                    <a:lnTo>
                      <a:pt x="143" y="69"/>
                    </a:lnTo>
                    <a:lnTo>
                      <a:pt x="142" y="65"/>
                    </a:lnTo>
                    <a:lnTo>
                      <a:pt x="139" y="58"/>
                    </a:lnTo>
                    <a:lnTo>
                      <a:pt x="130" y="50"/>
                    </a:lnTo>
                    <a:lnTo>
                      <a:pt x="116" y="42"/>
                    </a:lnTo>
                    <a:lnTo>
                      <a:pt x="94" y="35"/>
                    </a:lnTo>
                    <a:lnTo>
                      <a:pt x="63" y="32"/>
                    </a:lnTo>
                    <a:lnTo>
                      <a:pt x="22" y="32"/>
                    </a:lnTo>
                    <a:lnTo>
                      <a:pt x="20" y="32"/>
                    </a:lnTo>
                    <a:lnTo>
                      <a:pt x="15" y="30"/>
                    </a:lnTo>
                    <a:lnTo>
                      <a:pt x="9" y="27"/>
                    </a:lnTo>
                    <a:lnTo>
                      <a:pt x="5" y="24"/>
                    </a:lnTo>
                    <a:lnTo>
                      <a:pt x="0" y="19"/>
                    </a:lnTo>
                    <a:lnTo>
                      <a:pt x="0" y="15"/>
                    </a:lnTo>
                    <a:lnTo>
                      <a:pt x="6" y="8"/>
                    </a:lnTo>
                    <a:lnTo>
                      <a:pt x="18" y="1"/>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7" name="Google Shape;2067;p73"/>
              <p:cNvSpPr/>
              <p:nvPr/>
            </p:nvSpPr>
            <p:spPr>
              <a:xfrm>
                <a:off x="8246" y="5003"/>
                <a:ext cx="27" cy="15"/>
              </a:xfrm>
              <a:custGeom>
                <a:avLst/>
                <a:gdLst/>
                <a:ahLst/>
                <a:cxnLst/>
                <a:rect l="l" t="t" r="r" b="b"/>
                <a:pathLst>
                  <a:path w="107" h="63" extrusionOk="0">
                    <a:moveTo>
                      <a:pt x="43" y="58"/>
                    </a:moveTo>
                    <a:lnTo>
                      <a:pt x="54" y="61"/>
                    </a:lnTo>
                    <a:lnTo>
                      <a:pt x="64" y="63"/>
                    </a:lnTo>
                    <a:lnTo>
                      <a:pt x="74" y="63"/>
                    </a:lnTo>
                    <a:lnTo>
                      <a:pt x="83" y="63"/>
                    </a:lnTo>
                    <a:lnTo>
                      <a:pt x="91" y="61"/>
                    </a:lnTo>
                    <a:lnTo>
                      <a:pt x="97" y="57"/>
                    </a:lnTo>
                    <a:lnTo>
                      <a:pt x="102" y="54"/>
                    </a:lnTo>
                    <a:lnTo>
                      <a:pt x="106" y="48"/>
                    </a:lnTo>
                    <a:lnTo>
                      <a:pt x="107" y="43"/>
                    </a:lnTo>
                    <a:lnTo>
                      <a:pt x="106" y="37"/>
                    </a:lnTo>
                    <a:lnTo>
                      <a:pt x="102" y="30"/>
                    </a:lnTo>
                    <a:lnTo>
                      <a:pt x="97" y="24"/>
                    </a:lnTo>
                    <a:lnTo>
                      <a:pt x="90" y="19"/>
                    </a:lnTo>
                    <a:lnTo>
                      <a:pt x="82" y="13"/>
                    </a:lnTo>
                    <a:lnTo>
                      <a:pt x="74" y="9"/>
                    </a:lnTo>
                    <a:lnTo>
                      <a:pt x="63" y="4"/>
                    </a:lnTo>
                    <a:lnTo>
                      <a:pt x="53" y="2"/>
                    </a:lnTo>
                    <a:lnTo>
                      <a:pt x="42" y="0"/>
                    </a:lnTo>
                    <a:lnTo>
                      <a:pt x="32" y="0"/>
                    </a:lnTo>
                    <a:lnTo>
                      <a:pt x="23" y="1"/>
                    </a:lnTo>
                    <a:lnTo>
                      <a:pt x="15" y="2"/>
                    </a:lnTo>
                    <a:lnTo>
                      <a:pt x="8" y="5"/>
                    </a:lnTo>
                    <a:lnTo>
                      <a:pt x="3" y="10"/>
                    </a:lnTo>
                    <a:lnTo>
                      <a:pt x="1" y="14"/>
                    </a:lnTo>
                    <a:lnTo>
                      <a:pt x="0" y="20"/>
                    </a:lnTo>
                    <a:lnTo>
                      <a:pt x="1" y="26"/>
                    </a:lnTo>
                    <a:lnTo>
                      <a:pt x="5" y="32"/>
                    </a:lnTo>
                    <a:lnTo>
                      <a:pt x="9" y="38"/>
                    </a:lnTo>
                    <a:lnTo>
                      <a:pt x="16" y="44"/>
                    </a:lnTo>
                    <a:lnTo>
                      <a:pt x="25" y="49"/>
                    </a:lnTo>
                    <a:lnTo>
                      <a:pt x="33" y="54"/>
                    </a:lnTo>
                    <a:lnTo>
                      <a:pt x="43" y="58"/>
                    </a:lnTo>
                    <a:close/>
                  </a:path>
                </a:pathLst>
              </a:custGeom>
              <a:solidFill>
                <a:srgbClr val="BFBF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8" name="Google Shape;2068;p73"/>
              <p:cNvSpPr/>
              <p:nvPr/>
            </p:nvSpPr>
            <p:spPr>
              <a:xfrm>
                <a:off x="8113" y="4974"/>
                <a:ext cx="367" cy="131"/>
              </a:xfrm>
              <a:custGeom>
                <a:avLst/>
                <a:gdLst/>
                <a:ahLst/>
                <a:cxnLst/>
                <a:rect l="l" t="t" r="r" b="b"/>
                <a:pathLst>
                  <a:path w="1469" h="525" extrusionOk="0">
                    <a:moveTo>
                      <a:pt x="1468" y="407"/>
                    </a:moveTo>
                    <a:lnTo>
                      <a:pt x="1466" y="407"/>
                    </a:lnTo>
                    <a:lnTo>
                      <a:pt x="1458" y="406"/>
                    </a:lnTo>
                    <a:lnTo>
                      <a:pt x="1446" y="405"/>
                    </a:lnTo>
                    <a:lnTo>
                      <a:pt x="1429" y="402"/>
                    </a:lnTo>
                    <a:lnTo>
                      <a:pt x="1408" y="400"/>
                    </a:lnTo>
                    <a:lnTo>
                      <a:pt x="1382" y="397"/>
                    </a:lnTo>
                    <a:lnTo>
                      <a:pt x="1353" y="393"/>
                    </a:lnTo>
                    <a:lnTo>
                      <a:pt x="1321" y="389"/>
                    </a:lnTo>
                    <a:lnTo>
                      <a:pt x="1285" y="383"/>
                    </a:lnTo>
                    <a:lnTo>
                      <a:pt x="1245" y="376"/>
                    </a:lnTo>
                    <a:lnTo>
                      <a:pt x="1203" y="370"/>
                    </a:lnTo>
                    <a:lnTo>
                      <a:pt x="1158" y="363"/>
                    </a:lnTo>
                    <a:lnTo>
                      <a:pt x="1110" y="354"/>
                    </a:lnTo>
                    <a:lnTo>
                      <a:pt x="1060" y="345"/>
                    </a:lnTo>
                    <a:lnTo>
                      <a:pt x="1008" y="335"/>
                    </a:lnTo>
                    <a:lnTo>
                      <a:pt x="954" y="323"/>
                    </a:lnTo>
                    <a:lnTo>
                      <a:pt x="898" y="311"/>
                    </a:lnTo>
                    <a:lnTo>
                      <a:pt x="841" y="299"/>
                    </a:lnTo>
                    <a:lnTo>
                      <a:pt x="782" y="284"/>
                    </a:lnTo>
                    <a:lnTo>
                      <a:pt x="723" y="269"/>
                    </a:lnTo>
                    <a:lnTo>
                      <a:pt x="663" y="253"/>
                    </a:lnTo>
                    <a:lnTo>
                      <a:pt x="602" y="236"/>
                    </a:lnTo>
                    <a:lnTo>
                      <a:pt x="541" y="217"/>
                    </a:lnTo>
                    <a:lnTo>
                      <a:pt x="480" y="198"/>
                    </a:lnTo>
                    <a:lnTo>
                      <a:pt x="417" y="178"/>
                    </a:lnTo>
                    <a:lnTo>
                      <a:pt x="356" y="156"/>
                    </a:lnTo>
                    <a:lnTo>
                      <a:pt x="296" y="133"/>
                    </a:lnTo>
                    <a:lnTo>
                      <a:pt x="236" y="109"/>
                    </a:lnTo>
                    <a:lnTo>
                      <a:pt x="178" y="84"/>
                    </a:lnTo>
                    <a:lnTo>
                      <a:pt x="120" y="57"/>
                    </a:lnTo>
                    <a:lnTo>
                      <a:pt x="64" y="29"/>
                    </a:lnTo>
                    <a:lnTo>
                      <a:pt x="9" y="0"/>
                    </a:lnTo>
                    <a:lnTo>
                      <a:pt x="7" y="4"/>
                    </a:lnTo>
                    <a:lnTo>
                      <a:pt x="5" y="15"/>
                    </a:lnTo>
                    <a:lnTo>
                      <a:pt x="3" y="33"/>
                    </a:lnTo>
                    <a:lnTo>
                      <a:pt x="0" y="55"/>
                    </a:lnTo>
                    <a:lnTo>
                      <a:pt x="0" y="79"/>
                    </a:lnTo>
                    <a:lnTo>
                      <a:pt x="3" y="102"/>
                    </a:lnTo>
                    <a:lnTo>
                      <a:pt x="10" y="125"/>
                    </a:lnTo>
                    <a:lnTo>
                      <a:pt x="22" y="143"/>
                    </a:lnTo>
                    <a:lnTo>
                      <a:pt x="23" y="144"/>
                    </a:lnTo>
                    <a:lnTo>
                      <a:pt x="26" y="146"/>
                    </a:lnTo>
                    <a:lnTo>
                      <a:pt x="33" y="150"/>
                    </a:lnTo>
                    <a:lnTo>
                      <a:pt x="43" y="154"/>
                    </a:lnTo>
                    <a:lnTo>
                      <a:pt x="54" y="161"/>
                    </a:lnTo>
                    <a:lnTo>
                      <a:pt x="69" y="169"/>
                    </a:lnTo>
                    <a:lnTo>
                      <a:pt x="86" y="177"/>
                    </a:lnTo>
                    <a:lnTo>
                      <a:pt x="106" y="187"/>
                    </a:lnTo>
                    <a:lnTo>
                      <a:pt x="128" y="197"/>
                    </a:lnTo>
                    <a:lnTo>
                      <a:pt x="154" y="208"/>
                    </a:lnTo>
                    <a:lnTo>
                      <a:pt x="182" y="221"/>
                    </a:lnTo>
                    <a:lnTo>
                      <a:pt x="213" y="234"/>
                    </a:lnTo>
                    <a:lnTo>
                      <a:pt x="247" y="248"/>
                    </a:lnTo>
                    <a:lnTo>
                      <a:pt x="283" y="262"/>
                    </a:lnTo>
                    <a:lnTo>
                      <a:pt x="322" y="277"/>
                    </a:lnTo>
                    <a:lnTo>
                      <a:pt x="364" y="292"/>
                    </a:lnTo>
                    <a:lnTo>
                      <a:pt x="410" y="308"/>
                    </a:lnTo>
                    <a:lnTo>
                      <a:pt x="457" y="323"/>
                    </a:lnTo>
                    <a:lnTo>
                      <a:pt x="508" y="339"/>
                    </a:lnTo>
                    <a:lnTo>
                      <a:pt x="562" y="355"/>
                    </a:lnTo>
                    <a:lnTo>
                      <a:pt x="618" y="371"/>
                    </a:lnTo>
                    <a:lnTo>
                      <a:pt x="678" y="387"/>
                    </a:lnTo>
                    <a:lnTo>
                      <a:pt x="740" y="402"/>
                    </a:lnTo>
                    <a:lnTo>
                      <a:pt x="805" y="418"/>
                    </a:lnTo>
                    <a:lnTo>
                      <a:pt x="874" y="433"/>
                    </a:lnTo>
                    <a:lnTo>
                      <a:pt x="945" y="449"/>
                    </a:lnTo>
                    <a:lnTo>
                      <a:pt x="1018" y="462"/>
                    </a:lnTo>
                    <a:lnTo>
                      <a:pt x="1096" y="477"/>
                    </a:lnTo>
                    <a:lnTo>
                      <a:pt x="1176" y="490"/>
                    </a:lnTo>
                    <a:lnTo>
                      <a:pt x="1259" y="503"/>
                    </a:lnTo>
                    <a:lnTo>
                      <a:pt x="1346" y="514"/>
                    </a:lnTo>
                    <a:lnTo>
                      <a:pt x="1435" y="525"/>
                    </a:lnTo>
                    <a:lnTo>
                      <a:pt x="1436" y="523"/>
                    </a:lnTo>
                    <a:lnTo>
                      <a:pt x="1441" y="516"/>
                    </a:lnTo>
                    <a:lnTo>
                      <a:pt x="1447" y="506"/>
                    </a:lnTo>
                    <a:lnTo>
                      <a:pt x="1454" y="491"/>
                    </a:lnTo>
                    <a:lnTo>
                      <a:pt x="1461" y="474"/>
                    </a:lnTo>
                    <a:lnTo>
                      <a:pt x="1466" y="454"/>
                    </a:lnTo>
                    <a:lnTo>
                      <a:pt x="1469" y="432"/>
                    </a:lnTo>
                    <a:lnTo>
                      <a:pt x="1468" y="407"/>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69" name="Google Shape;2069;p73"/>
              <p:cNvSpPr/>
              <p:nvPr/>
            </p:nvSpPr>
            <p:spPr>
              <a:xfrm>
                <a:off x="8253" y="4846"/>
                <a:ext cx="42" cy="29"/>
              </a:xfrm>
              <a:custGeom>
                <a:avLst/>
                <a:gdLst/>
                <a:ahLst/>
                <a:cxnLst/>
                <a:rect l="l" t="t" r="r" b="b"/>
                <a:pathLst>
                  <a:path w="170" h="120" extrusionOk="0">
                    <a:moveTo>
                      <a:pt x="53" y="0"/>
                    </a:moveTo>
                    <a:lnTo>
                      <a:pt x="49" y="0"/>
                    </a:lnTo>
                    <a:lnTo>
                      <a:pt x="41" y="3"/>
                    </a:lnTo>
                    <a:lnTo>
                      <a:pt x="30" y="7"/>
                    </a:lnTo>
                    <a:lnTo>
                      <a:pt x="17" y="15"/>
                    </a:lnTo>
                    <a:lnTo>
                      <a:pt x="7" y="26"/>
                    </a:lnTo>
                    <a:lnTo>
                      <a:pt x="1" y="43"/>
                    </a:lnTo>
                    <a:lnTo>
                      <a:pt x="0" y="65"/>
                    </a:lnTo>
                    <a:lnTo>
                      <a:pt x="7" y="94"/>
                    </a:lnTo>
                    <a:lnTo>
                      <a:pt x="98" y="120"/>
                    </a:lnTo>
                    <a:lnTo>
                      <a:pt x="97" y="114"/>
                    </a:lnTo>
                    <a:lnTo>
                      <a:pt x="97" y="102"/>
                    </a:lnTo>
                    <a:lnTo>
                      <a:pt x="97" y="84"/>
                    </a:lnTo>
                    <a:lnTo>
                      <a:pt x="101" y="64"/>
                    </a:lnTo>
                    <a:lnTo>
                      <a:pt x="108" y="44"/>
                    </a:lnTo>
                    <a:lnTo>
                      <a:pt x="121" y="30"/>
                    </a:lnTo>
                    <a:lnTo>
                      <a:pt x="141" y="22"/>
                    </a:lnTo>
                    <a:lnTo>
                      <a:pt x="170" y="25"/>
                    </a:lnTo>
                    <a:lnTo>
                      <a:pt x="53" y="0"/>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0" name="Google Shape;2070;p73"/>
              <p:cNvSpPr/>
              <p:nvPr/>
            </p:nvSpPr>
            <p:spPr>
              <a:xfrm>
                <a:off x="8494" y="4901"/>
                <a:ext cx="43" cy="29"/>
              </a:xfrm>
              <a:custGeom>
                <a:avLst/>
                <a:gdLst/>
                <a:ahLst/>
                <a:cxnLst/>
                <a:rect l="l" t="t" r="r" b="b"/>
                <a:pathLst>
                  <a:path w="170" h="119" extrusionOk="0">
                    <a:moveTo>
                      <a:pt x="53" y="0"/>
                    </a:moveTo>
                    <a:lnTo>
                      <a:pt x="49" y="0"/>
                    </a:lnTo>
                    <a:lnTo>
                      <a:pt x="41" y="3"/>
                    </a:lnTo>
                    <a:lnTo>
                      <a:pt x="29" y="7"/>
                    </a:lnTo>
                    <a:lnTo>
                      <a:pt x="18" y="14"/>
                    </a:lnTo>
                    <a:lnTo>
                      <a:pt x="7" y="25"/>
                    </a:lnTo>
                    <a:lnTo>
                      <a:pt x="0" y="42"/>
                    </a:lnTo>
                    <a:lnTo>
                      <a:pt x="0" y="65"/>
                    </a:lnTo>
                    <a:lnTo>
                      <a:pt x="7" y="94"/>
                    </a:lnTo>
                    <a:lnTo>
                      <a:pt x="97" y="119"/>
                    </a:lnTo>
                    <a:lnTo>
                      <a:pt x="96" y="114"/>
                    </a:lnTo>
                    <a:lnTo>
                      <a:pt x="96" y="101"/>
                    </a:lnTo>
                    <a:lnTo>
                      <a:pt x="96" y="83"/>
                    </a:lnTo>
                    <a:lnTo>
                      <a:pt x="100" y="62"/>
                    </a:lnTo>
                    <a:lnTo>
                      <a:pt x="107" y="44"/>
                    </a:lnTo>
                    <a:lnTo>
                      <a:pt x="120" y="30"/>
                    </a:lnTo>
                    <a:lnTo>
                      <a:pt x="141" y="22"/>
                    </a:lnTo>
                    <a:lnTo>
                      <a:pt x="170" y="25"/>
                    </a:lnTo>
                    <a:lnTo>
                      <a:pt x="53" y="0"/>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1" name="Google Shape;2071;p73"/>
              <p:cNvSpPr/>
              <p:nvPr/>
            </p:nvSpPr>
            <p:spPr>
              <a:xfrm>
                <a:off x="8299" y="4855"/>
                <a:ext cx="182" cy="50"/>
              </a:xfrm>
              <a:custGeom>
                <a:avLst/>
                <a:gdLst/>
                <a:ahLst/>
                <a:cxnLst/>
                <a:rect l="l" t="t" r="r" b="b"/>
                <a:pathLst>
                  <a:path w="730" h="200" extrusionOk="0">
                    <a:moveTo>
                      <a:pt x="0" y="44"/>
                    </a:moveTo>
                    <a:lnTo>
                      <a:pt x="697" y="200"/>
                    </a:lnTo>
                    <a:lnTo>
                      <a:pt x="730" y="156"/>
                    </a:lnTo>
                    <a:lnTo>
                      <a:pt x="33" y="0"/>
                    </a:lnTo>
                    <a:lnTo>
                      <a:pt x="0" y="44"/>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2" name="Google Shape;2072;p73"/>
              <p:cNvSpPr/>
              <p:nvPr/>
            </p:nvSpPr>
            <p:spPr>
              <a:xfrm>
                <a:off x="8297" y="4875"/>
                <a:ext cx="176" cy="47"/>
              </a:xfrm>
              <a:custGeom>
                <a:avLst/>
                <a:gdLst/>
                <a:ahLst/>
                <a:cxnLst/>
                <a:rect l="l" t="t" r="r" b="b"/>
                <a:pathLst>
                  <a:path w="703" h="187" extrusionOk="0">
                    <a:moveTo>
                      <a:pt x="0" y="30"/>
                    </a:moveTo>
                    <a:lnTo>
                      <a:pt x="696" y="187"/>
                    </a:lnTo>
                    <a:lnTo>
                      <a:pt x="703" y="157"/>
                    </a:lnTo>
                    <a:lnTo>
                      <a:pt x="6" y="0"/>
                    </a:lnTo>
                    <a:lnTo>
                      <a:pt x="0" y="30"/>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3" name="Google Shape;2073;p73"/>
              <p:cNvSpPr/>
              <p:nvPr/>
            </p:nvSpPr>
            <p:spPr>
              <a:xfrm>
                <a:off x="8486" y="4969"/>
                <a:ext cx="106" cy="127"/>
              </a:xfrm>
              <a:custGeom>
                <a:avLst/>
                <a:gdLst/>
                <a:ahLst/>
                <a:cxnLst/>
                <a:rect l="l" t="t" r="r" b="b"/>
                <a:pathLst>
                  <a:path w="424" h="508" extrusionOk="0">
                    <a:moveTo>
                      <a:pt x="0" y="508"/>
                    </a:moveTo>
                    <a:lnTo>
                      <a:pt x="86" y="388"/>
                    </a:lnTo>
                    <a:lnTo>
                      <a:pt x="124" y="388"/>
                    </a:lnTo>
                    <a:lnTo>
                      <a:pt x="424" y="0"/>
                    </a:lnTo>
                    <a:lnTo>
                      <a:pt x="130" y="282"/>
                    </a:lnTo>
                    <a:lnTo>
                      <a:pt x="66" y="289"/>
                    </a:lnTo>
                    <a:lnTo>
                      <a:pt x="0" y="358"/>
                    </a:lnTo>
                    <a:lnTo>
                      <a:pt x="0" y="508"/>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4" name="Google Shape;2074;p73"/>
              <p:cNvSpPr/>
              <p:nvPr/>
            </p:nvSpPr>
            <p:spPr>
              <a:xfrm>
                <a:off x="8312" y="4637"/>
                <a:ext cx="296" cy="61"/>
              </a:xfrm>
              <a:custGeom>
                <a:avLst/>
                <a:gdLst/>
                <a:ahLst/>
                <a:cxnLst/>
                <a:rect l="l" t="t" r="r" b="b"/>
                <a:pathLst>
                  <a:path w="1186" h="245" extrusionOk="0">
                    <a:moveTo>
                      <a:pt x="0" y="0"/>
                    </a:moveTo>
                    <a:lnTo>
                      <a:pt x="1186" y="245"/>
                    </a:lnTo>
                    <a:lnTo>
                      <a:pt x="1184" y="244"/>
                    </a:lnTo>
                    <a:lnTo>
                      <a:pt x="1180" y="242"/>
                    </a:lnTo>
                    <a:lnTo>
                      <a:pt x="1172" y="239"/>
                    </a:lnTo>
                    <a:lnTo>
                      <a:pt x="1161" y="233"/>
                    </a:lnTo>
                    <a:lnTo>
                      <a:pt x="1147" y="228"/>
                    </a:lnTo>
                    <a:lnTo>
                      <a:pt x="1130" y="222"/>
                    </a:lnTo>
                    <a:lnTo>
                      <a:pt x="1112" y="214"/>
                    </a:lnTo>
                    <a:lnTo>
                      <a:pt x="1091" y="205"/>
                    </a:lnTo>
                    <a:lnTo>
                      <a:pt x="1066" y="196"/>
                    </a:lnTo>
                    <a:lnTo>
                      <a:pt x="1039" y="187"/>
                    </a:lnTo>
                    <a:lnTo>
                      <a:pt x="1010" y="177"/>
                    </a:lnTo>
                    <a:lnTo>
                      <a:pt x="979" y="166"/>
                    </a:lnTo>
                    <a:lnTo>
                      <a:pt x="945" y="154"/>
                    </a:lnTo>
                    <a:lnTo>
                      <a:pt x="910" y="143"/>
                    </a:lnTo>
                    <a:lnTo>
                      <a:pt x="871" y="132"/>
                    </a:lnTo>
                    <a:lnTo>
                      <a:pt x="832" y="121"/>
                    </a:lnTo>
                    <a:lnTo>
                      <a:pt x="790" y="108"/>
                    </a:lnTo>
                    <a:lnTo>
                      <a:pt x="747" y="97"/>
                    </a:lnTo>
                    <a:lnTo>
                      <a:pt x="702" y="86"/>
                    </a:lnTo>
                    <a:lnTo>
                      <a:pt x="655" y="74"/>
                    </a:lnTo>
                    <a:lnTo>
                      <a:pt x="607" y="64"/>
                    </a:lnTo>
                    <a:lnTo>
                      <a:pt x="557" y="54"/>
                    </a:lnTo>
                    <a:lnTo>
                      <a:pt x="506" y="45"/>
                    </a:lnTo>
                    <a:lnTo>
                      <a:pt x="454" y="36"/>
                    </a:lnTo>
                    <a:lnTo>
                      <a:pt x="400" y="28"/>
                    </a:lnTo>
                    <a:lnTo>
                      <a:pt x="346" y="20"/>
                    </a:lnTo>
                    <a:lnTo>
                      <a:pt x="290" y="15"/>
                    </a:lnTo>
                    <a:lnTo>
                      <a:pt x="233" y="9"/>
                    </a:lnTo>
                    <a:lnTo>
                      <a:pt x="176" y="4"/>
                    </a:lnTo>
                    <a:lnTo>
                      <a:pt x="118" y="2"/>
                    </a:lnTo>
                    <a:lnTo>
                      <a:pt x="60" y="0"/>
                    </a:lnTo>
                    <a:lnTo>
                      <a:pt x="0" y="0"/>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75" name="Google Shape;2075;p73"/>
              <p:cNvSpPr/>
              <p:nvPr/>
            </p:nvSpPr>
            <p:spPr>
              <a:xfrm>
                <a:off x="8250" y="4639"/>
                <a:ext cx="60" cy="185"/>
              </a:xfrm>
              <a:custGeom>
                <a:avLst/>
                <a:gdLst/>
                <a:ahLst/>
                <a:cxnLst/>
                <a:rect l="l" t="t" r="r" b="b"/>
                <a:pathLst>
                  <a:path w="241" h="738" extrusionOk="0">
                    <a:moveTo>
                      <a:pt x="241" y="0"/>
                    </a:moveTo>
                    <a:lnTo>
                      <a:pt x="52" y="738"/>
                    </a:lnTo>
                    <a:lnTo>
                      <a:pt x="0" y="726"/>
                    </a:lnTo>
                    <a:lnTo>
                      <a:pt x="169" y="0"/>
                    </a:lnTo>
                    <a:lnTo>
                      <a:pt x="241" y="0"/>
                    </a:lnTo>
                    <a:close/>
                  </a:path>
                </a:pathLst>
              </a:custGeom>
              <a:solidFill>
                <a:srgbClr val="F2E5B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2076" name="Google Shape;2076;p73"/>
          <p:cNvGrpSpPr/>
          <p:nvPr/>
        </p:nvGrpSpPr>
        <p:grpSpPr>
          <a:xfrm>
            <a:off x="7267575" y="3506788"/>
            <a:ext cx="203200" cy="330200"/>
            <a:chOff x="4544" y="808"/>
            <a:chExt cx="128" cy="208"/>
          </a:xfrm>
        </p:grpSpPr>
        <p:cxnSp>
          <p:nvCxnSpPr>
            <p:cNvPr id="2077" name="Google Shape;2077;p73"/>
            <p:cNvCxnSpPr/>
            <p:nvPr/>
          </p:nvCxnSpPr>
          <p:spPr>
            <a:xfrm rot="10800000">
              <a:off x="4624" y="808"/>
              <a:ext cx="48" cy="128"/>
            </a:xfrm>
            <a:prstGeom prst="straightConnector1">
              <a:avLst/>
            </a:prstGeom>
            <a:noFill/>
            <a:ln w="28575" cap="flat" cmpd="sng">
              <a:solidFill>
                <a:schemeClr val="lt2"/>
              </a:solidFill>
              <a:prstDash val="dot"/>
              <a:round/>
              <a:headEnd type="none" w="med" len="med"/>
              <a:tailEnd type="none" w="med" len="med"/>
            </a:ln>
          </p:spPr>
        </p:cxnSp>
        <p:cxnSp>
          <p:nvCxnSpPr>
            <p:cNvPr id="2078" name="Google Shape;2078;p73"/>
            <p:cNvCxnSpPr/>
            <p:nvPr/>
          </p:nvCxnSpPr>
          <p:spPr>
            <a:xfrm rot="10800000">
              <a:off x="4584" y="848"/>
              <a:ext cx="48" cy="128"/>
            </a:xfrm>
            <a:prstGeom prst="straightConnector1">
              <a:avLst/>
            </a:prstGeom>
            <a:noFill/>
            <a:ln w="28575" cap="flat" cmpd="sng">
              <a:solidFill>
                <a:schemeClr val="lt2"/>
              </a:solidFill>
              <a:prstDash val="dot"/>
              <a:round/>
              <a:headEnd type="none" w="med" len="med"/>
              <a:tailEnd type="none" w="med" len="med"/>
            </a:ln>
          </p:spPr>
        </p:cxnSp>
        <p:cxnSp>
          <p:nvCxnSpPr>
            <p:cNvPr id="2079" name="Google Shape;2079;p73"/>
            <p:cNvCxnSpPr/>
            <p:nvPr/>
          </p:nvCxnSpPr>
          <p:spPr>
            <a:xfrm rot="10800000">
              <a:off x="4544" y="888"/>
              <a:ext cx="48" cy="128"/>
            </a:xfrm>
            <a:prstGeom prst="straightConnector1">
              <a:avLst/>
            </a:prstGeom>
            <a:noFill/>
            <a:ln w="28575" cap="flat" cmpd="sng">
              <a:solidFill>
                <a:schemeClr val="lt2"/>
              </a:solidFill>
              <a:prstDash val="dot"/>
              <a:round/>
              <a:headEnd type="none" w="med" len="med"/>
              <a:tailEnd type="none" w="med" len="med"/>
            </a:ln>
          </p:spPr>
        </p:cxnSp>
      </p:grpSp>
      <p:cxnSp>
        <p:nvCxnSpPr>
          <p:cNvPr id="2080" name="Google Shape;2080;p73"/>
          <p:cNvCxnSpPr/>
          <p:nvPr/>
        </p:nvCxnSpPr>
        <p:spPr>
          <a:xfrm>
            <a:off x="7546975" y="4027488"/>
            <a:ext cx="317500" cy="673100"/>
          </a:xfrm>
          <a:prstGeom prst="straightConnector1">
            <a:avLst/>
          </a:prstGeom>
          <a:noFill/>
          <a:ln w="28575" cap="flat" cmpd="sng">
            <a:solidFill>
              <a:schemeClr val="lt2"/>
            </a:solidFill>
            <a:prstDash val="dot"/>
            <a:round/>
            <a:headEnd type="none" w="med" len="med"/>
            <a:tailEnd type="triangle" w="med" len="med"/>
          </a:ln>
        </p:spPr>
      </p:cxnSp>
      <p:grpSp>
        <p:nvGrpSpPr>
          <p:cNvPr id="2081" name="Google Shape;2081;p73"/>
          <p:cNvGrpSpPr/>
          <p:nvPr/>
        </p:nvGrpSpPr>
        <p:grpSpPr>
          <a:xfrm>
            <a:off x="7718425" y="4152901"/>
            <a:ext cx="357188" cy="366713"/>
            <a:chOff x="618" y="3500"/>
            <a:chExt cx="202" cy="231"/>
          </a:xfrm>
        </p:grpSpPr>
        <p:sp>
          <p:nvSpPr>
            <p:cNvPr id="2082" name="Google Shape;2082;p73"/>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3" name="Google Shape;2083;p73"/>
            <p:cNvSpPr txBox="1"/>
            <p:nvPr/>
          </p:nvSpPr>
          <p:spPr>
            <a:xfrm>
              <a:off x="628" y="3500"/>
              <a:ext cx="183"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2</a:t>
              </a:r>
              <a:endParaRPr/>
            </a:p>
          </p:txBody>
        </p:sp>
      </p:grpSp>
      <p:grpSp>
        <p:nvGrpSpPr>
          <p:cNvPr id="2084" name="Google Shape;2084;p73"/>
          <p:cNvGrpSpPr/>
          <p:nvPr/>
        </p:nvGrpSpPr>
        <p:grpSpPr>
          <a:xfrm>
            <a:off x="6502401" y="4565651"/>
            <a:ext cx="339725" cy="366713"/>
            <a:chOff x="618" y="3500"/>
            <a:chExt cx="214" cy="231"/>
          </a:xfrm>
        </p:grpSpPr>
        <p:sp>
          <p:nvSpPr>
            <p:cNvPr id="2085" name="Google Shape;2085;p73"/>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86" name="Google Shape;2086;p73"/>
            <p:cNvSpPr txBox="1"/>
            <p:nvPr/>
          </p:nvSpPr>
          <p:spPr>
            <a:xfrm>
              <a:off x="628" y="3500"/>
              <a:ext cx="20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4</a:t>
              </a:r>
              <a:endParaRPr/>
            </a:p>
          </p:txBody>
        </p:sp>
      </p:grpSp>
      <p:sp>
        <p:nvSpPr>
          <p:cNvPr id="2087" name="Google Shape;2087;p73"/>
          <p:cNvSpPr txBox="1"/>
          <p:nvPr/>
        </p:nvSpPr>
        <p:spPr>
          <a:xfrm>
            <a:off x="6559550" y="5686425"/>
            <a:ext cx="15700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new foreign</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agent</a:t>
            </a:r>
            <a:endParaRPr/>
          </a:p>
        </p:txBody>
      </p:sp>
      <p:sp>
        <p:nvSpPr>
          <p:cNvPr id="2088" name="Google Shape;2088;p73"/>
          <p:cNvSpPr/>
          <p:nvPr/>
        </p:nvSpPr>
        <p:spPr>
          <a:xfrm flipH="1">
            <a:off x="7292975" y="4929188"/>
            <a:ext cx="546100" cy="419100"/>
          </a:xfrm>
          <a:custGeom>
            <a:avLst/>
            <a:gdLst/>
            <a:ahLst/>
            <a:cxnLst/>
            <a:rect l="l" t="t" r="r" b="b"/>
            <a:pathLst>
              <a:path w="376" h="664" extrusionOk="0">
                <a:moveTo>
                  <a:pt x="376" y="664"/>
                </a:moveTo>
                <a:lnTo>
                  <a:pt x="0" y="0"/>
                </a:lnTo>
              </a:path>
            </a:pathLst>
          </a:custGeom>
          <a:noFill/>
          <a:ln w="28575" cap="flat" cmpd="sng">
            <a:solidFill>
              <a:srgbClr val="FF0000"/>
            </a:solidFill>
            <a:prstDash val="solid"/>
            <a:round/>
            <a:headEnd type="triangle" w="med" len="med"/>
            <a:tailEnd type="triangle" w="med" len="med"/>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89" name="Google Shape;2089;p73"/>
          <p:cNvGrpSpPr/>
          <p:nvPr/>
        </p:nvGrpSpPr>
        <p:grpSpPr>
          <a:xfrm>
            <a:off x="7391401" y="4938713"/>
            <a:ext cx="339725" cy="366712"/>
            <a:chOff x="618" y="3500"/>
            <a:chExt cx="214" cy="231"/>
          </a:xfrm>
        </p:grpSpPr>
        <p:sp>
          <p:nvSpPr>
            <p:cNvPr id="2090" name="Google Shape;2090;p73"/>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91" name="Google Shape;2091;p73"/>
            <p:cNvSpPr txBox="1"/>
            <p:nvPr/>
          </p:nvSpPr>
          <p:spPr>
            <a:xfrm>
              <a:off x="628" y="3500"/>
              <a:ext cx="20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3</a:t>
              </a:r>
              <a:endParaRPr/>
            </a:p>
          </p:txBody>
        </p:sp>
      </p:grpSp>
      <p:grpSp>
        <p:nvGrpSpPr>
          <p:cNvPr id="2092" name="Google Shape;2092;p73"/>
          <p:cNvGrpSpPr/>
          <p:nvPr/>
        </p:nvGrpSpPr>
        <p:grpSpPr>
          <a:xfrm>
            <a:off x="3751263" y="5605463"/>
            <a:ext cx="501650" cy="233362"/>
            <a:chOff x="3600" y="219"/>
            <a:chExt cx="360" cy="175"/>
          </a:xfrm>
        </p:grpSpPr>
        <p:sp>
          <p:nvSpPr>
            <p:cNvPr id="2093" name="Google Shape;2093;p73"/>
            <p:cNvSpPr/>
            <p:nvPr/>
          </p:nvSpPr>
          <p:spPr>
            <a:xfrm>
              <a:off x="3603" y="297"/>
              <a:ext cx="357" cy="97"/>
            </a:xfrm>
            <a:prstGeom prst="ellipse">
              <a:avLst/>
            </a:prstGeom>
            <a:solidFill>
              <a:srgbClr val="CCCCF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cxnSp>
          <p:nvCxnSpPr>
            <p:cNvPr id="2094" name="Google Shape;2094;p73"/>
            <p:cNvCxnSpPr/>
            <p:nvPr/>
          </p:nvCxnSpPr>
          <p:spPr>
            <a:xfrm>
              <a:off x="3603" y="289"/>
              <a:ext cx="0" cy="60"/>
            </a:xfrm>
            <a:prstGeom prst="straightConnector1">
              <a:avLst/>
            </a:prstGeom>
            <a:noFill/>
            <a:ln w="12700" cap="flat" cmpd="sng">
              <a:solidFill>
                <a:srgbClr val="000000"/>
              </a:solidFill>
              <a:prstDash val="solid"/>
              <a:round/>
              <a:headEnd type="none" w="med" len="med"/>
              <a:tailEnd type="none" w="med" len="med"/>
            </a:ln>
          </p:spPr>
        </p:cxnSp>
        <p:cxnSp>
          <p:nvCxnSpPr>
            <p:cNvPr id="2095" name="Google Shape;2095;p73"/>
            <p:cNvCxnSpPr/>
            <p:nvPr/>
          </p:nvCxnSpPr>
          <p:spPr>
            <a:xfrm>
              <a:off x="3960" y="289"/>
              <a:ext cx="0" cy="60"/>
            </a:xfrm>
            <a:prstGeom prst="straightConnector1">
              <a:avLst/>
            </a:prstGeom>
            <a:noFill/>
            <a:ln w="12700" cap="flat" cmpd="sng">
              <a:solidFill>
                <a:srgbClr val="000000"/>
              </a:solidFill>
              <a:prstDash val="solid"/>
              <a:round/>
              <a:headEnd type="none" w="med" len="med"/>
              <a:tailEnd type="none" w="med" len="med"/>
            </a:ln>
          </p:spPr>
        </p:cxnSp>
        <p:sp>
          <p:nvSpPr>
            <p:cNvPr id="2096" name="Google Shape;2096;p73"/>
            <p:cNvSpPr/>
            <p:nvPr/>
          </p:nvSpPr>
          <p:spPr>
            <a:xfrm>
              <a:off x="3603" y="284"/>
              <a:ext cx="231" cy="69"/>
            </a:xfrm>
            <a:prstGeom prst="rect">
              <a:avLst/>
            </a:prstGeom>
            <a:solidFill>
              <a:srgbClr val="CCCC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097" name="Google Shape;2097;p73"/>
            <p:cNvSpPr/>
            <p:nvPr/>
          </p:nvSpPr>
          <p:spPr>
            <a:xfrm>
              <a:off x="3600" y="219"/>
              <a:ext cx="357" cy="113"/>
            </a:xfrm>
            <a:prstGeom prst="ellipse">
              <a:avLst/>
            </a:prstGeom>
            <a:solidFill>
              <a:srgbClr val="CCCCFF"/>
            </a:solidFill>
            <a:ln w="127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098" name="Google Shape;2098;p73"/>
            <p:cNvGrpSpPr/>
            <p:nvPr/>
          </p:nvGrpSpPr>
          <p:grpSpPr>
            <a:xfrm>
              <a:off x="3686" y="244"/>
              <a:ext cx="177" cy="66"/>
              <a:chOff x="2848" y="848"/>
              <a:chExt cx="140" cy="98"/>
            </a:xfrm>
          </p:grpSpPr>
          <p:cxnSp>
            <p:nvCxnSpPr>
              <p:cNvPr id="2099" name="Google Shape;2099;p73"/>
              <p:cNvCxnSpPr/>
              <p:nvPr/>
            </p:nvCxnSpPr>
            <p:spPr>
              <a:xfrm rot="10800000" flipH="1">
                <a:off x="2848" y="848"/>
                <a:ext cx="50" cy="2"/>
              </a:xfrm>
              <a:prstGeom prst="straightConnector1">
                <a:avLst/>
              </a:prstGeom>
              <a:noFill/>
              <a:ln w="28575" cap="flat" cmpd="sng">
                <a:solidFill>
                  <a:srgbClr val="000000"/>
                </a:solidFill>
                <a:prstDash val="solid"/>
                <a:round/>
                <a:headEnd type="none" w="med" len="med"/>
                <a:tailEnd type="none" w="med" len="med"/>
              </a:ln>
            </p:spPr>
          </p:cxnSp>
          <p:cxnSp>
            <p:nvCxnSpPr>
              <p:cNvPr id="2100" name="Google Shape;2100;p73"/>
              <p:cNvCxnSpPr/>
              <p:nvPr/>
            </p:nvCxnSpPr>
            <p:spPr>
              <a:xfrm>
                <a:off x="2944" y="946"/>
                <a:ext cx="44" cy="0"/>
              </a:xfrm>
              <a:prstGeom prst="straightConnector1">
                <a:avLst/>
              </a:prstGeom>
              <a:noFill/>
              <a:ln w="28575" cap="flat" cmpd="sng">
                <a:solidFill>
                  <a:srgbClr val="000000"/>
                </a:solidFill>
                <a:prstDash val="solid"/>
                <a:round/>
                <a:headEnd type="none" w="med" len="med"/>
                <a:tailEnd type="none" w="med" len="med"/>
              </a:ln>
            </p:spPr>
          </p:cxnSp>
          <p:cxnSp>
            <p:nvCxnSpPr>
              <p:cNvPr id="2101" name="Google Shape;2101;p73"/>
              <p:cNvCxnSpPr/>
              <p:nvPr/>
            </p:nvCxnSpPr>
            <p:spPr>
              <a:xfrm>
                <a:off x="2894" y="850"/>
                <a:ext cx="52" cy="96"/>
              </a:xfrm>
              <a:prstGeom prst="straightConnector1">
                <a:avLst/>
              </a:prstGeom>
              <a:noFill/>
              <a:ln w="28575" cap="flat" cmpd="sng">
                <a:solidFill>
                  <a:srgbClr val="000000"/>
                </a:solidFill>
                <a:prstDash val="solid"/>
                <a:round/>
                <a:headEnd type="none" w="med" len="med"/>
                <a:tailEnd type="none" w="med" len="med"/>
              </a:ln>
            </p:spPr>
          </p:cxnSp>
        </p:grpSp>
        <p:grpSp>
          <p:nvGrpSpPr>
            <p:cNvPr id="2102" name="Google Shape;2102;p73"/>
            <p:cNvGrpSpPr/>
            <p:nvPr/>
          </p:nvGrpSpPr>
          <p:grpSpPr>
            <a:xfrm rot="10800000" flipH="1">
              <a:off x="3686" y="243"/>
              <a:ext cx="177" cy="66"/>
              <a:chOff x="2848" y="848"/>
              <a:chExt cx="140" cy="98"/>
            </a:xfrm>
          </p:grpSpPr>
          <p:cxnSp>
            <p:nvCxnSpPr>
              <p:cNvPr id="2103" name="Google Shape;2103;p73"/>
              <p:cNvCxnSpPr/>
              <p:nvPr/>
            </p:nvCxnSpPr>
            <p:spPr>
              <a:xfrm rot="10800000" flipH="1">
                <a:off x="2848" y="848"/>
                <a:ext cx="50" cy="2"/>
              </a:xfrm>
              <a:prstGeom prst="straightConnector1">
                <a:avLst/>
              </a:prstGeom>
              <a:noFill/>
              <a:ln w="28575" cap="flat" cmpd="sng">
                <a:solidFill>
                  <a:srgbClr val="000000"/>
                </a:solidFill>
                <a:prstDash val="solid"/>
                <a:round/>
                <a:headEnd type="none" w="med" len="med"/>
                <a:tailEnd type="none" w="med" len="med"/>
              </a:ln>
            </p:spPr>
          </p:cxnSp>
          <p:cxnSp>
            <p:nvCxnSpPr>
              <p:cNvPr id="2104" name="Google Shape;2104;p73"/>
              <p:cNvCxnSpPr/>
              <p:nvPr/>
            </p:nvCxnSpPr>
            <p:spPr>
              <a:xfrm>
                <a:off x="2944" y="946"/>
                <a:ext cx="44" cy="0"/>
              </a:xfrm>
              <a:prstGeom prst="straightConnector1">
                <a:avLst/>
              </a:prstGeom>
              <a:noFill/>
              <a:ln w="28575" cap="flat" cmpd="sng">
                <a:solidFill>
                  <a:srgbClr val="000000"/>
                </a:solidFill>
                <a:prstDash val="solid"/>
                <a:round/>
                <a:headEnd type="none" w="med" len="med"/>
                <a:tailEnd type="none" w="med" len="med"/>
              </a:ln>
            </p:spPr>
          </p:cxnSp>
          <p:cxnSp>
            <p:nvCxnSpPr>
              <p:cNvPr id="2105" name="Google Shape;2105;p73"/>
              <p:cNvCxnSpPr/>
              <p:nvPr/>
            </p:nvCxnSpPr>
            <p:spPr>
              <a:xfrm>
                <a:off x="2894" y="850"/>
                <a:ext cx="52" cy="96"/>
              </a:xfrm>
              <a:prstGeom prst="straightConnector1">
                <a:avLst/>
              </a:prstGeom>
              <a:noFill/>
              <a:ln w="28575" cap="flat" cmpd="sng">
                <a:solidFill>
                  <a:srgbClr val="000000"/>
                </a:solidFill>
                <a:prstDash val="solid"/>
                <a:round/>
                <a:headEnd type="none" w="med" len="med"/>
                <a:tailEnd type="none" w="med" len="med"/>
              </a:ln>
            </p:spPr>
          </p:cxnSp>
        </p:grpSp>
      </p:grpSp>
      <p:sp>
        <p:nvSpPr>
          <p:cNvPr id="2106" name="Google Shape;2106;p73"/>
          <p:cNvSpPr txBox="1"/>
          <p:nvPr/>
        </p:nvSpPr>
        <p:spPr>
          <a:xfrm>
            <a:off x="4210050" y="5572125"/>
            <a:ext cx="1430338"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correspondent</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agent</a:t>
            </a:r>
            <a:endParaRPr/>
          </a:p>
        </p:txBody>
      </p:sp>
      <p:sp>
        <p:nvSpPr>
          <p:cNvPr id="2107" name="Google Shape;2107;p73"/>
          <p:cNvSpPr txBox="1"/>
          <p:nvPr/>
        </p:nvSpPr>
        <p:spPr>
          <a:xfrm>
            <a:off x="2686050" y="5978525"/>
            <a:ext cx="1430338" cy="304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correspondent</a:t>
            </a:r>
            <a:endParaRPr/>
          </a:p>
        </p:txBody>
      </p:sp>
      <p:sp>
        <p:nvSpPr>
          <p:cNvPr id="2108" name="Google Shape;2108;p73"/>
          <p:cNvSpPr txBox="1"/>
          <p:nvPr/>
        </p:nvSpPr>
        <p:spPr>
          <a:xfrm>
            <a:off x="7905750" y="5356225"/>
            <a:ext cx="909638" cy="7386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new </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foreign</a:t>
            </a:r>
            <a:endParaRPr/>
          </a:p>
          <a:p>
            <a:pPr marL="0" marR="0" lvl="0" indent="0" algn="l" rtl="0">
              <a:spcBef>
                <a:spcPts val="0"/>
              </a:spcBef>
              <a:spcAft>
                <a:spcPts val="0"/>
              </a:spcAft>
              <a:buNone/>
            </a:pPr>
            <a:r>
              <a:rPr lang="en-US" sz="1400">
                <a:solidFill>
                  <a:schemeClr val="dk1"/>
                </a:solidFill>
                <a:latin typeface="Arial"/>
                <a:ea typeface="Arial"/>
                <a:cs typeface="Arial"/>
                <a:sym typeface="Arial"/>
              </a:rPr>
              <a:t>network</a:t>
            </a:r>
            <a:endParaRPr/>
          </a:p>
        </p:txBody>
      </p:sp>
      <p:sp>
        <p:nvSpPr>
          <p:cNvPr id="2109" name="Google Shape;2109;p73"/>
          <p:cNvSpPr txBox="1">
            <a:spLocks noGrp="1"/>
          </p:cNvSpPr>
          <p:nvPr>
            <p:ph type="title"/>
          </p:nvPr>
        </p:nvSpPr>
        <p:spPr>
          <a:xfrm>
            <a:off x="1762126" y="98425"/>
            <a:ext cx="8596313"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3600"/>
              <a:buFont typeface="Gill Sans"/>
              <a:buNone/>
            </a:pPr>
            <a:r>
              <a:rPr lang="en-US" sz="3600">
                <a:latin typeface="Gill Sans"/>
                <a:ea typeface="Gill Sans"/>
                <a:cs typeface="Gill Sans"/>
                <a:sym typeface="Gill Sans"/>
              </a:rPr>
              <a:t>Mobility with direct routing</a:t>
            </a:r>
            <a:endParaRPr/>
          </a:p>
        </p:txBody>
      </p:sp>
      <p:sp>
        <p:nvSpPr>
          <p:cNvPr id="2110" name="Google Shape;2110;p73"/>
          <p:cNvSpPr txBox="1">
            <a:spLocks noGrp="1"/>
          </p:cNvSpPr>
          <p:nvPr>
            <p:ph type="body" idx="1"/>
          </p:nvPr>
        </p:nvSpPr>
        <p:spPr>
          <a:xfrm>
            <a:off x="2000250" y="1144589"/>
            <a:ext cx="7772400" cy="1646237"/>
          </a:xfrm>
          <a:prstGeom prst="rect">
            <a:avLst/>
          </a:prstGeom>
          <a:noFill/>
          <a:ln>
            <a:noFill/>
          </a:ln>
        </p:spPr>
        <p:txBody>
          <a:bodyPr spcFirstLastPara="1" wrap="square" lIns="91425" tIns="45700" rIns="91425" bIns="45700" anchor="t" anchorCtr="0">
            <a:normAutofit fontScale="92500" lnSpcReduction="10000"/>
          </a:bodyPr>
          <a:lstStyle/>
          <a:p>
            <a:pPr marL="352425" lvl="0" indent="-222250" algn="l" rtl="0">
              <a:lnSpc>
                <a:spcPct val="90000"/>
              </a:lnSpc>
              <a:spcBef>
                <a:spcPts val="0"/>
              </a:spcBef>
              <a:spcAft>
                <a:spcPts val="0"/>
              </a:spcAft>
              <a:buSzPct val="100000"/>
              <a:buChar char="▪"/>
            </a:pPr>
            <a:r>
              <a:rPr lang="en-US">
                <a:latin typeface="Gill Sans"/>
                <a:ea typeface="Gill Sans"/>
                <a:cs typeface="Gill Sans"/>
                <a:sym typeface="Gill Sans"/>
              </a:rPr>
              <a:t>anchor foreign agent: FA in first visited network</a:t>
            </a:r>
            <a:endParaRPr/>
          </a:p>
          <a:p>
            <a:pPr marL="352425" lvl="0" indent="-222250" algn="l" rtl="0">
              <a:lnSpc>
                <a:spcPct val="90000"/>
              </a:lnSpc>
              <a:spcBef>
                <a:spcPts val="1000"/>
              </a:spcBef>
              <a:spcAft>
                <a:spcPts val="0"/>
              </a:spcAft>
              <a:buSzPct val="100000"/>
              <a:buChar char="▪"/>
            </a:pPr>
            <a:r>
              <a:rPr lang="en-US">
                <a:latin typeface="Gill Sans"/>
                <a:ea typeface="Gill Sans"/>
                <a:cs typeface="Gill Sans"/>
                <a:sym typeface="Gill Sans"/>
              </a:rPr>
              <a:t>data always routed first to anchor FA</a:t>
            </a:r>
            <a:endParaRPr/>
          </a:p>
          <a:p>
            <a:pPr marL="352425" lvl="0" indent="-222250" algn="l" rtl="0">
              <a:lnSpc>
                <a:spcPct val="90000"/>
              </a:lnSpc>
              <a:spcBef>
                <a:spcPts val="1000"/>
              </a:spcBef>
              <a:spcAft>
                <a:spcPts val="0"/>
              </a:spcAft>
              <a:buSzPct val="100000"/>
              <a:buChar char="▪"/>
            </a:pPr>
            <a:r>
              <a:rPr lang="en-US">
                <a:latin typeface="Gill Sans"/>
                <a:ea typeface="Gill Sans"/>
                <a:cs typeface="Gill Sans"/>
                <a:sym typeface="Gill Sans"/>
              </a:rPr>
              <a:t>when mobile moves: new FA arranges to have data forwarded from old FA (chaining)</a:t>
            </a:r>
            <a:endParaRPr/>
          </a:p>
        </p:txBody>
      </p:sp>
      <p:pic>
        <p:nvPicPr>
          <p:cNvPr id="2111" name="Google Shape;2111;p73"/>
          <p:cNvPicPr preferRelativeResize="0"/>
          <p:nvPr/>
        </p:nvPicPr>
        <p:blipFill rotWithShape="1">
          <a:blip r:embed="rId3">
            <a:alphaModFix/>
          </a:blip>
          <a:srcRect/>
          <a:stretch/>
        </p:blipFill>
        <p:spPr>
          <a:xfrm>
            <a:off x="2784475" y="5454651"/>
            <a:ext cx="781050" cy="682625"/>
          </a:xfrm>
          <a:prstGeom prst="rect">
            <a:avLst/>
          </a:prstGeom>
          <a:noFill/>
          <a:ln>
            <a:noFill/>
          </a:ln>
        </p:spPr>
      </p:pic>
      <p:pic>
        <p:nvPicPr>
          <p:cNvPr id="2112" name="Google Shape;2112;p73"/>
          <p:cNvPicPr preferRelativeResize="0"/>
          <p:nvPr/>
        </p:nvPicPr>
        <p:blipFill rotWithShape="1">
          <a:blip r:embed="rId4">
            <a:alphaModFix/>
          </a:blip>
          <a:srcRect/>
          <a:stretch/>
        </p:blipFill>
        <p:spPr>
          <a:xfrm>
            <a:off x="5980114" y="4081464"/>
            <a:ext cx="682625" cy="244475"/>
          </a:xfrm>
          <a:prstGeom prst="rect">
            <a:avLst/>
          </a:prstGeom>
          <a:noFill/>
          <a:ln>
            <a:noFill/>
          </a:ln>
        </p:spPr>
      </p:pic>
      <p:pic>
        <p:nvPicPr>
          <p:cNvPr id="2113" name="Google Shape;2113;p73"/>
          <p:cNvPicPr preferRelativeResize="0"/>
          <p:nvPr/>
        </p:nvPicPr>
        <p:blipFill rotWithShape="1">
          <a:blip r:embed="rId5">
            <a:alphaModFix/>
          </a:blip>
          <a:srcRect/>
          <a:stretch/>
        </p:blipFill>
        <p:spPr>
          <a:xfrm>
            <a:off x="6991350" y="5413375"/>
            <a:ext cx="571500" cy="204788"/>
          </a:xfrm>
          <a:prstGeom prst="rect">
            <a:avLst/>
          </a:prstGeom>
          <a:noFill/>
          <a:ln>
            <a:noFill/>
          </a:ln>
        </p:spPr>
      </p:pic>
      <p:sp>
        <p:nvSpPr>
          <p:cNvPr id="2114" name="Google Shape;2114;p73"/>
          <p:cNvSpPr/>
          <p:nvPr/>
        </p:nvSpPr>
        <p:spPr>
          <a:xfrm>
            <a:off x="6111875" y="4408489"/>
            <a:ext cx="1828800" cy="1392237"/>
          </a:xfrm>
          <a:custGeom>
            <a:avLst/>
            <a:gdLst/>
            <a:ahLst/>
            <a:cxnLst/>
            <a:rect l="l" t="t" r="r" b="b"/>
            <a:pathLst>
              <a:path w="1152" h="877" extrusionOk="0">
                <a:moveTo>
                  <a:pt x="0" y="0"/>
                </a:moveTo>
                <a:cubicBezTo>
                  <a:pt x="75" y="129"/>
                  <a:pt x="291" y="675"/>
                  <a:pt x="448" y="776"/>
                </a:cubicBezTo>
                <a:cubicBezTo>
                  <a:pt x="605" y="877"/>
                  <a:pt x="840" y="665"/>
                  <a:pt x="944" y="608"/>
                </a:cubicBezTo>
                <a:lnTo>
                  <a:pt x="1152" y="456"/>
                </a:ln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115" name="Google Shape;2115;p73"/>
          <p:cNvGrpSpPr/>
          <p:nvPr/>
        </p:nvGrpSpPr>
        <p:grpSpPr>
          <a:xfrm>
            <a:off x="7508875" y="4473575"/>
            <a:ext cx="1174750" cy="776288"/>
            <a:chOff x="4089854" y="1363889"/>
            <a:chExt cx="1091746" cy="791482"/>
          </a:xfrm>
        </p:grpSpPr>
        <p:sp>
          <p:nvSpPr>
            <p:cNvPr id="2116" name="Google Shape;2116;p73"/>
            <p:cNvSpPr/>
            <p:nvPr/>
          </p:nvSpPr>
          <p:spPr>
            <a:xfrm>
              <a:off x="4089854" y="1363889"/>
              <a:ext cx="1091746" cy="791482"/>
            </a:xfrm>
            <a:prstGeom prst="ellipse">
              <a:avLst/>
            </a:prstGeom>
            <a:gradFill>
              <a:gsLst>
                <a:gs pos="0">
                  <a:srgbClr val="FF0000"/>
                </a:gs>
                <a:gs pos="100000">
                  <a:srgbClr val="FFFFFF">
                    <a:alpha val="0"/>
                  </a:srgbClr>
                </a:gs>
              </a:gsLst>
              <a:path path="circle">
                <a:fillToRect l="50000" t="50000" r="50000" b="50000"/>
              </a:path>
              <a:tileRect/>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117" name="Google Shape;2117;p73"/>
            <p:cNvGrpSpPr/>
            <p:nvPr/>
          </p:nvGrpSpPr>
          <p:grpSpPr>
            <a:xfrm>
              <a:off x="4245429" y="1426027"/>
              <a:ext cx="629104" cy="547461"/>
              <a:chOff x="313" y="1497"/>
              <a:chExt cx="1152" cy="1014"/>
            </a:xfrm>
          </p:grpSpPr>
          <p:pic>
            <p:nvPicPr>
              <p:cNvPr id="2118" name="Google Shape;2118;p73" descr="laptop_stylized_small"/>
              <p:cNvPicPr preferRelativeResize="0"/>
              <p:nvPr/>
            </p:nvPicPr>
            <p:blipFill rotWithShape="1">
              <a:blip r:embed="rId6">
                <a:alphaModFix/>
              </a:blip>
              <a:srcRect/>
              <a:stretch/>
            </p:blipFill>
            <p:spPr>
              <a:xfrm>
                <a:off x="313" y="1727"/>
                <a:ext cx="1152" cy="784"/>
              </a:xfrm>
              <a:prstGeom prst="rect">
                <a:avLst/>
              </a:prstGeom>
              <a:noFill/>
              <a:ln>
                <a:noFill/>
              </a:ln>
            </p:spPr>
          </p:pic>
          <p:pic>
            <p:nvPicPr>
              <p:cNvPr id="2119" name="Google Shape;2119;p73" descr="antenna_stylized"/>
              <p:cNvPicPr preferRelativeResize="0"/>
              <p:nvPr/>
            </p:nvPicPr>
            <p:blipFill rotWithShape="1">
              <a:blip r:embed="rId7">
                <a:alphaModFix/>
              </a:blip>
              <a:srcRect/>
              <a:stretch/>
            </p:blipFill>
            <p:spPr>
              <a:xfrm>
                <a:off x="334" y="1497"/>
                <a:ext cx="1113" cy="650"/>
              </a:xfrm>
              <a:prstGeom prst="rect">
                <a:avLst/>
              </a:prstGeom>
              <a:noFill/>
              <a:ln>
                <a:noFill/>
              </a:ln>
            </p:spPr>
          </p:pic>
        </p:grpSp>
      </p:grpSp>
      <p:grpSp>
        <p:nvGrpSpPr>
          <p:cNvPr id="2120" name="Google Shape;2120;p73"/>
          <p:cNvGrpSpPr/>
          <p:nvPr/>
        </p:nvGrpSpPr>
        <p:grpSpPr>
          <a:xfrm>
            <a:off x="6375401" y="5073651"/>
            <a:ext cx="339725" cy="366713"/>
            <a:chOff x="618" y="3500"/>
            <a:chExt cx="214" cy="231"/>
          </a:xfrm>
        </p:grpSpPr>
        <p:sp>
          <p:nvSpPr>
            <p:cNvPr id="2121" name="Google Shape;2121;p73"/>
            <p:cNvSpPr/>
            <p:nvPr/>
          </p:nvSpPr>
          <p:spPr>
            <a:xfrm>
              <a:off x="618" y="3520"/>
              <a:ext cx="202" cy="201"/>
            </a:xfrm>
            <a:prstGeom prst="ellipse">
              <a:avLst/>
            </a:prstGeom>
            <a:solidFill>
              <a:schemeClr val="lt1"/>
            </a:solidFill>
            <a:ln w="1905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22" name="Google Shape;2122;p73"/>
            <p:cNvSpPr txBox="1"/>
            <p:nvPr/>
          </p:nvSpPr>
          <p:spPr>
            <a:xfrm>
              <a:off x="628" y="3500"/>
              <a:ext cx="204" cy="2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rgbClr val="FF0000"/>
                  </a:solidFill>
                  <a:latin typeface="Comic Sans MS"/>
                  <a:ea typeface="Comic Sans MS"/>
                  <a:cs typeface="Comic Sans MS"/>
                  <a:sym typeface="Comic Sans MS"/>
                </a:rPr>
                <a:t>5</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8"/>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Elements of a wireless network</a:t>
            </a:r>
            <a:endParaRPr/>
          </a:p>
        </p:txBody>
      </p:sp>
      <p:sp>
        <p:nvSpPr>
          <p:cNvPr id="346" name="Google Shape;346;p8"/>
          <p:cNvSpPr/>
          <p:nvPr/>
        </p:nvSpPr>
        <p:spPr>
          <a:xfrm>
            <a:off x="4816475" y="4378325"/>
            <a:ext cx="2152650" cy="2093913"/>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47" name="Google Shape;347;p8"/>
          <p:cNvSpPr/>
          <p:nvPr/>
        </p:nvSpPr>
        <p:spPr>
          <a:xfrm>
            <a:off x="650875" y="1290638"/>
            <a:ext cx="2252663" cy="2286000"/>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348" name="Google Shape;348;p8"/>
          <p:cNvCxnSpPr/>
          <p:nvPr/>
        </p:nvCxnSpPr>
        <p:spPr>
          <a:xfrm>
            <a:off x="1798638" y="2447925"/>
            <a:ext cx="1277937" cy="655638"/>
          </a:xfrm>
          <a:prstGeom prst="straightConnector1">
            <a:avLst/>
          </a:prstGeom>
          <a:noFill/>
          <a:ln w="9525" cap="flat" cmpd="sng">
            <a:solidFill>
              <a:srgbClr val="000000"/>
            </a:solidFill>
            <a:prstDash val="solid"/>
            <a:round/>
            <a:headEnd type="none" w="med" len="med"/>
            <a:tailEnd type="none" w="med" len="med"/>
          </a:ln>
        </p:spPr>
      </p:cxnSp>
      <p:sp>
        <p:nvSpPr>
          <p:cNvPr id="349" name="Google Shape;349;p8"/>
          <p:cNvSpPr/>
          <p:nvPr/>
        </p:nvSpPr>
        <p:spPr>
          <a:xfrm>
            <a:off x="1524000" y="4033838"/>
            <a:ext cx="1038225" cy="100488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350" name="Google Shape;350;p8"/>
          <p:cNvSpPr/>
          <p:nvPr/>
        </p:nvSpPr>
        <p:spPr>
          <a:xfrm>
            <a:off x="3108325" y="4440238"/>
            <a:ext cx="2278063" cy="2052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351" name="Google Shape;351;p8"/>
          <p:cNvCxnSpPr/>
          <p:nvPr/>
        </p:nvCxnSpPr>
        <p:spPr>
          <a:xfrm>
            <a:off x="5360988" y="5424488"/>
            <a:ext cx="304800" cy="0"/>
          </a:xfrm>
          <a:prstGeom prst="straightConnector1">
            <a:avLst/>
          </a:prstGeom>
          <a:noFill/>
          <a:ln w="9525" cap="flat" cmpd="sng">
            <a:solidFill>
              <a:srgbClr val="000000"/>
            </a:solidFill>
            <a:prstDash val="solid"/>
            <a:round/>
            <a:headEnd type="none" w="med" len="med"/>
            <a:tailEnd type="triangle" w="med" len="med"/>
          </a:ln>
        </p:spPr>
      </p:cxnSp>
      <p:cxnSp>
        <p:nvCxnSpPr>
          <p:cNvPr id="352" name="Google Shape;352;p8"/>
          <p:cNvCxnSpPr/>
          <p:nvPr/>
        </p:nvCxnSpPr>
        <p:spPr>
          <a:xfrm rot="10800000">
            <a:off x="4873625" y="53276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353" name="Google Shape;353;p8"/>
          <p:cNvCxnSpPr/>
          <p:nvPr/>
        </p:nvCxnSpPr>
        <p:spPr>
          <a:xfrm rot="10800000">
            <a:off x="4887913" y="54038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354" name="Google Shape;354;p8"/>
          <p:cNvCxnSpPr/>
          <p:nvPr/>
        </p:nvCxnSpPr>
        <p:spPr>
          <a:xfrm rot="10800000">
            <a:off x="4830763" y="5470525"/>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355" name="Google Shape;355;p8"/>
          <p:cNvCxnSpPr/>
          <p:nvPr/>
        </p:nvCxnSpPr>
        <p:spPr>
          <a:xfrm rot="10800000" flipH="1">
            <a:off x="4308475" y="4144963"/>
            <a:ext cx="50800" cy="1117600"/>
          </a:xfrm>
          <a:prstGeom prst="straightConnector1">
            <a:avLst/>
          </a:prstGeom>
          <a:noFill/>
          <a:ln w="9525" cap="flat" cmpd="sng">
            <a:solidFill>
              <a:srgbClr val="000000"/>
            </a:solidFill>
            <a:prstDash val="solid"/>
            <a:round/>
            <a:headEnd type="none" w="med" len="med"/>
            <a:tailEnd type="none" w="med" len="med"/>
          </a:ln>
        </p:spPr>
      </p:cxnSp>
      <p:grpSp>
        <p:nvGrpSpPr>
          <p:cNvPr id="356" name="Google Shape;356;p8"/>
          <p:cNvGrpSpPr/>
          <p:nvPr/>
        </p:nvGrpSpPr>
        <p:grpSpPr>
          <a:xfrm>
            <a:off x="6442075" y="4867275"/>
            <a:ext cx="331788" cy="368300"/>
            <a:chOff x="313" y="1497"/>
            <a:chExt cx="1152" cy="1014"/>
          </a:xfrm>
        </p:grpSpPr>
        <p:pic>
          <p:nvPicPr>
            <p:cNvPr id="357" name="Google Shape;357;p8"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358" name="Google Shape;358;p8"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359" name="Google Shape;359;p8"/>
          <p:cNvGrpSpPr/>
          <p:nvPr/>
        </p:nvGrpSpPr>
        <p:grpSpPr>
          <a:xfrm>
            <a:off x="2071688" y="4195763"/>
            <a:ext cx="396875" cy="388937"/>
            <a:chOff x="2967" y="478"/>
            <a:chExt cx="788" cy="625"/>
          </a:xfrm>
        </p:grpSpPr>
        <p:pic>
          <p:nvPicPr>
            <p:cNvPr id="360" name="Google Shape;360;p8"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361" name="Google Shape;361;p8" descr="antenna_radiation_stylized"/>
            <p:cNvPicPr preferRelativeResize="0"/>
            <p:nvPr/>
          </p:nvPicPr>
          <p:blipFill rotWithShape="1">
            <a:blip r:embed="rId6">
              <a:alphaModFix/>
            </a:blip>
            <a:srcRect/>
            <a:stretch/>
          </p:blipFill>
          <p:spPr>
            <a:xfrm>
              <a:off x="2967" y="478"/>
              <a:ext cx="788" cy="188"/>
            </a:xfrm>
            <a:prstGeom prst="rect">
              <a:avLst/>
            </a:prstGeom>
            <a:noFill/>
            <a:ln>
              <a:noFill/>
            </a:ln>
          </p:spPr>
        </p:pic>
      </p:grpSp>
      <p:grpSp>
        <p:nvGrpSpPr>
          <p:cNvPr id="362" name="Google Shape;362;p8"/>
          <p:cNvGrpSpPr/>
          <p:nvPr/>
        </p:nvGrpSpPr>
        <p:grpSpPr>
          <a:xfrm>
            <a:off x="5668963" y="4957763"/>
            <a:ext cx="458787" cy="620712"/>
            <a:chOff x="5955030" y="3031808"/>
            <a:chExt cx="914400" cy="1398587"/>
          </a:xfrm>
        </p:grpSpPr>
        <p:grpSp>
          <p:nvGrpSpPr>
            <p:cNvPr id="363" name="Google Shape;363;p8"/>
            <p:cNvGrpSpPr/>
            <p:nvPr/>
          </p:nvGrpSpPr>
          <p:grpSpPr>
            <a:xfrm>
              <a:off x="6097905" y="3403283"/>
              <a:ext cx="596900" cy="1027112"/>
              <a:chOff x="3130" y="3288"/>
              <a:chExt cx="410" cy="742"/>
            </a:xfrm>
          </p:grpSpPr>
          <p:cxnSp>
            <p:nvCxnSpPr>
              <p:cNvPr id="364" name="Google Shape;364;p8"/>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365" name="Google Shape;365;p8"/>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366" name="Google Shape;366;p8"/>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367" name="Google Shape;367;p8"/>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368" name="Google Shape;368;p8"/>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369" name="Google Shape;369;p8"/>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370" name="Google Shape;370;p8"/>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371" name="Google Shape;371;p8"/>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372" name="Google Shape;372;p8"/>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373" name="Google Shape;373;p8"/>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374" name="Google Shape;374;p8"/>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375" name="Google Shape;375;p8"/>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376" name="Google Shape;376;p8"/>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377" name="Google Shape;377;p8"/>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378" name="Google Shape;378;p8"/>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379" name="Google Shape;379;p8"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380" name="Google Shape;380;p8"/>
          <p:cNvGrpSpPr/>
          <p:nvPr/>
        </p:nvGrpSpPr>
        <p:grpSpPr>
          <a:xfrm>
            <a:off x="3403600" y="5354638"/>
            <a:ext cx="527050" cy="392112"/>
            <a:chOff x="2751" y="1851"/>
            <a:chExt cx="462" cy="478"/>
          </a:xfrm>
        </p:grpSpPr>
        <p:pic>
          <p:nvPicPr>
            <p:cNvPr id="381" name="Google Shape;381;p8"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382" name="Google Shape;382;p8"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383" name="Google Shape;383;p8"/>
          <p:cNvGrpSpPr/>
          <p:nvPr/>
        </p:nvGrpSpPr>
        <p:grpSpPr>
          <a:xfrm>
            <a:off x="4094163" y="4987925"/>
            <a:ext cx="458787" cy="620713"/>
            <a:chOff x="5955030" y="3031808"/>
            <a:chExt cx="914400" cy="1398587"/>
          </a:xfrm>
        </p:grpSpPr>
        <p:grpSp>
          <p:nvGrpSpPr>
            <p:cNvPr id="384" name="Google Shape;384;p8"/>
            <p:cNvGrpSpPr/>
            <p:nvPr/>
          </p:nvGrpSpPr>
          <p:grpSpPr>
            <a:xfrm>
              <a:off x="6097905" y="3403283"/>
              <a:ext cx="596900" cy="1027112"/>
              <a:chOff x="3130" y="3288"/>
              <a:chExt cx="410" cy="742"/>
            </a:xfrm>
          </p:grpSpPr>
          <p:cxnSp>
            <p:nvCxnSpPr>
              <p:cNvPr id="385" name="Google Shape;385;p8"/>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386" name="Google Shape;386;p8"/>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387" name="Google Shape;387;p8"/>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388" name="Google Shape;388;p8"/>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389" name="Google Shape;389;p8"/>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390" name="Google Shape;390;p8"/>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391" name="Google Shape;391;p8"/>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392" name="Google Shape;392;p8"/>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393" name="Google Shape;393;p8"/>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394" name="Google Shape;394;p8"/>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395" name="Google Shape;395;p8"/>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396" name="Google Shape;396;p8"/>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397" name="Google Shape;397;p8"/>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398" name="Google Shape;398;p8"/>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399" name="Google Shape;399;p8"/>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400" name="Google Shape;400;p8"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401" name="Google Shape;401;p8"/>
          <p:cNvGrpSpPr/>
          <p:nvPr/>
        </p:nvGrpSpPr>
        <p:grpSpPr>
          <a:xfrm>
            <a:off x="5781675" y="5791200"/>
            <a:ext cx="361950" cy="338138"/>
            <a:chOff x="313" y="1497"/>
            <a:chExt cx="1152" cy="1014"/>
          </a:xfrm>
        </p:grpSpPr>
        <p:pic>
          <p:nvPicPr>
            <p:cNvPr id="402" name="Google Shape;402;p8" descr="laptop_stylized_small"/>
            <p:cNvPicPr preferRelativeResize="0"/>
            <p:nvPr/>
          </p:nvPicPr>
          <p:blipFill rotWithShape="1">
            <a:blip r:embed="rId10">
              <a:alphaModFix/>
            </a:blip>
            <a:srcRect/>
            <a:stretch/>
          </p:blipFill>
          <p:spPr>
            <a:xfrm>
              <a:off x="313" y="1727"/>
              <a:ext cx="1152" cy="784"/>
            </a:xfrm>
            <a:prstGeom prst="rect">
              <a:avLst/>
            </a:prstGeom>
            <a:noFill/>
            <a:ln>
              <a:noFill/>
            </a:ln>
          </p:spPr>
        </p:pic>
        <p:pic>
          <p:nvPicPr>
            <p:cNvPr id="403" name="Google Shape;403;p8" descr="antenna_stylized"/>
            <p:cNvPicPr preferRelativeResize="0"/>
            <p:nvPr/>
          </p:nvPicPr>
          <p:blipFill rotWithShape="1">
            <a:blip r:embed="rId11">
              <a:alphaModFix/>
            </a:blip>
            <a:srcRect/>
            <a:stretch/>
          </p:blipFill>
          <p:spPr>
            <a:xfrm>
              <a:off x="334" y="1497"/>
              <a:ext cx="1113" cy="650"/>
            </a:xfrm>
            <a:prstGeom prst="rect">
              <a:avLst/>
            </a:prstGeom>
            <a:noFill/>
            <a:ln>
              <a:noFill/>
            </a:ln>
          </p:spPr>
        </p:pic>
      </p:grpSp>
      <p:grpSp>
        <p:nvGrpSpPr>
          <p:cNvPr id="404" name="Google Shape;404;p8"/>
          <p:cNvGrpSpPr/>
          <p:nvPr/>
        </p:nvGrpSpPr>
        <p:grpSpPr>
          <a:xfrm>
            <a:off x="4551363" y="5811838"/>
            <a:ext cx="376237" cy="347662"/>
            <a:chOff x="313" y="1497"/>
            <a:chExt cx="1152" cy="1014"/>
          </a:xfrm>
        </p:grpSpPr>
        <p:pic>
          <p:nvPicPr>
            <p:cNvPr id="405" name="Google Shape;405;p8"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406" name="Google Shape;406;p8"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407" name="Google Shape;407;p8"/>
          <p:cNvGrpSpPr/>
          <p:nvPr/>
        </p:nvGrpSpPr>
        <p:grpSpPr>
          <a:xfrm>
            <a:off x="3830638" y="5832475"/>
            <a:ext cx="382587" cy="436563"/>
            <a:chOff x="313" y="1497"/>
            <a:chExt cx="1152" cy="1014"/>
          </a:xfrm>
        </p:grpSpPr>
        <p:pic>
          <p:nvPicPr>
            <p:cNvPr id="408" name="Google Shape;408;p8" descr="laptop_stylized_small"/>
            <p:cNvPicPr preferRelativeResize="0"/>
            <p:nvPr/>
          </p:nvPicPr>
          <p:blipFill rotWithShape="1">
            <a:blip r:embed="rId14">
              <a:alphaModFix/>
            </a:blip>
            <a:srcRect/>
            <a:stretch/>
          </p:blipFill>
          <p:spPr>
            <a:xfrm>
              <a:off x="313" y="1727"/>
              <a:ext cx="1152" cy="784"/>
            </a:xfrm>
            <a:prstGeom prst="rect">
              <a:avLst/>
            </a:prstGeom>
            <a:noFill/>
            <a:ln>
              <a:noFill/>
            </a:ln>
          </p:spPr>
        </p:pic>
        <p:pic>
          <p:nvPicPr>
            <p:cNvPr id="409" name="Google Shape;409;p8" descr="antenna_stylized"/>
            <p:cNvPicPr preferRelativeResize="0"/>
            <p:nvPr/>
          </p:nvPicPr>
          <p:blipFill rotWithShape="1">
            <a:blip r:embed="rId15">
              <a:alphaModFix/>
            </a:blip>
            <a:srcRect/>
            <a:stretch/>
          </p:blipFill>
          <p:spPr>
            <a:xfrm>
              <a:off x="334" y="1497"/>
              <a:ext cx="1113" cy="650"/>
            </a:xfrm>
            <a:prstGeom prst="rect">
              <a:avLst/>
            </a:prstGeom>
            <a:noFill/>
            <a:ln>
              <a:noFill/>
            </a:ln>
          </p:spPr>
        </p:pic>
      </p:grpSp>
      <p:grpSp>
        <p:nvGrpSpPr>
          <p:cNvPr id="410" name="Google Shape;410;p8"/>
          <p:cNvGrpSpPr/>
          <p:nvPr/>
        </p:nvGrpSpPr>
        <p:grpSpPr>
          <a:xfrm>
            <a:off x="3729038" y="4673600"/>
            <a:ext cx="485775" cy="403225"/>
            <a:chOff x="2751" y="1851"/>
            <a:chExt cx="462" cy="478"/>
          </a:xfrm>
        </p:grpSpPr>
        <p:pic>
          <p:nvPicPr>
            <p:cNvPr id="411" name="Google Shape;411;p8" descr="iphone_stylized_small"/>
            <p:cNvPicPr preferRelativeResize="0"/>
            <p:nvPr/>
          </p:nvPicPr>
          <p:blipFill rotWithShape="1">
            <a:blip r:embed="rId16">
              <a:alphaModFix/>
            </a:blip>
            <a:srcRect/>
            <a:stretch/>
          </p:blipFill>
          <p:spPr>
            <a:xfrm>
              <a:off x="2928" y="1922"/>
              <a:ext cx="152" cy="407"/>
            </a:xfrm>
            <a:prstGeom prst="rect">
              <a:avLst/>
            </a:prstGeom>
            <a:noFill/>
            <a:ln>
              <a:noFill/>
            </a:ln>
          </p:spPr>
        </p:pic>
        <p:pic>
          <p:nvPicPr>
            <p:cNvPr id="412" name="Google Shape;412;p8" descr="antenna_radiation_stylized"/>
            <p:cNvPicPr preferRelativeResize="0"/>
            <p:nvPr/>
          </p:nvPicPr>
          <p:blipFill rotWithShape="1">
            <a:blip r:embed="rId17">
              <a:alphaModFix/>
            </a:blip>
            <a:srcRect/>
            <a:stretch/>
          </p:blipFill>
          <p:spPr>
            <a:xfrm>
              <a:off x="2751" y="1851"/>
              <a:ext cx="462" cy="110"/>
            </a:xfrm>
            <a:prstGeom prst="rect">
              <a:avLst/>
            </a:prstGeom>
            <a:noFill/>
            <a:ln>
              <a:noFill/>
            </a:ln>
          </p:spPr>
        </p:pic>
      </p:grpSp>
      <p:grpSp>
        <p:nvGrpSpPr>
          <p:cNvPr id="413" name="Google Shape;413;p8"/>
          <p:cNvGrpSpPr/>
          <p:nvPr/>
        </p:nvGrpSpPr>
        <p:grpSpPr>
          <a:xfrm>
            <a:off x="6289675" y="5334000"/>
            <a:ext cx="525463" cy="392113"/>
            <a:chOff x="2751" y="1851"/>
            <a:chExt cx="462" cy="478"/>
          </a:xfrm>
        </p:grpSpPr>
        <p:pic>
          <p:nvPicPr>
            <p:cNvPr id="414" name="Google Shape;414;p8"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415" name="Google Shape;415;p8"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416" name="Google Shape;416;p8"/>
          <p:cNvGrpSpPr/>
          <p:nvPr/>
        </p:nvGrpSpPr>
        <p:grpSpPr>
          <a:xfrm>
            <a:off x="4987925" y="5191125"/>
            <a:ext cx="376238" cy="349250"/>
            <a:chOff x="313" y="1497"/>
            <a:chExt cx="1152" cy="1014"/>
          </a:xfrm>
        </p:grpSpPr>
        <p:pic>
          <p:nvPicPr>
            <p:cNvPr id="417" name="Google Shape;417;p8"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418" name="Google Shape;418;p8"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419" name="Google Shape;419;p8"/>
          <p:cNvGrpSpPr/>
          <p:nvPr/>
        </p:nvGrpSpPr>
        <p:grpSpPr>
          <a:xfrm>
            <a:off x="1909763" y="4643438"/>
            <a:ext cx="282575" cy="344487"/>
            <a:chOff x="313" y="1497"/>
            <a:chExt cx="1152" cy="1014"/>
          </a:xfrm>
        </p:grpSpPr>
        <p:pic>
          <p:nvPicPr>
            <p:cNvPr id="420" name="Google Shape;420;p8"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421" name="Google Shape;421;p8"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422" name="Google Shape;422;p8"/>
          <p:cNvGrpSpPr/>
          <p:nvPr/>
        </p:nvGrpSpPr>
        <p:grpSpPr>
          <a:xfrm>
            <a:off x="1616075" y="4308475"/>
            <a:ext cx="444500" cy="381000"/>
            <a:chOff x="2751" y="1851"/>
            <a:chExt cx="462" cy="478"/>
          </a:xfrm>
        </p:grpSpPr>
        <p:pic>
          <p:nvPicPr>
            <p:cNvPr id="423" name="Google Shape;423;p8"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424" name="Google Shape;424;p8"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425" name="Google Shape;425;p8"/>
          <p:cNvGrpSpPr/>
          <p:nvPr/>
        </p:nvGrpSpPr>
        <p:grpSpPr>
          <a:xfrm>
            <a:off x="1574800" y="1971675"/>
            <a:ext cx="458788" cy="619125"/>
            <a:chOff x="5955030" y="3031808"/>
            <a:chExt cx="914400" cy="1398587"/>
          </a:xfrm>
        </p:grpSpPr>
        <p:grpSp>
          <p:nvGrpSpPr>
            <p:cNvPr id="426" name="Google Shape;426;p8"/>
            <p:cNvGrpSpPr/>
            <p:nvPr/>
          </p:nvGrpSpPr>
          <p:grpSpPr>
            <a:xfrm>
              <a:off x="6097905" y="3403283"/>
              <a:ext cx="596900" cy="1027112"/>
              <a:chOff x="3130" y="3288"/>
              <a:chExt cx="410" cy="742"/>
            </a:xfrm>
          </p:grpSpPr>
          <p:cxnSp>
            <p:nvCxnSpPr>
              <p:cNvPr id="427" name="Google Shape;427;p8"/>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428" name="Google Shape;428;p8"/>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429" name="Google Shape;429;p8"/>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430" name="Google Shape;430;p8"/>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431" name="Google Shape;431;p8"/>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432" name="Google Shape;432;p8"/>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433" name="Google Shape;433;p8"/>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434" name="Google Shape;434;p8"/>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435" name="Google Shape;435;p8"/>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436" name="Google Shape;436;p8"/>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437" name="Google Shape;437;p8"/>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438" name="Google Shape;438;p8"/>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439" name="Google Shape;439;p8"/>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440" name="Google Shape;440;p8"/>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441" name="Google Shape;441;p8"/>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442" name="Google Shape;442;p8"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443" name="Google Shape;443;p8"/>
          <p:cNvGrpSpPr/>
          <p:nvPr/>
        </p:nvGrpSpPr>
        <p:grpSpPr>
          <a:xfrm>
            <a:off x="2112963" y="2103438"/>
            <a:ext cx="465137" cy="481012"/>
            <a:chOff x="313" y="1497"/>
            <a:chExt cx="1152" cy="1014"/>
          </a:xfrm>
        </p:grpSpPr>
        <p:pic>
          <p:nvPicPr>
            <p:cNvPr id="444" name="Google Shape;444;p8" descr="laptop_stylized_small"/>
            <p:cNvPicPr preferRelativeResize="0"/>
            <p:nvPr/>
          </p:nvPicPr>
          <p:blipFill rotWithShape="1">
            <a:blip r:embed="rId22">
              <a:alphaModFix/>
            </a:blip>
            <a:srcRect/>
            <a:stretch/>
          </p:blipFill>
          <p:spPr>
            <a:xfrm>
              <a:off x="313" y="1727"/>
              <a:ext cx="1152" cy="784"/>
            </a:xfrm>
            <a:prstGeom prst="rect">
              <a:avLst/>
            </a:prstGeom>
            <a:noFill/>
            <a:ln>
              <a:noFill/>
            </a:ln>
          </p:spPr>
        </p:pic>
        <p:pic>
          <p:nvPicPr>
            <p:cNvPr id="445" name="Google Shape;445;p8" descr="antenna_stylized"/>
            <p:cNvPicPr preferRelativeResize="0"/>
            <p:nvPr/>
          </p:nvPicPr>
          <p:blipFill rotWithShape="1">
            <a:blip r:embed="rId23">
              <a:alphaModFix/>
            </a:blip>
            <a:srcRect/>
            <a:stretch/>
          </p:blipFill>
          <p:spPr>
            <a:xfrm>
              <a:off x="334" y="1497"/>
              <a:ext cx="1113" cy="650"/>
            </a:xfrm>
            <a:prstGeom prst="rect">
              <a:avLst/>
            </a:prstGeom>
            <a:noFill/>
            <a:ln>
              <a:noFill/>
            </a:ln>
          </p:spPr>
        </p:pic>
      </p:grpSp>
      <p:grpSp>
        <p:nvGrpSpPr>
          <p:cNvPr id="446" name="Google Shape;446;p8"/>
          <p:cNvGrpSpPr/>
          <p:nvPr/>
        </p:nvGrpSpPr>
        <p:grpSpPr>
          <a:xfrm>
            <a:off x="2005013" y="2901950"/>
            <a:ext cx="333375" cy="368300"/>
            <a:chOff x="313" y="1497"/>
            <a:chExt cx="1152" cy="1014"/>
          </a:xfrm>
        </p:grpSpPr>
        <p:pic>
          <p:nvPicPr>
            <p:cNvPr id="447" name="Google Shape;447;p8"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448" name="Google Shape;448;p8"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449" name="Google Shape;449;p8"/>
          <p:cNvGrpSpPr/>
          <p:nvPr/>
        </p:nvGrpSpPr>
        <p:grpSpPr>
          <a:xfrm>
            <a:off x="1482725" y="2987675"/>
            <a:ext cx="282575" cy="344488"/>
            <a:chOff x="313" y="1497"/>
            <a:chExt cx="1152" cy="1014"/>
          </a:xfrm>
        </p:grpSpPr>
        <p:pic>
          <p:nvPicPr>
            <p:cNvPr id="450" name="Google Shape;450;p8"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451" name="Google Shape;451;p8"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452" name="Google Shape;452;p8"/>
          <p:cNvGrpSpPr/>
          <p:nvPr/>
        </p:nvGrpSpPr>
        <p:grpSpPr>
          <a:xfrm>
            <a:off x="1189038" y="2651125"/>
            <a:ext cx="444500" cy="382588"/>
            <a:chOff x="2751" y="1851"/>
            <a:chExt cx="462" cy="478"/>
          </a:xfrm>
        </p:grpSpPr>
        <p:pic>
          <p:nvPicPr>
            <p:cNvPr id="453" name="Google Shape;453;p8"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454" name="Google Shape;454;p8"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455" name="Google Shape;455;p8"/>
          <p:cNvGrpSpPr/>
          <p:nvPr/>
        </p:nvGrpSpPr>
        <p:grpSpPr>
          <a:xfrm>
            <a:off x="1565275" y="1401763"/>
            <a:ext cx="446088" cy="385762"/>
            <a:chOff x="313" y="1497"/>
            <a:chExt cx="1152" cy="1014"/>
          </a:xfrm>
        </p:grpSpPr>
        <p:pic>
          <p:nvPicPr>
            <p:cNvPr id="456" name="Google Shape;456;p8" descr="laptop_stylized_small"/>
            <p:cNvPicPr preferRelativeResize="0"/>
            <p:nvPr/>
          </p:nvPicPr>
          <p:blipFill rotWithShape="1">
            <a:blip r:embed="rId24">
              <a:alphaModFix/>
            </a:blip>
            <a:srcRect/>
            <a:stretch/>
          </p:blipFill>
          <p:spPr>
            <a:xfrm>
              <a:off x="313" y="1727"/>
              <a:ext cx="1152" cy="784"/>
            </a:xfrm>
            <a:prstGeom prst="rect">
              <a:avLst/>
            </a:prstGeom>
            <a:noFill/>
            <a:ln>
              <a:noFill/>
            </a:ln>
          </p:spPr>
        </p:pic>
        <p:pic>
          <p:nvPicPr>
            <p:cNvPr id="457" name="Google Shape;457;p8" descr="antenna_stylized"/>
            <p:cNvPicPr preferRelativeResize="0"/>
            <p:nvPr/>
          </p:nvPicPr>
          <p:blipFill rotWithShape="1">
            <a:blip r:embed="rId25">
              <a:alphaModFix/>
            </a:blip>
            <a:srcRect/>
            <a:stretch/>
          </p:blipFill>
          <p:spPr>
            <a:xfrm>
              <a:off x="334" y="1497"/>
              <a:ext cx="1113" cy="650"/>
            </a:xfrm>
            <a:prstGeom prst="rect">
              <a:avLst/>
            </a:prstGeom>
            <a:noFill/>
            <a:ln>
              <a:noFill/>
            </a:ln>
          </p:spPr>
        </p:pic>
      </p:grpSp>
      <p:grpSp>
        <p:nvGrpSpPr>
          <p:cNvPr id="458" name="Google Shape;458;p8"/>
          <p:cNvGrpSpPr/>
          <p:nvPr/>
        </p:nvGrpSpPr>
        <p:grpSpPr>
          <a:xfrm>
            <a:off x="762000" y="2530475"/>
            <a:ext cx="446088" cy="381000"/>
            <a:chOff x="2751" y="1851"/>
            <a:chExt cx="462" cy="478"/>
          </a:xfrm>
        </p:grpSpPr>
        <p:pic>
          <p:nvPicPr>
            <p:cNvPr id="459" name="Google Shape;459;p8"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460" name="Google Shape;460;p8"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cxnSp>
        <p:nvCxnSpPr>
          <p:cNvPr id="461" name="Google Shape;461;p8"/>
          <p:cNvCxnSpPr/>
          <p:nvPr/>
        </p:nvCxnSpPr>
        <p:spPr>
          <a:xfrm rot="10800000">
            <a:off x="4867275" y="4105275"/>
            <a:ext cx="949325" cy="1293813"/>
          </a:xfrm>
          <a:prstGeom prst="straightConnector1">
            <a:avLst/>
          </a:prstGeom>
          <a:noFill/>
          <a:ln w="9525" cap="flat" cmpd="sng">
            <a:solidFill>
              <a:srgbClr val="000000"/>
            </a:solidFill>
            <a:prstDash val="solid"/>
            <a:round/>
            <a:headEnd type="none" w="med" len="med"/>
            <a:tailEnd type="none" w="med" len="med"/>
          </a:ln>
        </p:spPr>
      </p:cxnSp>
      <p:cxnSp>
        <p:nvCxnSpPr>
          <p:cNvPr id="462" name="Google Shape;462;p8"/>
          <p:cNvCxnSpPr/>
          <p:nvPr/>
        </p:nvCxnSpPr>
        <p:spPr>
          <a:xfrm rot="10800000" flipH="1">
            <a:off x="2197100" y="3636963"/>
            <a:ext cx="1257300" cy="809625"/>
          </a:xfrm>
          <a:prstGeom prst="straightConnector1">
            <a:avLst/>
          </a:prstGeom>
          <a:noFill/>
          <a:ln w="9525" cap="flat" cmpd="sng">
            <a:solidFill>
              <a:srgbClr val="000000"/>
            </a:solidFill>
            <a:prstDash val="solid"/>
            <a:round/>
            <a:headEnd type="none" w="med" len="med"/>
            <a:tailEnd type="none" w="med" len="med"/>
          </a:ln>
        </p:spPr>
      </p:cxnSp>
      <p:grpSp>
        <p:nvGrpSpPr>
          <p:cNvPr id="463" name="Google Shape;463;p8"/>
          <p:cNvGrpSpPr/>
          <p:nvPr/>
        </p:nvGrpSpPr>
        <p:grpSpPr>
          <a:xfrm>
            <a:off x="3038475" y="2557463"/>
            <a:ext cx="2362200" cy="1762125"/>
            <a:chOff x="3839" y="1737"/>
            <a:chExt cx="1488" cy="1110"/>
          </a:xfrm>
        </p:grpSpPr>
        <p:sp>
          <p:nvSpPr>
            <p:cNvPr id="464" name="Google Shape;464;p8"/>
            <p:cNvSpPr/>
            <p:nvPr/>
          </p:nvSpPr>
          <p:spPr>
            <a:xfrm>
              <a:off x="3839" y="1737"/>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465" name="Google Shape;465;p8"/>
            <p:cNvSpPr txBox="1"/>
            <p:nvPr/>
          </p:nvSpPr>
          <p:spPr>
            <a:xfrm>
              <a:off x="4086" y="2030"/>
              <a:ext cx="1086" cy="4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wired network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infrastructure</a:t>
              </a:r>
              <a:endParaRPr/>
            </a:p>
          </p:txBody>
        </p:sp>
      </p:grpSp>
      <p:sp>
        <p:nvSpPr>
          <p:cNvPr id="466" name="Google Shape;466;p8"/>
          <p:cNvSpPr/>
          <p:nvPr/>
        </p:nvSpPr>
        <p:spPr>
          <a:xfrm>
            <a:off x="6121400" y="1621631"/>
            <a:ext cx="5486399" cy="218836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67" name="Google Shape;467;p8"/>
          <p:cNvSpPr/>
          <p:nvPr/>
        </p:nvSpPr>
        <p:spPr>
          <a:xfrm>
            <a:off x="6262688" y="1485900"/>
            <a:ext cx="2030412" cy="3127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468" name="Google Shape;468;p8"/>
          <p:cNvSpPr/>
          <p:nvPr/>
        </p:nvSpPr>
        <p:spPr>
          <a:xfrm>
            <a:off x="6159500" y="1412875"/>
            <a:ext cx="5397500" cy="257968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2100"/>
              <a:buFont typeface="Noto Sans Symbols"/>
              <a:buNone/>
            </a:pPr>
            <a:r>
              <a:rPr lang="en-US" sz="2800">
                <a:solidFill>
                  <a:schemeClr val="dk1"/>
                </a:solidFill>
                <a:latin typeface="Calibri"/>
                <a:ea typeface="Calibri"/>
                <a:cs typeface="Calibri"/>
                <a:sym typeface="Calibri"/>
              </a:rPr>
              <a:t> base station</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typically connected to wired network</a:t>
            </a:r>
            <a:endParaRPr/>
          </a:p>
          <a:p>
            <a:pPr marL="277813" marR="0" lvl="0" indent="-277813" algn="l" rtl="0">
              <a:lnSpc>
                <a:spcPct val="90000"/>
              </a:lnSpc>
              <a:spcBef>
                <a:spcPts val="480"/>
              </a:spcBef>
              <a:spcAft>
                <a:spcPts val="0"/>
              </a:spcAft>
              <a:buClr>
                <a:srgbClr val="000099"/>
              </a:buClr>
              <a:buSzPts val="2400"/>
              <a:buFont typeface="Noto Sans Symbols"/>
              <a:buChar char="▪"/>
            </a:pPr>
            <a:r>
              <a:rPr lang="en-US" sz="2400">
                <a:solidFill>
                  <a:schemeClr val="dk1"/>
                </a:solidFill>
                <a:latin typeface="Calibri"/>
                <a:ea typeface="Calibri"/>
                <a:cs typeface="Calibri"/>
                <a:sym typeface="Calibri"/>
              </a:rPr>
              <a:t>relay - responsible for sending packets between wired network and wireless host(s) in its “area”</a:t>
            </a:r>
            <a:endParaRPr sz="2400">
              <a:solidFill>
                <a:schemeClr val="dk1"/>
              </a:solidFill>
              <a:latin typeface="Calibri"/>
              <a:ea typeface="Calibri"/>
              <a:cs typeface="Calibri"/>
              <a:sym typeface="Calibri"/>
            </a:endParaRPr>
          </a:p>
          <a:p>
            <a:pPr marL="508000" marR="0" lvl="1" indent="-228600" algn="l" rtl="0">
              <a:lnSpc>
                <a:spcPct val="90000"/>
              </a:lnSpc>
              <a:spcBef>
                <a:spcPts val="480"/>
              </a:spcBef>
              <a:spcAft>
                <a:spcPts val="0"/>
              </a:spcAft>
              <a:buClr>
                <a:srgbClr val="000099"/>
              </a:buClr>
              <a:buSzPts val="2400"/>
              <a:buFont typeface="Arial"/>
              <a:buChar char="•"/>
            </a:pPr>
            <a:r>
              <a:rPr lang="en-US" sz="2400" b="0" i="0" u="none" strike="noStrike" cap="none">
                <a:solidFill>
                  <a:schemeClr val="dk1"/>
                </a:solidFill>
                <a:latin typeface="Calibri"/>
                <a:ea typeface="Calibri"/>
                <a:cs typeface="Calibri"/>
                <a:sym typeface="Calibri"/>
              </a:rPr>
              <a:t>e.g., cell towers,  802.11 access points </a:t>
            </a:r>
            <a:endParaRPr/>
          </a:p>
        </p:txBody>
      </p:sp>
      <p:cxnSp>
        <p:nvCxnSpPr>
          <p:cNvPr id="469" name="Google Shape;469;p8"/>
          <p:cNvCxnSpPr/>
          <p:nvPr/>
        </p:nvCxnSpPr>
        <p:spPr>
          <a:xfrm flipH="1">
            <a:off x="5930899" y="3794124"/>
            <a:ext cx="1770063" cy="1552575"/>
          </a:xfrm>
          <a:prstGeom prst="straightConnector1">
            <a:avLst/>
          </a:prstGeom>
          <a:noFill/>
          <a:ln w="9525" cap="flat" cmpd="sng">
            <a:solidFill>
              <a:srgbClr val="C00000"/>
            </a:solidFill>
            <a:prstDash val="solid"/>
            <a:round/>
            <a:headEnd type="none" w="med" len="med"/>
            <a:tailEnd type="triangle" w="med" len="med"/>
          </a:ln>
        </p:spPr>
      </p:cxnSp>
      <p:sp>
        <p:nvSpPr>
          <p:cNvPr id="470" name="Google Shape;470;p8"/>
          <p:cNvSpPr/>
          <p:nvPr/>
        </p:nvSpPr>
        <p:spPr>
          <a:xfrm>
            <a:off x="9525000" y="1587500"/>
            <a:ext cx="1358900" cy="3127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grpSp>
        <p:nvGrpSpPr>
          <p:cNvPr id="471" name="Google Shape;471;p8"/>
          <p:cNvGrpSpPr/>
          <p:nvPr/>
        </p:nvGrpSpPr>
        <p:grpSpPr>
          <a:xfrm>
            <a:off x="10258425" y="1214438"/>
            <a:ext cx="458788" cy="620712"/>
            <a:chOff x="5955030" y="3031808"/>
            <a:chExt cx="914400" cy="1398587"/>
          </a:xfrm>
        </p:grpSpPr>
        <p:grpSp>
          <p:nvGrpSpPr>
            <p:cNvPr id="472" name="Google Shape;472;p8"/>
            <p:cNvGrpSpPr/>
            <p:nvPr/>
          </p:nvGrpSpPr>
          <p:grpSpPr>
            <a:xfrm>
              <a:off x="6097905" y="3403283"/>
              <a:ext cx="596900" cy="1027112"/>
              <a:chOff x="3130" y="3288"/>
              <a:chExt cx="410" cy="742"/>
            </a:xfrm>
          </p:grpSpPr>
          <p:cxnSp>
            <p:nvCxnSpPr>
              <p:cNvPr id="473" name="Google Shape;473;p8"/>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74" name="Google Shape;474;p8"/>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75" name="Google Shape;475;p8"/>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6" name="Google Shape;476;p8"/>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7" name="Google Shape;477;p8"/>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78" name="Google Shape;478;p8"/>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8"/>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8"/>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8"/>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8"/>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8"/>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8"/>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8"/>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8"/>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87" name="Google Shape;487;p8"/>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488" name="Google Shape;488;p8"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489" name="Google Shape;489;p8"/>
          <p:cNvGrpSpPr/>
          <p:nvPr/>
        </p:nvGrpSpPr>
        <p:grpSpPr>
          <a:xfrm>
            <a:off x="9648825" y="1355725"/>
            <a:ext cx="590550" cy="501650"/>
            <a:chOff x="2967" y="478"/>
            <a:chExt cx="788" cy="625"/>
          </a:xfrm>
        </p:grpSpPr>
        <p:pic>
          <p:nvPicPr>
            <p:cNvPr id="490" name="Google Shape;490;p8"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491" name="Google Shape;491;p8" descr="antenna_radiation_stylized"/>
            <p:cNvPicPr preferRelativeResize="0"/>
            <p:nvPr/>
          </p:nvPicPr>
          <p:blipFill rotWithShape="1">
            <a:blip r:embed="rId26">
              <a:alphaModFix/>
            </a:blip>
            <a:srcRect/>
            <a:stretch/>
          </p:blipFill>
          <p:spPr>
            <a:xfrm>
              <a:off x="2967" y="478"/>
              <a:ext cx="788" cy="188"/>
            </a:xfrm>
            <a:prstGeom prst="rect">
              <a:avLst/>
            </a:prstGeom>
            <a:noFill/>
            <a:ln>
              <a:noFill/>
            </a:ln>
          </p:spPr>
        </p:pic>
      </p:grpSp>
      <p:cxnSp>
        <p:nvCxnSpPr>
          <p:cNvPr id="492" name="Google Shape;492;p8"/>
          <p:cNvCxnSpPr/>
          <p:nvPr/>
        </p:nvCxnSpPr>
        <p:spPr>
          <a:xfrm flipH="1">
            <a:off x="2349498" y="3810000"/>
            <a:ext cx="5334001" cy="685799"/>
          </a:xfrm>
          <a:prstGeom prst="straightConnector1">
            <a:avLst/>
          </a:prstGeom>
          <a:noFill/>
          <a:ln w="9525" cap="flat" cmpd="sng">
            <a:solidFill>
              <a:srgbClr val="C00000"/>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9"/>
          <p:cNvSpPr txBox="1">
            <a:spLocks noGrp="1"/>
          </p:cNvSpPr>
          <p:nvPr>
            <p:ph type="title"/>
          </p:nvPr>
        </p:nvSpPr>
        <p:spPr>
          <a:xfrm>
            <a:off x="787400" y="2359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Elements of a wireless network</a:t>
            </a:r>
            <a:endParaRPr/>
          </a:p>
        </p:txBody>
      </p:sp>
      <p:sp>
        <p:nvSpPr>
          <p:cNvPr id="499" name="Google Shape;499;p9"/>
          <p:cNvSpPr/>
          <p:nvPr/>
        </p:nvSpPr>
        <p:spPr>
          <a:xfrm>
            <a:off x="4816475" y="4378325"/>
            <a:ext cx="2152650" cy="2093913"/>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0" name="Google Shape;500;p9"/>
          <p:cNvSpPr/>
          <p:nvPr/>
        </p:nvSpPr>
        <p:spPr>
          <a:xfrm>
            <a:off x="650875" y="1290638"/>
            <a:ext cx="2252663" cy="2286000"/>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501" name="Google Shape;501;p9"/>
          <p:cNvCxnSpPr/>
          <p:nvPr/>
        </p:nvCxnSpPr>
        <p:spPr>
          <a:xfrm>
            <a:off x="1798638" y="2447925"/>
            <a:ext cx="1277937" cy="655638"/>
          </a:xfrm>
          <a:prstGeom prst="straightConnector1">
            <a:avLst/>
          </a:prstGeom>
          <a:noFill/>
          <a:ln w="9525" cap="flat" cmpd="sng">
            <a:solidFill>
              <a:srgbClr val="000000"/>
            </a:solidFill>
            <a:prstDash val="solid"/>
            <a:round/>
            <a:headEnd type="none" w="med" len="med"/>
            <a:tailEnd type="none" w="med" len="med"/>
          </a:ln>
        </p:spPr>
      </p:cxnSp>
      <p:sp>
        <p:nvSpPr>
          <p:cNvPr id="502" name="Google Shape;502;p9"/>
          <p:cNvSpPr/>
          <p:nvPr/>
        </p:nvSpPr>
        <p:spPr>
          <a:xfrm>
            <a:off x="1524000" y="4033838"/>
            <a:ext cx="1038225" cy="100488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503" name="Google Shape;503;p9"/>
          <p:cNvSpPr/>
          <p:nvPr/>
        </p:nvSpPr>
        <p:spPr>
          <a:xfrm>
            <a:off x="3108325" y="4440238"/>
            <a:ext cx="2278063" cy="2052637"/>
          </a:xfrm>
          <a:prstGeom prst="ellipse">
            <a:avLst/>
          </a:prstGeom>
          <a:solidFill>
            <a:srgbClr val="9CE0FA"/>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cxnSp>
        <p:nvCxnSpPr>
          <p:cNvPr id="504" name="Google Shape;504;p9"/>
          <p:cNvCxnSpPr/>
          <p:nvPr/>
        </p:nvCxnSpPr>
        <p:spPr>
          <a:xfrm>
            <a:off x="5360988" y="5424488"/>
            <a:ext cx="304800" cy="0"/>
          </a:xfrm>
          <a:prstGeom prst="straightConnector1">
            <a:avLst/>
          </a:prstGeom>
          <a:noFill/>
          <a:ln w="9525" cap="flat" cmpd="sng">
            <a:solidFill>
              <a:srgbClr val="000000"/>
            </a:solidFill>
            <a:prstDash val="solid"/>
            <a:round/>
            <a:headEnd type="none" w="med" len="med"/>
            <a:tailEnd type="triangle" w="med" len="med"/>
          </a:ln>
        </p:spPr>
      </p:cxnSp>
      <p:cxnSp>
        <p:nvCxnSpPr>
          <p:cNvPr id="505" name="Google Shape;505;p9"/>
          <p:cNvCxnSpPr/>
          <p:nvPr/>
        </p:nvCxnSpPr>
        <p:spPr>
          <a:xfrm rot="10800000">
            <a:off x="4873625" y="53276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506" name="Google Shape;506;p9"/>
          <p:cNvCxnSpPr/>
          <p:nvPr/>
        </p:nvCxnSpPr>
        <p:spPr>
          <a:xfrm rot="10800000">
            <a:off x="4887913" y="5403850"/>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507" name="Google Shape;507;p9"/>
          <p:cNvCxnSpPr/>
          <p:nvPr/>
        </p:nvCxnSpPr>
        <p:spPr>
          <a:xfrm rot="10800000">
            <a:off x="4830763" y="5470525"/>
            <a:ext cx="190500" cy="0"/>
          </a:xfrm>
          <a:prstGeom prst="straightConnector1">
            <a:avLst/>
          </a:prstGeom>
          <a:noFill/>
          <a:ln w="9525" cap="flat" cmpd="sng">
            <a:solidFill>
              <a:srgbClr val="000000"/>
            </a:solidFill>
            <a:prstDash val="solid"/>
            <a:round/>
            <a:headEnd type="none" w="med" len="med"/>
            <a:tailEnd type="none" w="med" len="med"/>
          </a:ln>
        </p:spPr>
      </p:cxnSp>
      <p:cxnSp>
        <p:nvCxnSpPr>
          <p:cNvPr id="508" name="Google Shape;508;p9"/>
          <p:cNvCxnSpPr/>
          <p:nvPr/>
        </p:nvCxnSpPr>
        <p:spPr>
          <a:xfrm rot="10800000" flipH="1">
            <a:off x="4308475" y="4144963"/>
            <a:ext cx="50800" cy="1117600"/>
          </a:xfrm>
          <a:prstGeom prst="straightConnector1">
            <a:avLst/>
          </a:prstGeom>
          <a:noFill/>
          <a:ln w="9525" cap="flat" cmpd="sng">
            <a:solidFill>
              <a:srgbClr val="000000"/>
            </a:solidFill>
            <a:prstDash val="solid"/>
            <a:round/>
            <a:headEnd type="none" w="med" len="med"/>
            <a:tailEnd type="none" w="med" len="med"/>
          </a:ln>
        </p:spPr>
      </p:cxnSp>
      <p:grpSp>
        <p:nvGrpSpPr>
          <p:cNvPr id="509" name="Google Shape;509;p9"/>
          <p:cNvGrpSpPr/>
          <p:nvPr/>
        </p:nvGrpSpPr>
        <p:grpSpPr>
          <a:xfrm>
            <a:off x="6442075" y="4867275"/>
            <a:ext cx="331788" cy="368300"/>
            <a:chOff x="313" y="1497"/>
            <a:chExt cx="1152" cy="1014"/>
          </a:xfrm>
        </p:grpSpPr>
        <p:pic>
          <p:nvPicPr>
            <p:cNvPr id="510" name="Google Shape;510;p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511" name="Google Shape;511;p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512" name="Google Shape;512;p9"/>
          <p:cNvGrpSpPr/>
          <p:nvPr/>
        </p:nvGrpSpPr>
        <p:grpSpPr>
          <a:xfrm>
            <a:off x="2071688" y="4195763"/>
            <a:ext cx="396875" cy="388937"/>
            <a:chOff x="2967" y="478"/>
            <a:chExt cx="788" cy="625"/>
          </a:xfrm>
        </p:grpSpPr>
        <p:pic>
          <p:nvPicPr>
            <p:cNvPr id="513" name="Google Shape;513;p9" descr="access_point_stylized_small"/>
            <p:cNvPicPr preferRelativeResize="0"/>
            <p:nvPr/>
          </p:nvPicPr>
          <p:blipFill rotWithShape="1">
            <a:blip r:embed="rId5">
              <a:alphaModFix/>
            </a:blip>
            <a:srcRect/>
            <a:stretch/>
          </p:blipFill>
          <p:spPr>
            <a:xfrm>
              <a:off x="3012" y="559"/>
              <a:ext cx="576" cy="544"/>
            </a:xfrm>
            <a:prstGeom prst="rect">
              <a:avLst/>
            </a:prstGeom>
            <a:noFill/>
            <a:ln>
              <a:noFill/>
            </a:ln>
          </p:spPr>
        </p:pic>
        <p:pic>
          <p:nvPicPr>
            <p:cNvPr id="514" name="Google Shape;514;p9" descr="antenna_radiation_stylized"/>
            <p:cNvPicPr preferRelativeResize="0"/>
            <p:nvPr/>
          </p:nvPicPr>
          <p:blipFill rotWithShape="1">
            <a:blip r:embed="rId6">
              <a:alphaModFix/>
            </a:blip>
            <a:srcRect/>
            <a:stretch/>
          </p:blipFill>
          <p:spPr>
            <a:xfrm>
              <a:off x="2967" y="478"/>
              <a:ext cx="788" cy="188"/>
            </a:xfrm>
            <a:prstGeom prst="rect">
              <a:avLst/>
            </a:prstGeom>
            <a:noFill/>
            <a:ln>
              <a:noFill/>
            </a:ln>
          </p:spPr>
        </p:pic>
      </p:grpSp>
      <p:grpSp>
        <p:nvGrpSpPr>
          <p:cNvPr id="515" name="Google Shape;515;p9"/>
          <p:cNvGrpSpPr/>
          <p:nvPr/>
        </p:nvGrpSpPr>
        <p:grpSpPr>
          <a:xfrm>
            <a:off x="5668963" y="4957763"/>
            <a:ext cx="458787" cy="620712"/>
            <a:chOff x="5955030" y="3031808"/>
            <a:chExt cx="914400" cy="1398587"/>
          </a:xfrm>
        </p:grpSpPr>
        <p:grpSp>
          <p:nvGrpSpPr>
            <p:cNvPr id="516" name="Google Shape;516;p9"/>
            <p:cNvGrpSpPr/>
            <p:nvPr/>
          </p:nvGrpSpPr>
          <p:grpSpPr>
            <a:xfrm>
              <a:off x="6097905" y="3403283"/>
              <a:ext cx="596900" cy="1027112"/>
              <a:chOff x="3130" y="3288"/>
              <a:chExt cx="410" cy="742"/>
            </a:xfrm>
          </p:grpSpPr>
          <p:cxnSp>
            <p:nvCxnSpPr>
              <p:cNvPr id="517" name="Google Shape;517;p9"/>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518" name="Google Shape;518;p9"/>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519" name="Google Shape;519;p9"/>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520" name="Google Shape;520;p9"/>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521" name="Google Shape;521;p9"/>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522" name="Google Shape;522;p9"/>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523" name="Google Shape;523;p9"/>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524" name="Google Shape;524;p9"/>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525" name="Google Shape;525;p9"/>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526" name="Google Shape;526;p9"/>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527" name="Google Shape;527;p9"/>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528" name="Google Shape;528;p9"/>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529" name="Google Shape;529;p9"/>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530" name="Google Shape;530;p9"/>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531" name="Google Shape;531;p9"/>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532" name="Google Shape;532;p9"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533" name="Google Shape;533;p9"/>
          <p:cNvGrpSpPr/>
          <p:nvPr/>
        </p:nvGrpSpPr>
        <p:grpSpPr>
          <a:xfrm>
            <a:off x="3403600" y="5354638"/>
            <a:ext cx="527050" cy="392112"/>
            <a:chOff x="2751" y="1851"/>
            <a:chExt cx="462" cy="478"/>
          </a:xfrm>
        </p:grpSpPr>
        <p:pic>
          <p:nvPicPr>
            <p:cNvPr id="534" name="Google Shape;534;p9"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535" name="Google Shape;535;p9"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536" name="Google Shape;536;p9"/>
          <p:cNvGrpSpPr/>
          <p:nvPr/>
        </p:nvGrpSpPr>
        <p:grpSpPr>
          <a:xfrm>
            <a:off x="4094163" y="4987925"/>
            <a:ext cx="458787" cy="620713"/>
            <a:chOff x="5955030" y="3031808"/>
            <a:chExt cx="914400" cy="1398587"/>
          </a:xfrm>
        </p:grpSpPr>
        <p:grpSp>
          <p:nvGrpSpPr>
            <p:cNvPr id="537" name="Google Shape;537;p9"/>
            <p:cNvGrpSpPr/>
            <p:nvPr/>
          </p:nvGrpSpPr>
          <p:grpSpPr>
            <a:xfrm>
              <a:off x="6097905" y="3403283"/>
              <a:ext cx="596900" cy="1027112"/>
              <a:chOff x="3130" y="3288"/>
              <a:chExt cx="410" cy="742"/>
            </a:xfrm>
          </p:grpSpPr>
          <p:cxnSp>
            <p:nvCxnSpPr>
              <p:cNvPr id="538" name="Google Shape;538;p9"/>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539" name="Google Shape;539;p9"/>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540" name="Google Shape;540;p9"/>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541" name="Google Shape;541;p9"/>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542" name="Google Shape;542;p9"/>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543" name="Google Shape;543;p9"/>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544" name="Google Shape;544;p9"/>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545" name="Google Shape;545;p9"/>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546" name="Google Shape;546;p9"/>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547" name="Google Shape;547;p9"/>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548" name="Google Shape;548;p9"/>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549" name="Google Shape;549;p9"/>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550" name="Google Shape;550;p9"/>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551" name="Google Shape;551;p9"/>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552" name="Google Shape;552;p9"/>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553" name="Google Shape;553;p9"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554" name="Google Shape;554;p9"/>
          <p:cNvGrpSpPr/>
          <p:nvPr/>
        </p:nvGrpSpPr>
        <p:grpSpPr>
          <a:xfrm>
            <a:off x="5781675" y="5791200"/>
            <a:ext cx="361950" cy="338138"/>
            <a:chOff x="313" y="1497"/>
            <a:chExt cx="1152" cy="1014"/>
          </a:xfrm>
        </p:grpSpPr>
        <p:pic>
          <p:nvPicPr>
            <p:cNvPr id="555" name="Google Shape;555;p9" descr="laptop_stylized_small"/>
            <p:cNvPicPr preferRelativeResize="0"/>
            <p:nvPr/>
          </p:nvPicPr>
          <p:blipFill rotWithShape="1">
            <a:blip r:embed="rId10">
              <a:alphaModFix/>
            </a:blip>
            <a:srcRect/>
            <a:stretch/>
          </p:blipFill>
          <p:spPr>
            <a:xfrm>
              <a:off x="313" y="1727"/>
              <a:ext cx="1152" cy="784"/>
            </a:xfrm>
            <a:prstGeom prst="rect">
              <a:avLst/>
            </a:prstGeom>
            <a:noFill/>
            <a:ln>
              <a:noFill/>
            </a:ln>
          </p:spPr>
        </p:pic>
        <p:pic>
          <p:nvPicPr>
            <p:cNvPr id="556" name="Google Shape;556;p9" descr="antenna_stylized"/>
            <p:cNvPicPr preferRelativeResize="0"/>
            <p:nvPr/>
          </p:nvPicPr>
          <p:blipFill rotWithShape="1">
            <a:blip r:embed="rId11">
              <a:alphaModFix/>
            </a:blip>
            <a:srcRect/>
            <a:stretch/>
          </p:blipFill>
          <p:spPr>
            <a:xfrm>
              <a:off x="334" y="1497"/>
              <a:ext cx="1113" cy="650"/>
            </a:xfrm>
            <a:prstGeom prst="rect">
              <a:avLst/>
            </a:prstGeom>
            <a:noFill/>
            <a:ln>
              <a:noFill/>
            </a:ln>
          </p:spPr>
        </p:pic>
      </p:grpSp>
      <p:grpSp>
        <p:nvGrpSpPr>
          <p:cNvPr id="557" name="Google Shape;557;p9"/>
          <p:cNvGrpSpPr/>
          <p:nvPr/>
        </p:nvGrpSpPr>
        <p:grpSpPr>
          <a:xfrm>
            <a:off x="4551363" y="5811838"/>
            <a:ext cx="376237" cy="347662"/>
            <a:chOff x="313" y="1497"/>
            <a:chExt cx="1152" cy="1014"/>
          </a:xfrm>
        </p:grpSpPr>
        <p:pic>
          <p:nvPicPr>
            <p:cNvPr id="558" name="Google Shape;558;p9"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559" name="Google Shape;559;p9"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560" name="Google Shape;560;p9"/>
          <p:cNvGrpSpPr/>
          <p:nvPr/>
        </p:nvGrpSpPr>
        <p:grpSpPr>
          <a:xfrm>
            <a:off x="3830638" y="5832475"/>
            <a:ext cx="382587" cy="436563"/>
            <a:chOff x="313" y="1497"/>
            <a:chExt cx="1152" cy="1014"/>
          </a:xfrm>
        </p:grpSpPr>
        <p:pic>
          <p:nvPicPr>
            <p:cNvPr id="561" name="Google Shape;561;p9" descr="laptop_stylized_small"/>
            <p:cNvPicPr preferRelativeResize="0"/>
            <p:nvPr/>
          </p:nvPicPr>
          <p:blipFill rotWithShape="1">
            <a:blip r:embed="rId14">
              <a:alphaModFix/>
            </a:blip>
            <a:srcRect/>
            <a:stretch/>
          </p:blipFill>
          <p:spPr>
            <a:xfrm>
              <a:off x="313" y="1727"/>
              <a:ext cx="1152" cy="784"/>
            </a:xfrm>
            <a:prstGeom prst="rect">
              <a:avLst/>
            </a:prstGeom>
            <a:noFill/>
            <a:ln>
              <a:noFill/>
            </a:ln>
          </p:spPr>
        </p:pic>
        <p:pic>
          <p:nvPicPr>
            <p:cNvPr id="562" name="Google Shape;562;p9" descr="antenna_stylized"/>
            <p:cNvPicPr preferRelativeResize="0"/>
            <p:nvPr/>
          </p:nvPicPr>
          <p:blipFill rotWithShape="1">
            <a:blip r:embed="rId15">
              <a:alphaModFix/>
            </a:blip>
            <a:srcRect/>
            <a:stretch/>
          </p:blipFill>
          <p:spPr>
            <a:xfrm>
              <a:off x="334" y="1497"/>
              <a:ext cx="1113" cy="650"/>
            </a:xfrm>
            <a:prstGeom prst="rect">
              <a:avLst/>
            </a:prstGeom>
            <a:noFill/>
            <a:ln>
              <a:noFill/>
            </a:ln>
          </p:spPr>
        </p:pic>
      </p:grpSp>
      <p:grpSp>
        <p:nvGrpSpPr>
          <p:cNvPr id="563" name="Google Shape;563;p9"/>
          <p:cNvGrpSpPr/>
          <p:nvPr/>
        </p:nvGrpSpPr>
        <p:grpSpPr>
          <a:xfrm>
            <a:off x="3729038" y="4673600"/>
            <a:ext cx="485775" cy="403225"/>
            <a:chOff x="2751" y="1851"/>
            <a:chExt cx="462" cy="478"/>
          </a:xfrm>
        </p:grpSpPr>
        <p:pic>
          <p:nvPicPr>
            <p:cNvPr id="564" name="Google Shape;564;p9" descr="iphone_stylized_small"/>
            <p:cNvPicPr preferRelativeResize="0"/>
            <p:nvPr/>
          </p:nvPicPr>
          <p:blipFill rotWithShape="1">
            <a:blip r:embed="rId16">
              <a:alphaModFix/>
            </a:blip>
            <a:srcRect/>
            <a:stretch/>
          </p:blipFill>
          <p:spPr>
            <a:xfrm>
              <a:off x="2928" y="1922"/>
              <a:ext cx="152" cy="407"/>
            </a:xfrm>
            <a:prstGeom prst="rect">
              <a:avLst/>
            </a:prstGeom>
            <a:noFill/>
            <a:ln>
              <a:noFill/>
            </a:ln>
          </p:spPr>
        </p:pic>
        <p:pic>
          <p:nvPicPr>
            <p:cNvPr id="565" name="Google Shape;565;p9" descr="antenna_radiation_stylized"/>
            <p:cNvPicPr preferRelativeResize="0"/>
            <p:nvPr/>
          </p:nvPicPr>
          <p:blipFill rotWithShape="1">
            <a:blip r:embed="rId17">
              <a:alphaModFix/>
            </a:blip>
            <a:srcRect/>
            <a:stretch/>
          </p:blipFill>
          <p:spPr>
            <a:xfrm>
              <a:off x="2751" y="1851"/>
              <a:ext cx="462" cy="110"/>
            </a:xfrm>
            <a:prstGeom prst="rect">
              <a:avLst/>
            </a:prstGeom>
            <a:noFill/>
            <a:ln>
              <a:noFill/>
            </a:ln>
          </p:spPr>
        </p:pic>
      </p:grpSp>
      <p:grpSp>
        <p:nvGrpSpPr>
          <p:cNvPr id="566" name="Google Shape;566;p9"/>
          <p:cNvGrpSpPr/>
          <p:nvPr/>
        </p:nvGrpSpPr>
        <p:grpSpPr>
          <a:xfrm>
            <a:off x="6289675" y="5334000"/>
            <a:ext cx="525463" cy="392113"/>
            <a:chOff x="2751" y="1851"/>
            <a:chExt cx="462" cy="478"/>
          </a:xfrm>
        </p:grpSpPr>
        <p:pic>
          <p:nvPicPr>
            <p:cNvPr id="567" name="Google Shape;567;p9" descr="iphone_stylized_small"/>
            <p:cNvPicPr preferRelativeResize="0"/>
            <p:nvPr/>
          </p:nvPicPr>
          <p:blipFill rotWithShape="1">
            <a:blip r:embed="rId8">
              <a:alphaModFix/>
            </a:blip>
            <a:srcRect/>
            <a:stretch/>
          </p:blipFill>
          <p:spPr>
            <a:xfrm>
              <a:off x="2928" y="1922"/>
              <a:ext cx="152" cy="407"/>
            </a:xfrm>
            <a:prstGeom prst="rect">
              <a:avLst/>
            </a:prstGeom>
            <a:noFill/>
            <a:ln>
              <a:noFill/>
            </a:ln>
          </p:spPr>
        </p:pic>
        <p:pic>
          <p:nvPicPr>
            <p:cNvPr id="568" name="Google Shape;568;p9" descr="antenna_radiation_stylized"/>
            <p:cNvPicPr preferRelativeResize="0"/>
            <p:nvPr/>
          </p:nvPicPr>
          <p:blipFill rotWithShape="1">
            <a:blip r:embed="rId9">
              <a:alphaModFix/>
            </a:blip>
            <a:srcRect/>
            <a:stretch/>
          </p:blipFill>
          <p:spPr>
            <a:xfrm>
              <a:off x="2751" y="1851"/>
              <a:ext cx="462" cy="110"/>
            </a:xfrm>
            <a:prstGeom prst="rect">
              <a:avLst/>
            </a:prstGeom>
            <a:noFill/>
            <a:ln>
              <a:noFill/>
            </a:ln>
          </p:spPr>
        </p:pic>
      </p:grpSp>
      <p:grpSp>
        <p:nvGrpSpPr>
          <p:cNvPr id="569" name="Google Shape;569;p9"/>
          <p:cNvGrpSpPr/>
          <p:nvPr/>
        </p:nvGrpSpPr>
        <p:grpSpPr>
          <a:xfrm>
            <a:off x="4987925" y="5191125"/>
            <a:ext cx="376238" cy="349250"/>
            <a:chOff x="313" y="1497"/>
            <a:chExt cx="1152" cy="1014"/>
          </a:xfrm>
        </p:grpSpPr>
        <p:pic>
          <p:nvPicPr>
            <p:cNvPr id="570" name="Google Shape;570;p9" descr="laptop_stylized_small"/>
            <p:cNvPicPr preferRelativeResize="0"/>
            <p:nvPr/>
          </p:nvPicPr>
          <p:blipFill rotWithShape="1">
            <a:blip r:embed="rId12">
              <a:alphaModFix/>
            </a:blip>
            <a:srcRect/>
            <a:stretch/>
          </p:blipFill>
          <p:spPr>
            <a:xfrm>
              <a:off x="313" y="1727"/>
              <a:ext cx="1152" cy="784"/>
            </a:xfrm>
            <a:prstGeom prst="rect">
              <a:avLst/>
            </a:prstGeom>
            <a:noFill/>
            <a:ln>
              <a:noFill/>
            </a:ln>
          </p:spPr>
        </p:pic>
        <p:pic>
          <p:nvPicPr>
            <p:cNvPr id="571" name="Google Shape;571;p9" descr="antenna_stylized"/>
            <p:cNvPicPr preferRelativeResize="0"/>
            <p:nvPr/>
          </p:nvPicPr>
          <p:blipFill rotWithShape="1">
            <a:blip r:embed="rId13">
              <a:alphaModFix/>
            </a:blip>
            <a:srcRect/>
            <a:stretch/>
          </p:blipFill>
          <p:spPr>
            <a:xfrm>
              <a:off x="334" y="1497"/>
              <a:ext cx="1113" cy="650"/>
            </a:xfrm>
            <a:prstGeom prst="rect">
              <a:avLst/>
            </a:prstGeom>
            <a:noFill/>
            <a:ln>
              <a:noFill/>
            </a:ln>
          </p:spPr>
        </p:pic>
      </p:grpSp>
      <p:grpSp>
        <p:nvGrpSpPr>
          <p:cNvPr id="572" name="Google Shape;572;p9"/>
          <p:cNvGrpSpPr/>
          <p:nvPr/>
        </p:nvGrpSpPr>
        <p:grpSpPr>
          <a:xfrm>
            <a:off x="1909763" y="4643438"/>
            <a:ext cx="282575" cy="344487"/>
            <a:chOff x="313" y="1497"/>
            <a:chExt cx="1152" cy="1014"/>
          </a:xfrm>
        </p:grpSpPr>
        <p:pic>
          <p:nvPicPr>
            <p:cNvPr id="573" name="Google Shape;573;p9"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574" name="Google Shape;574;p9"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575" name="Google Shape;575;p9"/>
          <p:cNvGrpSpPr/>
          <p:nvPr/>
        </p:nvGrpSpPr>
        <p:grpSpPr>
          <a:xfrm>
            <a:off x="1616075" y="4308475"/>
            <a:ext cx="444500" cy="381000"/>
            <a:chOff x="2751" y="1851"/>
            <a:chExt cx="462" cy="478"/>
          </a:xfrm>
        </p:grpSpPr>
        <p:pic>
          <p:nvPicPr>
            <p:cNvPr id="576" name="Google Shape;576;p9"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577" name="Google Shape;577;p9"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578" name="Google Shape;578;p9"/>
          <p:cNvGrpSpPr/>
          <p:nvPr/>
        </p:nvGrpSpPr>
        <p:grpSpPr>
          <a:xfrm>
            <a:off x="1574800" y="1971675"/>
            <a:ext cx="458788" cy="619125"/>
            <a:chOff x="5955030" y="3031808"/>
            <a:chExt cx="914400" cy="1398587"/>
          </a:xfrm>
        </p:grpSpPr>
        <p:grpSp>
          <p:nvGrpSpPr>
            <p:cNvPr id="579" name="Google Shape;579;p9"/>
            <p:cNvGrpSpPr/>
            <p:nvPr/>
          </p:nvGrpSpPr>
          <p:grpSpPr>
            <a:xfrm>
              <a:off x="6097905" y="3403283"/>
              <a:ext cx="596900" cy="1027112"/>
              <a:chOff x="3130" y="3288"/>
              <a:chExt cx="410" cy="742"/>
            </a:xfrm>
          </p:grpSpPr>
          <p:cxnSp>
            <p:nvCxnSpPr>
              <p:cNvPr id="580" name="Google Shape;580;p9"/>
              <p:cNvCxnSpPr/>
              <p:nvPr/>
            </p:nvCxnSpPr>
            <p:spPr>
              <a:xfrm flipH="1">
                <a:off x="3130" y="3288"/>
                <a:ext cx="205" cy="672"/>
              </a:xfrm>
              <a:prstGeom prst="straightConnector1">
                <a:avLst/>
              </a:prstGeom>
              <a:noFill/>
              <a:ln w="19050" cap="flat" cmpd="sng">
                <a:solidFill>
                  <a:srgbClr val="000000"/>
                </a:solidFill>
                <a:prstDash val="solid"/>
                <a:round/>
                <a:headEnd type="none" w="med" len="med"/>
                <a:tailEnd type="none" w="med" len="med"/>
              </a:ln>
            </p:spPr>
          </p:cxnSp>
          <p:cxnSp>
            <p:nvCxnSpPr>
              <p:cNvPr id="581" name="Google Shape;581;p9"/>
              <p:cNvCxnSpPr/>
              <p:nvPr/>
            </p:nvCxnSpPr>
            <p:spPr>
              <a:xfrm>
                <a:off x="3335" y="3288"/>
                <a:ext cx="205" cy="669"/>
              </a:xfrm>
              <a:prstGeom prst="straightConnector1">
                <a:avLst/>
              </a:prstGeom>
              <a:noFill/>
              <a:ln w="19050" cap="flat" cmpd="sng">
                <a:solidFill>
                  <a:srgbClr val="000000"/>
                </a:solidFill>
                <a:prstDash val="solid"/>
                <a:round/>
                <a:headEnd type="none" w="med" len="med"/>
                <a:tailEnd type="none" w="med" len="med"/>
              </a:ln>
            </p:spPr>
          </p:cxnSp>
          <p:cxnSp>
            <p:nvCxnSpPr>
              <p:cNvPr id="582" name="Google Shape;582;p9"/>
              <p:cNvCxnSpPr/>
              <p:nvPr/>
            </p:nvCxnSpPr>
            <p:spPr>
              <a:xfrm>
                <a:off x="3130"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583" name="Google Shape;583;p9"/>
              <p:cNvCxnSpPr/>
              <p:nvPr/>
            </p:nvCxnSpPr>
            <p:spPr>
              <a:xfrm flipH="1">
                <a:off x="3335" y="3957"/>
                <a:ext cx="205" cy="73"/>
              </a:xfrm>
              <a:prstGeom prst="straightConnector1">
                <a:avLst/>
              </a:prstGeom>
              <a:noFill/>
              <a:ln w="19050" cap="flat" cmpd="sng">
                <a:solidFill>
                  <a:srgbClr val="000000"/>
                </a:solidFill>
                <a:prstDash val="solid"/>
                <a:round/>
                <a:headEnd type="none" w="med" len="med"/>
                <a:tailEnd type="none" w="med" len="med"/>
              </a:ln>
            </p:spPr>
          </p:cxnSp>
          <p:cxnSp>
            <p:nvCxnSpPr>
              <p:cNvPr id="584" name="Google Shape;584;p9"/>
              <p:cNvCxnSpPr/>
              <p:nvPr/>
            </p:nvCxnSpPr>
            <p:spPr>
              <a:xfrm>
                <a:off x="3335" y="3303"/>
                <a:ext cx="0" cy="727"/>
              </a:xfrm>
              <a:prstGeom prst="straightConnector1">
                <a:avLst/>
              </a:prstGeom>
              <a:noFill/>
              <a:ln w="19050" cap="flat" cmpd="sng">
                <a:solidFill>
                  <a:srgbClr val="000000"/>
                </a:solidFill>
                <a:prstDash val="solid"/>
                <a:round/>
                <a:headEnd type="none" w="med" len="med"/>
                <a:tailEnd type="none" w="med" len="med"/>
              </a:ln>
            </p:spPr>
          </p:cxnSp>
          <p:cxnSp>
            <p:nvCxnSpPr>
              <p:cNvPr id="585" name="Google Shape;585;p9"/>
              <p:cNvCxnSpPr/>
              <p:nvPr/>
            </p:nvCxnSpPr>
            <p:spPr>
              <a:xfrm rot="10800000" flipH="1">
                <a:off x="3130" y="3888"/>
                <a:ext cx="205" cy="72"/>
              </a:xfrm>
              <a:prstGeom prst="straightConnector1">
                <a:avLst/>
              </a:prstGeom>
              <a:noFill/>
              <a:ln w="19050" cap="flat" cmpd="sng">
                <a:solidFill>
                  <a:srgbClr val="000000"/>
                </a:solidFill>
                <a:prstDash val="solid"/>
                <a:round/>
                <a:headEnd type="none" w="med" len="med"/>
                <a:tailEnd type="none" w="med" len="med"/>
              </a:ln>
            </p:spPr>
          </p:cxnSp>
          <p:cxnSp>
            <p:nvCxnSpPr>
              <p:cNvPr id="586" name="Google Shape;586;p9"/>
              <p:cNvCxnSpPr/>
              <p:nvPr/>
            </p:nvCxnSpPr>
            <p:spPr>
              <a:xfrm rot="10800000">
                <a:off x="3335" y="3888"/>
                <a:ext cx="205" cy="69"/>
              </a:xfrm>
              <a:prstGeom prst="straightConnector1">
                <a:avLst/>
              </a:prstGeom>
              <a:noFill/>
              <a:ln w="19050" cap="flat" cmpd="sng">
                <a:solidFill>
                  <a:srgbClr val="000000"/>
                </a:solidFill>
                <a:prstDash val="solid"/>
                <a:round/>
                <a:headEnd type="none" w="med" len="med"/>
                <a:tailEnd type="none" w="med" len="med"/>
              </a:ln>
            </p:spPr>
          </p:cxnSp>
          <p:cxnSp>
            <p:nvCxnSpPr>
              <p:cNvPr id="587" name="Google Shape;587;p9"/>
              <p:cNvCxnSpPr/>
              <p:nvPr/>
            </p:nvCxnSpPr>
            <p:spPr>
              <a:xfrm>
                <a:off x="3217" y="3668"/>
                <a:ext cx="118" cy="55"/>
              </a:xfrm>
              <a:prstGeom prst="straightConnector1">
                <a:avLst/>
              </a:prstGeom>
              <a:noFill/>
              <a:ln w="19050" cap="flat" cmpd="sng">
                <a:solidFill>
                  <a:srgbClr val="000000"/>
                </a:solidFill>
                <a:prstDash val="solid"/>
                <a:round/>
                <a:headEnd type="none" w="med" len="med"/>
                <a:tailEnd type="none" w="med" len="med"/>
              </a:ln>
            </p:spPr>
          </p:cxnSp>
          <p:cxnSp>
            <p:nvCxnSpPr>
              <p:cNvPr id="588" name="Google Shape;588;p9"/>
              <p:cNvCxnSpPr/>
              <p:nvPr/>
            </p:nvCxnSpPr>
            <p:spPr>
              <a:xfrm rot="10800000" flipH="1">
                <a:off x="3335" y="3668"/>
                <a:ext cx="124" cy="55"/>
              </a:xfrm>
              <a:prstGeom prst="straightConnector1">
                <a:avLst/>
              </a:prstGeom>
              <a:noFill/>
              <a:ln w="19050" cap="flat" cmpd="sng">
                <a:solidFill>
                  <a:srgbClr val="000000"/>
                </a:solidFill>
                <a:prstDash val="solid"/>
                <a:round/>
                <a:headEnd type="none" w="med" len="med"/>
                <a:tailEnd type="none" w="med" len="med"/>
              </a:ln>
            </p:spPr>
          </p:cxnSp>
          <p:cxnSp>
            <p:nvCxnSpPr>
              <p:cNvPr id="589" name="Google Shape;589;p9"/>
              <p:cNvCxnSpPr/>
              <p:nvPr/>
            </p:nvCxnSpPr>
            <p:spPr>
              <a:xfrm>
                <a:off x="3178" y="3766"/>
                <a:ext cx="152" cy="75"/>
              </a:xfrm>
              <a:prstGeom prst="straightConnector1">
                <a:avLst/>
              </a:prstGeom>
              <a:noFill/>
              <a:ln w="19050" cap="flat" cmpd="sng">
                <a:solidFill>
                  <a:srgbClr val="000000"/>
                </a:solidFill>
                <a:prstDash val="solid"/>
                <a:round/>
                <a:headEnd type="none" w="med" len="med"/>
                <a:tailEnd type="none" w="med" len="med"/>
              </a:ln>
            </p:spPr>
          </p:cxnSp>
          <p:cxnSp>
            <p:nvCxnSpPr>
              <p:cNvPr id="590" name="Google Shape;590;p9"/>
              <p:cNvCxnSpPr/>
              <p:nvPr/>
            </p:nvCxnSpPr>
            <p:spPr>
              <a:xfrm rot="10800000" flipH="1">
                <a:off x="3335" y="3781"/>
                <a:ext cx="153" cy="66"/>
              </a:xfrm>
              <a:prstGeom prst="straightConnector1">
                <a:avLst/>
              </a:prstGeom>
              <a:noFill/>
              <a:ln w="19050" cap="flat" cmpd="sng">
                <a:solidFill>
                  <a:srgbClr val="000000"/>
                </a:solidFill>
                <a:prstDash val="solid"/>
                <a:round/>
                <a:headEnd type="none" w="med" len="med"/>
                <a:tailEnd type="none" w="med" len="med"/>
              </a:ln>
            </p:spPr>
          </p:cxnSp>
          <p:cxnSp>
            <p:nvCxnSpPr>
              <p:cNvPr id="591" name="Google Shape;591;p9"/>
              <p:cNvCxnSpPr/>
              <p:nvPr/>
            </p:nvCxnSpPr>
            <p:spPr>
              <a:xfrm rot="10800000" flipH="1">
                <a:off x="3335" y="3567"/>
                <a:ext cx="78" cy="27"/>
              </a:xfrm>
              <a:prstGeom prst="straightConnector1">
                <a:avLst/>
              </a:prstGeom>
              <a:noFill/>
              <a:ln w="19050" cap="flat" cmpd="sng">
                <a:solidFill>
                  <a:srgbClr val="000000"/>
                </a:solidFill>
                <a:prstDash val="solid"/>
                <a:round/>
                <a:headEnd type="none" w="med" len="med"/>
                <a:tailEnd type="none" w="med" len="med"/>
              </a:ln>
            </p:spPr>
          </p:cxnSp>
          <p:cxnSp>
            <p:nvCxnSpPr>
              <p:cNvPr id="592" name="Google Shape;592;p9"/>
              <p:cNvCxnSpPr/>
              <p:nvPr/>
            </p:nvCxnSpPr>
            <p:spPr>
              <a:xfrm rot="10800000" flipH="1">
                <a:off x="3335" y="3428"/>
                <a:ext cx="49" cy="21"/>
              </a:xfrm>
              <a:prstGeom prst="straightConnector1">
                <a:avLst/>
              </a:prstGeom>
              <a:noFill/>
              <a:ln w="19050" cap="flat" cmpd="sng">
                <a:solidFill>
                  <a:srgbClr val="000000"/>
                </a:solidFill>
                <a:prstDash val="solid"/>
                <a:round/>
                <a:headEnd type="none" w="med" len="med"/>
                <a:tailEnd type="none" w="med" len="med"/>
              </a:ln>
            </p:spPr>
          </p:cxnSp>
          <p:cxnSp>
            <p:nvCxnSpPr>
              <p:cNvPr id="593" name="Google Shape;593;p9"/>
              <p:cNvCxnSpPr/>
              <p:nvPr/>
            </p:nvCxnSpPr>
            <p:spPr>
              <a:xfrm>
                <a:off x="3247" y="3558"/>
                <a:ext cx="95" cy="36"/>
              </a:xfrm>
              <a:prstGeom prst="straightConnector1">
                <a:avLst/>
              </a:prstGeom>
              <a:noFill/>
              <a:ln w="19050" cap="flat" cmpd="sng">
                <a:solidFill>
                  <a:srgbClr val="000000"/>
                </a:solidFill>
                <a:prstDash val="solid"/>
                <a:round/>
                <a:headEnd type="none" w="med" len="med"/>
                <a:tailEnd type="none" w="med" len="med"/>
              </a:ln>
            </p:spPr>
          </p:cxnSp>
          <p:cxnSp>
            <p:nvCxnSpPr>
              <p:cNvPr id="594" name="Google Shape;594;p9"/>
              <p:cNvCxnSpPr/>
              <p:nvPr/>
            </p:nvCxnSpPr>
            <p:spPr>
              <a:xfrm>
                <a:off x="3289" y="3422"/>
                <a:ext cx="55" cy="36"/>
              </a:xfrm>
              <a:prstGeom prst="straightConnector1">
                <a:avLst/>
              </a:prstGeom>
              <a:noFill/>
              <a:ln w="19050" cap="flat" cmpd="sng">
                <a:solidFill>
                  <a:srgbClr val="000000"/>
                </a:solidFill>
                <a:prstDash val="solid"/>
                <a:round/>
                <a:headEnd type="none" w="med" len="med"/>
                <a:tailEnd type="none" w="med" len="med"/>
              </a:ln>
            </p:spPr>
          </p:cxnSp>
        </p:grpSp>
        <p:pic>
          <p:nvPicPr>
            <p:cNvPr id="595" name="Google Shape;595;p9" descr="cell_tower_radiation copy"/>
            <p:cNvPicPr preferRelativeResize="0"/>
            <p:nvPr/>
          </p:nvPicPr>
          <p:blipFill rotWithShape="1">
            <a:blip r:embed="rId7">
              <a:alphaModFix/>
            </a:blip>
            <a:srcRect/>
            <a:stretch/>
          </p:blipFill>
          <p:spPr>
            <a:xfrm>
              <a:off x="5955030" y="3031808"/>
              <a:ext cx="914400" cy="736600"/>
            </a:xfrm>
            <a:prstGeom prst="rect">
              <a:avLst/>
            </a:prstGeom>
            <a:noFill/>
            <a:ln>
              <a:noFill/>
            </a:ln>
          </p:spPr>
        </p:pic>
      </p:grpSp>
      <p:grpSp>
        <p:nvGrpSpPr>
          <p:cNvPr id="596" name="Google Shape;596;p9"/>
          <p:cNvGrpSpPr/>
          <p:nvPr/>
        </p:nvGrpSpPr>
        <p:grpSpPr>
          <a:xfrm>
            <a:off x="2112963" y="2103438"/>
            <a:ext cx="465137" cy="481012"/>
            <a:chOff x="313" y="1497"/>
            <a:chExt cx="1152" cy="1014"/>
          </a:xfrm>
        </p:grpSpPr>
        <p:pic>
          <p:nvPicPr>
            <p:cNvPr id="597" name="Google Shape;597;p9" descr="laptop_stylized_small"/>
            <p:cNvPicPr preferRelativeResize="0"/>
            <p:nvPr/>
          </p:nvPicPr>
          <p:blipFill rotWithShape="1">
            <a:blip r:embed="rId22">
              <a:alphaModFix/>
            </a:blip>
            <a:srcRect/>
            <a:stretch/>
          </p:blipFill>
          <p:spPr>
            <a:xfrm>
              <a:off x="313" y="1727"/>
              <a:ext cx="1152" cy="784"/>
            </a:xfrm>
            <a:prstGeom prst="rect">
              <a:avLst/>
            </a:prstGeom>
            <a:noFill/>
            <a:ln>
              <a:noFill/>
            </a:ln>
          </p:spPr>
        </p:pic>
        <p:pic>
          <p:nvPicPr>
            <p:cNvPr id="598" name="Google Shape;598;p9" descr="antenna_stylized"/>
            <p:cNvPicPr preferRelativeResize="0"/>
            <p:nvPr/>
          </p:nvPicPr>
          <p:blipFill rotWithShape="1">
            <a:blip r:embed="rId23">
              <a:alphaModFix/>
            </a:blip>
            <a:srcRect/>
            <a:stretch/>
          </p:blipFill>
          <p:spPr>
            <a:xfrm>
              <a:off x="334" y="1497"/>
              <a:ext cx="1113" cy="650"/>
            </a:xfrm>
            <a:prstGeom prst="rect">
              <a:avLst/>
            </a:prstGeom>
            <a:noFill/>
            <a:ln>
              <a:noFill/>
            </a:ln>
          </p:spPr>
        </p:pic>
      </p:grpSp>
      <p:grpSp>
        <p:nvGrpSpPr>
          <p:cNvPr id="599" name="Google Shape;599;p9"/>
          <p:cNvGrpSpPr/>
          <p:nvPr/>
        </p:nvGrpSpPr>
        <p:grpSpPr>
          <a:xfrm>
            <a:off x="2005013" y="2901950"/>
            <a:ext cx="333375" cy="368300"/>
            <a:chOff x="313" y="1497"/>
            <a:chExt cx="1152" cy="1014"/>
          </a:xfrm>
        </p:grpSpPr>
        <p:pic>
          <p:nvPicPr>
            <p:cNvPr id="600" name="Google Shape;600;p9" descr="laptop_stylized_small"/>
            <p:cNvPicPr preferRelativeResize="0"/>
            <p:nvPr/>
          </p:nvPicPr>
          <p:blipFill rotWithShape="1">
            <a:blip r:embed="rId3">
              <a:alphaModFix/>
            </a:blip>
            <a:srcRect/>
            <a:stretch/>
          </p:blipFill>
          <p:spPr>
            <a:xfrm>
              <a:off x="313" y="1727"/>
              <a:ext cx="1152" cy="784"/>
            </a:xfrm>
            <a:prstGeom prst="rect">
              <a:avLst/>
            </a:prstGeom>
            <a:noFill/>
            <a:ln>
              <a:noFill/>
            </a:ln>
          </p:spPr>
        </p:pic>
        <p:pic>
          <p:nvPicPr>
            <p:cNvPr id="601" name="Google Shape;601;p9" descr="antenna_stylized"/>
            <p:cNvPicPr preferRelativeResize="0"/>
            <p:nvPr/>
          </p:nvPicPr>
          <p:blipFill rotWithShape="1">
            <a:blip r:embed="rId4">
              <a:alphaModFix/>
            </a:blip>
            <a:srcRect/>
            <a:stretch/>
          </p:blipFill>
          <p:spPr>
            <a:xfrm>
              <a:off x="334" y="1497"/>
              <a:ext cx="1113" cy="650"/>
            </a:xfrm>
            <a:prstGeom prst="rect">
              <a:avLst/>
            </a:prstGeom>
            <a:noFill/>
            <a:ln>
              <a:noFill/>
            </a:ln>
          </p:spPr>
        </p:pic>
      </p:grpSp>
      <p:grpSp>
        <p:nvGrpSpPr>
          <p:cNvPr id="602" name="Google Shape;602;p9"/>
          <p:cNvGrpSpPr/>
          <p:nvPr/>
        </p:nvGrpSpPr>
        <p:grpSpPr>
          <a:xfrm>
            <a:off x="1482725" y="2987675"/>
            <a:ext cx="282575" cy="344488"/>
            <a:chOff x="313" y="1497"/>
            <a:chExt cx="1152" cy="1014"/>
          </a:xfrm>
        </p:grpSpPr>
        <p:pic>
          <p:nvPicPr>
            <p:cNvPr id="603" name="Google Shape;603;p9" descr="laptop_stylized_small"/>
            <p:cNvPicPr preferRelativeResize="0"/>
            <p:nvPr/>
          </p:nvPicPr>
          <p:blipFill rotWithShape="1">
            <a:blip r:embed="rId18">
              <a:alphaModFix/>
            </a:blip>
            <a:srcRect/>
            <a:stretch/>
          </p:blipFill>
          <p:spPr>
            <a:xfrm>
              <a:off x="313" y="1727"/>
              <a:ext cx="1152" cy="784"/>
            </a:xfrm>
            <a:prstGeom prst="rect">
              <a:avLst/>
            </a:prstGeom>
            <a:noFill/>
            <a:ln>
              <a:noFill/>
            </a:ln>
          </p:spPr>
        </p:pic>
        <p:pic>
          <p:nvPicPr>
            <p:cNvPr id="604" name="Google Shape;604;p9" descr="antenna_stylized"/>
            <p:cNvPicPr preferRelativeResize="0"/>
            <p:nvPr/>
          </p:nvPicPr>
          <p:blipFill rotWithShape="1">
            <a:blip r:embed="rId19">
              <a:alphaModFix/>
            </a:blip>
            <a:srcRect/>
            <a:stretch/>
          </p:blipFill>
          <p:spPr>
            <a:xfrm>
              <a:off x="334" y="1497"/>
              <a:ext cx="1113" cy="650"/>
            </a:xfrm>
            <a:prstGeom prst="rect">
              <a:avLst/>
            </a:prstGeom>
            <a:noFill/>
            <a:ln>
              <a:noFill/>
            </a:ln>
          </p:spPr>
        </p:pic>
      </p:grpSp>
      <p:grpSp>
        <p:nvGrpSpPr>
          <p:cNvPr id="605" name="Google Shape;605;p9"/>
          <p:cNvGrpSpPr/>
          <p:nvPr/>
        </p:nvGrpSpPr>
        <p:grpSpPr>
          <a:xfrm>
            <a:off x="1189038" y="2651125"/>
            <a:ext cx="444500" cy="382588"/>
            <a:chOff x="2751" y="1851"/>
            <a:chExt cx="462" cy="478"/>
          </a:xfrm>
        </p:grpSpPr>
        <p:pic>
          <p:nvPicPr>
            <p:cNvPr id="606" name="Google Shape;606;p9"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607" name="Google Shape;607;p9"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grpSp>
        <p:nvGrpSpPr>
          <p:cNvPr id="608" name="Google Shape;608;p9"/>
          <p:cNvGrpSpPr/>
          <p:nvPr/>
        </p:nvGrpSpPr>
        <p:grpSpPr>
          <a:xfrm>
            <a:off x="1565275" y="1401763"/>
            <a:ext cx="446088" cy="385762"/>
            <a:chOff x="313" y="1497"/>
            <a:chExt cx="1152" cy="1014"/>
          </a:xfrm>
        </p:grpSpPr>
        <p:pic>
          <p:nvPicPr>
            <p:cNvPr id="609" name="Google Shape;609;p9" descr="laptop_stylized_small"/>
            <p:cNvPicPr preferRelativeResize="0"/>
            <p:nvPr/>
          </p:nvPicPr>
          <p:blipFill rotWithShape="1">
            <a:blip r:embed="rId24">
              <a:alphaModFix/>
            </a:blip>
            <a:srcRect/>
            <a:stretch/>
          </p:blipFill>
          <p:spPr>
            <a:xfrm>
              <a:off x="313" y="1727"/>
              <a:ext cx="1152" cy="784"/>
            </a:xfrm>
            <a:prstGeom prst="rect">
              <a:avLst/>
            </a:prstGeom>
            <a:noFill/>
            <a:ln>
              <a:noFill/>
            </a:ln>
          </p:spPr>
        </p:pic>
        <p:pic>
          <p:nvPicPr>
            <p:cNvPr id="610" name="Google Shape;610;p9" descr="antenna_stylized"/>
            <p:cNvPicPr preferRelativeResize="0"/>
            <p:nvPr/>
          </p:nvPicPr>
          <p:blipFill rotWithShape="1">
            <a:blip r:embed="rId25">
              <a:alphaModFix/>
            </a:blip>
            <a:srcRect/>
            <a:stretch/>
          </p:blipFill>
          <p:spPr>
            <a:xfrm>
              <a:off x="334" y="1497"/>
              <a:ext cx="1113" cy="650"/>
            </a:xfrm>
            <a:prstGeom prst="rect">
              <a:avLst/>
            </a:prstGeom>
            <a:noFill/>
            <a:ln>
              <a:noFill/>
            </a:ln>
          </p:spPr>
        </p:pic>
      </p:grpSp>
      <p:grpSp>
        <p:nvGrpSpPr>
          <p:cNvPr id="611" name="Google Shape;611;p9"/>
          <p:cNvGrpSpPr/>
          <p:nvPr/>
        </p:nvGrpSpPr>
        <p:grpSpPr>
          <a:xfrm>
            <a:off x="762000" y="2530475"/>
            <a:ext cx="446088" cy="381000"/>
            <a:chOff x="2751" y="1851"/>
            <a:chExt cx="462" cy="478"/>
          </a:xfrm>
        </p:grpSpPr>
        <p:pic>
          <p:nvPicPr>
            <p:cNvPr id="612" name="Google Shape;612;p9" descr="iphone_stylized_small"/>
            <p:cNvPicPr preferRelativeResize="0"/>
            <p:nvPr/>
          </p:nvPicPr>
          <p:blipFill rotWithShape="1">
            <a:blip r:embed="rId20">
              <a:alphaModFix/>
            </a:blip>
            <a:srcRect/>
            <a:stretch/>
          </p:blipFill>
          <p:spPr>
            <a:xfrm>
              <a:off x="2928" y="1922"/>
              <a:ext cx="152" cy="407"/>
            </a:xfrm>
            <a:prstGeom prst="rect">
              <a:avLst/>
            </a:prstGeom>
            <a:noFill/>
            <a:ln>
              <a:noFill/>
            </a:ln>
          </p:spPr>
        </p:pic>
        <p:pic>
          <p:nvPicPr>
            <p:cNvPr id="613" name="Google Shape;613;p9" descr="antenna_radiation_stylized"/>
            <p:cNvPicPr preferRelativeResize="0"/>
            <p:nvPr/>
          </p:nvPicPr>
          <p:blipFill rotWithShape="1">
            <a:blip r:embed="rId21">
              <a:alphaModFix/>
            </a:blip>
            <a:srcRect/>
            <a:stretch/>
          </p:blipFill>
          <p:spPr>
            <a:xfrm>
              <a:off x="2751" y="1851"/>
              <a:ext cx="462" cy="110"/>
            </a:xfrm>
            <a:prstGeom prst="rect">
              <a:avLst/>
            </a:prstGeom>
            <a:noFill/>
            <a:ln>
              <a:noFill/>
            </a:ln>
          </p:spPr>
        </p:pic>
      </p:grpSp>
      <p:cxnSp>
        <p:nvCxnSpPr>
          <p:cNvPr id="614" name="Google Shape;614;p9"/>
          <p:cNvCxnSpPr/>
          <p:nvPr/>
        </p:nvCxnSpPr>
        <p:spPr>
          <a:xfrm rot="10800000">
            <a:off x="4867275" y="4105275"/>
            <a:ext cx="949325" cy="1293813"/>
          </a:xfrm>
          <a:prstGeom prst="straightConnector1">
            <a:avLst/>
          </a:prstGeom>
          <a:noFill/>
          <a:ln w="9525" cap="flat" cmpd="sng">
            <a:solidFill>
              <a:srgbClr val="000000"/>
            </a:solidFill>
            <a:prstDash val="solid"/>
            <a:round/>
            <a:headEnd type="none" w="med" len="med"/>
            <a:tailEnd type="none" w="med" len="med"/>
          </a:ln>
        </p:spPr>
      </p:cxnSp>
      <p:cxnSp>
        <p:nvCxnSpPr>
          <p:cNvPr id="615" name="Google Shape;615;p9"/>
          <p:cNvCxnSpPr/>
          <p:nvPr/>
        </p:nvCxnSpPr>
        <p:spPr>
          <a:xfrm rot="10800000" flipH="1">
            <a:off x="2197100" y="3636963"/>
            <a:ext cx="1257300" cy="809625"/>
          </a:xfrm>
          <a:prstGeom prst="straightConnector1">
            <a:avLst/>
          </a:prstGeom>
          <a:noFill/>
          <a:ln w="9525" cap="flat" cmpd="sng">
            <a:solidFill>
              <a:srgbClr val="000000"/>
            </a:solidFill>
            <a:prstDash val="solid"/>
            <a:round/>
            <a:headEnd type="none" w="med" len="med"/>
            <a:tailEnd type="none" w="med" len="med"/>
          </a:ln>
        </p:spPr>
      </p:cxnSp>
      <p:grpSp>
        <p:nvGrpSpPr>
          <p:cNvPr id="616" name="Google Shape;616;p9"/>
          <p:cNvGrpSpPr/>
          <p:nvPr/>
        </p:nvGrpSpPr>
        <p:grpSpPr>
          <a:xfrm>
            <a:off x="3038475" y="2557463"/>
            <a:ext cx="2362200" cy="1762125"/>
            <a:chOff x="3839" y="1737"/>
            <a:chExt cx="1488" cy="1110"/>
          </a:xfrm>
        </p:grpSpPr>
        <p:sp>
          <p:nvSpPr>
            <p:cNvPr id="617" name="Google Shape;617;p9"/>
            <p:cNvSpPr/>
            <p:nvPr/>
          </p:nvSpPr>
          <p:spPr>
            <a:xfrm>
              <a:off x="3839" y="1737"/>
              <a:ext cx="1488" cy="1110"/>
            </a:xfrm>
            <a:custGeom>
              <a:avLst/>
              <a:gdLst/>
              <a:ahLst/>
              <a:cxnLst/>
              <a:rect l="l" t="t" r="r" b="b"/>
              <a:pathLst>
                <a:path w="2135" h="1662" extrusionOk="0">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618" name="Google Shape;618;p9"/>
            <p:cNvSpPr txBox="1"/>
            <p:nvPr/>
          </p:nvSpPr>
          <p:spPr>
            <a:xfrm>
              <a:off x="4086" y="2030"/>
              <a:ext cx="1086" cy="4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000000"/>
                  </a:solidFill>
                  <a:latin typeface="Arial"/>
                  <a:ea typeface="Arial"/>
                  <a:cs typeface="Arial"/>
                  <a:sym typeface="Arial"/>
                </a:rPr>
                <a:t>wired network </a:t>
              </a:r>
              <a:endParaRPr/>
            </a:p>
            <a:p>
              <a:pPr marL="0" marR="0" lvl="0" indent="0" algn="ctr" rtl="0">
                <a:spcBef>
                  <a:spcPts val="0"/>
                </a:spcBef>
                <a:spcAft>
                  <a:spcPts val="0"/>
                </a:spcAft>
                <a:buNone/>
              </a:pPr>
              <a:r>
                <a:rPr lang="en-US" sz="1800">
                  <a:solidFill>
                    <a:srgbClr val="000000"/>
                  </a:solidFill>
                  <a:latin typeface="Arial"/>
                  <a:ea typeface="Arial"/>
                  <a:cs typeface="Arial"/>
                  <a:sym typeface="Arial"/>
                </a:rPr>
                <a:t>infrastructure</a:t>
              </a:r>
              <a:endParaRPr/>
            </a:p>
          </p:txBody>
        </p:sp>
      </p:grpSp>
      <p:sp>
        <p:nvSpPr>
          <p:cNvPr id="619" name="Google Shape;619;p9"/>
          <p:cNvSpPr/>
          <p:nvPr/>
        </p:nvSpPr>
        <p:spPr>
          <a:xfrm>
            <a:off x="6121400" y="1329531"/>
            <a:ext cx="5740400" cy="2569369"/>
          </a:xfrm>
          <a:prstGeom prst="rect">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sp>
        <p:nvSpPr>
          <p:cNvPr id="620" name="Google Shape;620;p9"/>
          <p:cNvSpPr/>
          <p:nvPr/>
        </p:nvSpPr>
        <p:spPr>
          <a:xfrm>
            <a:off x="6262688" y="1193800"/>
            <a:ext cx="2030412" cy="3127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621" name="Google Shape;621;p9"/>
          <p:cNvCxnSpPr/>
          <p:nvPr/>
        </p:nvCxnSpPr>
        <p:spPr>
          <a:xfrm flipH="1">
            <a:off x="6108699" y="3911600"/>
            <a:ext cx="533401" cy="1092201"/>
          </a:xfrm>
          <a:prstGeom prst="straightConnector1">
            <a:avLst/>
          </a:prstGeom>
          <a:noFill/>
          <a:ln w="9525" cap="flat" cmpd="sng">
            <a:solidFill>
              <a:srgbClr val="C00000"/>
            </a:solidFill>
            <a:prstDash val="solid"/>
            <a:round/>
            <a:headEnd type="none" w="med" len="med"/>
            <a:tailEnd type="triangle" w="med" len="med"/>
          </a:ln>
        </p:spPr>
      </p:cxnSp>
      <p:sp>
        <p:nvSpPr>
          <p:cNvPr id="622" name="Google Shape;622;p9"/>
          <p:cNvSpPr/>
          <p:nvPr/>
        </p:nvSpPr>
        <p:spPr>
          <a:xfrm>
            <a:off x="9525000" y="1295400"/>
            <a:ext cx="1358900" cy="312738"/>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623" name="Google Shape;623;p9"/>
          <p:cNvCxnSpPr/>
          <p:nvPr/>
        </p:nvCxnSpPr>
        <p:spPr>
          <a:xfrm flipH="1">
            <a:off x="6568273" y="3898760"/>
            <a:ext cx="90435" cy="1446963"/>
          </a:xfrm>
          <a:prstGeom prst="straightConnector1">
            <a:avLst/>
          </a:prstGeom>
          <a:noFill/>
          <a:ln w="9525" cap="flat" cmpd="sng">
            <a:solidFill>
              <a:srgbClr val="C00000"/>
            </a:solidFill>
            <a:prstDash val="solid"/>
            <a:round/>
            <a:headEnd type="none" w="med" len="med"/>
            <a:tailEnd type="triangle" w="med" len="med"/>
          </a:ln>
        </p:spPr>
      </p:cxnSp>
      <p:grpSp>
        <p:nvGrpSpPr>
          <p:cNvPr id="624" name="Google Shape;624;p9"/>
          <p:cNvGrpSpPr/>
          <p:nvPr/>
        </p:nvGrpSpPr>
        <p:grpSpPr>
          <a:xfrm>
            <a:off x="9740900" y="952500"/>
            <a:ext cx="955675" cy="508000"/>
            <a:chOff x="4750" y="264"/>
            <a:chExt cx="455" cy="191"/>
          </a:xfrm>
        </p:grpSpPr>
        <p:sp>
          <p:nvSpPr>
            <p:cNvPr id="625" name="Google Shape;625;p9"/>
            <p:cNvSpPr/>
            <p:nvPr/>
          </p:nvSpPr>
          <p:spPr>
            <a:xfrm>
              <a:off x="4872" y="298"/>
              <a:ext cx="82" cy="104"/>
            </a:xfrm>
            <a:custGeom>
              <a:avLst/>
              <a:gdLst/>
              <a:ahLst/>
              <a:cxnLst/>
              <a:rect l="l" t="t" r="r" b="b"/>
              <a:pathLst>
                <a:path w="247" h="209" extrusionOk="0">
                  <a:moveTo>
                    <a:pt x="87" y="27"/>
                  </a:moveTo>
                  <a:lnTo>
                    <a:pt x="68" y="35"/>
                  </a:lnTo>
                  <a:lnTo>
                    <a:pt x="52" y="46"/>
                  </a:lnTo>
                  <a:lnTo>
                    <a:pt x="37" y="57"/>
                  </a:lnTo>
                  <a:lnTo>
                    <a:pt x="24" y="69"/>
                  </a:lnTo>
                  <a:lnTo>
                    <a:pt x="14" y="83"/>
                  </a:lnTo>
                  <a:lnTo>
                    <a:pt x="7" y="97"/>
                  </a:lnTo>
                  <a:lnTo>
                    <a:pt x="2" y="113"/>
                  </a:lnTo>
                  <a:lnTo>
                    <a:pt x="0" y="128"/>
                  </a:lnTo>
                  <a:lnTo>
                    <a:pt x="2" y="150"/>
                  </a:lnTo>
                  <a:lnTo>
                    <a:pt x="14" y="167"/>
                  </a:lnTo>
                  <a:lnTo>
                    <a:pt x="32" y="183"/>
                  </a:lnTo>
                  <a:lnTo>
                    <a:pt x="55" y="194"/>
                  </a:lnTo>
                  <a:lnTo>
                    <a:pt x="81" y="203"/>
                  </a:lnTo>
                  <a:lnTo>
                    <a:pt x="109" y="208"/>
                  </a:lnTo>
                  <a:lnTo>
                    <a:pt x="138" y="209"/>
                  </a:lnTo>
                  <a:lnTo>
                    <a:pt x="165" y="206"/>
                  </a:lnTo>
                  <a:lnTo>
                    <a:pt x="171" y="206"/>
                  </a:lnTo>
                  <a:lnTo>
                    <a:pt x="177" y="203"/>
                  </a:lnTo>
                  <a:lnTo>
                    <a:pt x="181" y="200"/>
                  </a:lnTo>
                  <a:lnTo>
                    <a:pt x="183" y="196"/>
                  </a:lnTo>
                  <a:lnTo>
                    <a:pt x="180" y="191"/>
                  </a:lnTo>
                  <a:lnTo>
                    <a:pt x="174" y="187"/>
                  </a:lnTo>
                  <a:lnTo>
                    <a:pt x="167" y="183"/>
                  </a:lnTo>
                  <a:lnTo>
                    <a:pt x="159" y="181"/>
                  </a:lnTo>
                  <a:lnTo>
                    <a:pt x="145" y="178"/>
                  </a:lnTo>
                  <a:lnTo>
                    <a:pt x="130" y="176"/>
                  </a:lnTo>
                  <a:lnTo>
                    <a:pt x="116" y="174"/>
                  </a:lnTo>
                  <a:lnTo>
                    <a:pt x="103" y="171"/>
                  </a:lnTo>
                  <a:lnTo>
                    <a:pt x="90" y="168"/>
                  </a:lnTo>
                  <a:lnTo>
                    <a:pt x="77" y="164"/>
                  </a:lnTo>
                  <a:lnTo>
                    <a:pt x="65" y="159"/>
                  </a:lnTo>
                  <a:lnTo>
                    <a:pt x="53" y="151"/>
                  </a:lnTo>
                  <a:lnTo>
                    <a:pt x="49" y="116"/>
                  </a:lnTo>
                  <a:lnTo>
                    <a:pt x="61" y="87"/>
                  </a:lnTo>
                  <a:lnTo>
                    <a:pt x="84" y="64"/>
                  </a:lnTo>
                  <a:lnTo>
                    <a:pt x="116" y="46"/>
                  </a:lnTo>
                  <a:lnTo>
                    <a:pt x="151" y="31"/>
                  </a:lnTo>
                  <a:lnTo>
                    <a:pt x="187" y="20"/>
                  </a:lnTo>
                  <a:lnTo>
                    <a:pt x="220" y="12"/>
                  </a:lnTo>
                  <a:lnTo>
                    <a:pt x="247" y="5"/>
                  </a:lnTo>
                  <a:lnTo>
                    <a:pt x="231" y="1"/>
                  </a:lnTo>
                  <a:lnTo>
                    <a:pt x="213" y="0"/>
                  </a:lnTo>
                  <a:lnTo>
                    <a:pt x="193" y="2"/>
                  </a:lnTo>
                  <a:lnTo>
                    <a:pt x="171" y="5"/>
                  </a:lnTo>
                  <a:lnTo>
                    <a:pt x="149" y="10"/>
                  </a:lnTo>
                  <a:lnTo>
                    <a:pt x="127" y="15"/>
                  </a:lnTo>
                  <a:lnTo>
                    <a:pt x="106" y="21"/>
                  </a:lnTo>
                  <a:lnTo>
                    <a:pt x="87" y="27"/>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6" name="Google Shape;626;p9"/>
            <p:cNvSpPr/>
            <p:nvPr/>
          </p:nvSpPr>
          <p:spPr>
            <a:xfrm>
              <a:off x="5012" y="297"/>
              <a:ext cx="53" cy="81"/>
            </a:xfrm>
            <a:custGeom>
              <a:avLst/>
              <a:gdLst/>
              <a:ahLst/>
              <a:cxnLst/>
              <a:rect l="l" t="t" r="r" b="b"/>
              <a:pathLst>
                <a:path w="158" h="162" extrusionOk="0">
                  <a:moveTo>
                    <a:pt x="134" y="53"/>
                  </a:moveTo>
                  <a:lnTo>
                    <a:pt x="140" y="69"/>
                  </a:lnTo>
                  <a:lnTo>
                    <a:pt x="138" y="85"/>
                  </a:lnTo>
                  <a:lnTo>
                    <a:pt x="128" y="97"/>
                  </a:lnTo>
                  <a:lnTo>
                    <a:pt x="113" y="109"/>
                  </a:lnTo>
                  <a:lnTo>
                    <a:pt x="96" y="119"/>
                  </a:lnTo>
                  <a:lnTo>
                    <a:pt x="76" y="129"/>
                  </a:lnTo>
                  <a:lnTo>
                    <a:pt x="55" y="138"/>
                  </a:lnTo>
                  <a:lnTo>
                    <a:pt x="38" y="148"/>
                  </a:lnTo>
                  <a:lnTo>
                    <a:pt x="35" y="151"/>
                  </a:lnTo>
                  <a:lnTo>
                    <a:pt x="33" y="153"/>
                  </a:lnTo>
                  <a:lnTo>
                    <a:pt x="33" y="156"/>
                  </a:lnTo>
                  <a:lnTo>
                    <a:pt x="35" y="159"/>
                  </a:lnTo>
                  <a:lnTo>
                    <a:pt x="39" y="161"/>
                  </a:lnTo>
                  <a:lnTo>
                    <a:pt x="44" y="162"/>
                  </a:lnTo>
                  <a:lnTo>
                    <a:pt x="46" y="162"/>
                  </a:lnTo>
                  <a:lnTo>
                    <a:pt x="51" y="161"/>
                  </a:lnTo>
                  <a:lnTo>
                    <a:pt x="74" y="152"/>
                  </a:lnTo>
                  <a:lnTo>
                    <a:pt x="96" y="142"/>
                  </a:lnTo>
                  <a:lnTo>
                    <a:pt x="116" y="130"/>
                  </a:lnTo>
                  <a:lnTo>
                    <a:pt x="135" y="117"/>
                  </a:lnTo>
                  <a:lnTo>
                    <a:pt x="148" y="102"/>
                  </a:lnTo>
                  <a:lnTo>
                    <a:pt x="157" y="86"/>
                  </a:lnTo>
                  <a:lnTo>
                    <a:pt x="158" y="68"/>
                  </a:lnTo>
                  <a:lnTo>
                    <a:pt x="153" y="50"/>
                  </a:lnTo>
                  <a:lnTo>
                    <a:pt x="140" y="35"/>
                  </a:lnTo>
                  <a:lnTo>
                    <a:pt x="121" y="23"/>
                  </a:lnTo>
                  <a:lnTo>
                    <a:pt x="97" y="14"/>
                  </a:lnTo>
                  <a:lnTo>
                    <a:pt x="71" y="6"/>
                  </a:lnTo>
                  <a:lnTo>
                    <a:pt x="45" y="2"/>
                  </a:lnTo>
                  <a:lnTo>
                    <a:pt x="23" y="0"/>
                  </a:lnTo>
                  <a:lnTo>
                    <a:pt x="7" y="0"/>
                  </a:lnTo>
                  <a:lnTo>
                    <a:pt x="0" y="3"/>
                  </a:lnTo>
                  <a:lnTo>
                    <a:pt x="17" y="9"/>
                  </a:lnTo>
                  <a:lnTo>
                    <a:pt x="36" y="13"/>
                  </a:lnTo>
                  <a:lnTo>
                    <a:pt x="57" y="17"/>
                  </a:lnTo>
                  <a:lnTo>
                    <a:pt x="76" y="21"/>
                  </a:lnTo>
                  <a:lnTo>
                    <a:pt x="94" y="26"/>
                  </a:lnTo>
                  <a:lnTo>
                    <a:pt x="110" y="33"/>
                  </a:lnTo>
                  <a:lnTo>
                    <a:pt x="124" y="42"/>
                  </a:lnTo>
                  <a:lnTo>
                    <a:pt x="134" y="53"/>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7" name="Google Shape;627;p9"/>
            <p:cNvSpPr/>
            <p:nvPr/>
          </p:nvSpPr>
          <p:spPr>
            <a:xfrm>
              <a:off x="4820" y="278"/>
              <a:ext cx="133" cy="169"/>
            </a:xfrm>
            <a:custGeom>
              <a:avLst/>
              <a:gdLst/>
              <a:ahLst/>
              <a:cxnLst/>
              <a:rect l="l" t="t" r="r" b="b"/>
              <a:pathLst>
                <a:path w="400" h="339" extrusionOk="0">
                  <a:moveTo>
                    <a:pt x="156" y="44"/>
                  </a:moveTo>
                  <a:lnTo>
                    <a:pt x="125" y="63"/>
                  </a:lnTo>
                  <a:lnTo>
                    <a:pt x="95" y="82"/>
                  </a:lnTo>
                  <a:lnTo>
                    <a:pt x="67" y="103"/>
                  </a:lnTo>
                  <a:lnTo>
                    <a:pt x="42" y="126"/>
                  </a:lnTo>
                  <a:lnTo>
                    <a:pt x="22" y="150"/>
                  </a:lnTo>
                  <a:lnTo>
                    <a:pt x="7" y="175"/>
                  </a:lnTo>
                  <a:lnTo>
                    <a:pt x="0" y="203"/>
                  </a:lnTo>
                  <a:lnTo>
                    <a:pt x="2" y="232"/>
                  </a:lnTo>
                  <a:lnTo>
                    <a:pt x="4" y="239"/>
                  </a:lnTo>
                  <a:lnTo>
                    <a:pt x="7" y="248"/>
                  </a:lnTo>
                  <a:lnTo>
                    <a:pt x="12" y="254"/>
                  </a:lnTo>
                  <a:lnTo>
                    <a:pt x="18" y="261"/>
                  </a:lnTo>
                  <a:lnTo>
                    <a:pt x="25" y="267"/>
                  </a:lnTo>
                  <a:lnTo>
                    <a:pt x="33" y="273"/>
                  </a:lnTo>
                  <a:lnTo>
                    <a:pt x="41" y="278"/>
                  </a:lnTo>
                  <a:lnTo>
                    <a:pt x="51" y="283"/>
                  </a:lnTo>
                  <a:lnTo>
                    <a:pt x="70" y="291"/>
                  </a:lnTo>
                  <a:lnTo>
                    <a:pt x="89" y="298"/>
                  </a:lnTo>
                  <a:lnTo>
                    <a:pt x="108" y="304"/>
                  </a:lnTo>
                  <a:lnTo>
                    <a:pt x="128" y="309"/>
                  </a:lnTo>
                  <a:lnTo>
                    <a:pt x="148" y="315"/>
                  </a:lnTo>
                  <a:lnTo>
                    <a:pt x="169" y="319"/>
                  </a:lnTo>
                  <a:lnTo>
                    <a:pt x="189" y="323"/>
                  </a:lnTo>
                  <a:lnTo>
                    <a:pt x="209" y="326"/>
                  </a:lnTo>
                  <a:lnTo>
                    <a:pt x="231" y="329"/>
                  </a:lnTo>
                  <a:lnTo>
                    <a:pt x="251" y="331"/>
                  </a:lnTo>
                  <a:lnTo>
                    <a:pt x="273" y="333"/>
                  </a:lnTo>
                  <a:lnTo>
                    <a:pt x="295" y="335"/>
                  </a:lnTo>
                  <a:lnTo>
                    <a:pt x="315" y="336"/>
                  </a:lnTo>
                  <a:lnTo>
                    <a:pt x="337" y="337"/>
                  </a:lnTo>
                  <a:lnTo>
                    <a:pt x="359" y="338"/>
                  </a:lnTo>
                  <a:lnTo>
                    <a:pt x="379" y="339"/>
                  </a:lnTo>
                  <a:lnTo>
                    <a:pt x="387" y="339"/>
                  </a:lnTo>
                  <a:lnTo>
                    <a:pt x="392" y="337"/>
                  </a:lnTo>
                  <a:lnTo>
                    <a:pt x="397" y="333"/>
                  </a:lnTo>
                  <a:lnTo>
                    <a:pt x="400" y="329"/>
                  </a:lnTo>
                  <a:lnTo>
                    <a:pt x="400" y="324"/>
                  </a:lnTo>
                  <a:lnTo>
                    <a:pt x="397" y="320"/>
                  </a:lnTo>
                  <a:lnTo>
                    <a:pt x="391" y="317"/>
                  </a:lnTo>
                  <a:lnTo>
                    <a:pt x="384" y="315"/>
                  </a:lnTo>
                  <a:lnTo>
                    <a:pt x="365" y="311"/>
                  </a:lnTo>
                  <a:lnTo>
                    <a:pt x="346" y="309"/>
                  </a:lnTo>
                  <a:lnTo>
                    <a:pt x="327" y="306"/>
                  </a:lnTo>
                  <a:lnTo>
                    <a:pt x="307" y="304"/>
                  </a:lnTo>
                  <a:lnTo>
                    <a:pt x="288" y="302"/>
                  </a:lnTo>
                  <a:lnTo>
                    <a:pt x="269" y="300"/>
                  </a:lnTo>
                  <a:lnTo>
                    <a:pt x="249" y="298"/>
                  </a:lnTo>
                  <a:lnTo>
                    <a:pt x="230" y="295"/>
                  </a:lnTo>
                  <a:lnTo>
                    <a:pt x="211" y="293"/>
                  </a:lnTo>
                  <a:lnTo>
                    <a:pt x="192" y="290"/>
                  </a:lnTo>
                  <a:lnTo>
                    <a:pt x="173" y="286"/>
                  </a:lnTo>
                  <a:lnTo>
                    <a:pt x="154" y="283"/>
                  </a:lnTo>
                  <a:lnTo>
                    <a:pt x="137" y="277"/>
                  </a:lnTo>
                  <a:lnTo>
                    <a:pt x="118" y="272"/>
                  </a:lnTo>
                  <a:lnTo>
                    <a:pt x="100" y="267"/>
                  </a:lnTo>
                  <a:lnTo>
                    <a:pt x="83" y="260"/>
                  </a:lnTo>
                  <a:lnTo>
                    <a:pt x="68" y="253"/>
                  </a:lnTo>
                  <a:lnTo>
                    <a:pt x="57" y="243"/>
                  </a:lnTo>
                  <a:lnTo>
                    <a:pt x="48" y="233"/>
                  </a:lnTo>
                  <a:lnTo>
                    <a:pt x="44" y="221"/>
                  </a:lnTo>
                  <a:lnTo>
                    <a:pt x="42" y="208"/>
                  </a:lnTo>
                  <a:lnTo>
                    <a:pt x="44" y="194"/>
                  </a:lnTo>
                  <a:lnTo>
                    <a:pt x="48" y="180"/>
                  </a:lnTo>
                  <a:lnTo>
                    <a:pt x="54" y="168"/>
                  </a:lnTo>
                  <a:lnTo>
                    <a:pt x="64" y="153"/>
                  </a:lnTo>
                  <a:lnTo>
                    <a:pt x="76" y="137"/>
                  </a:lnTo>
                  <a:lnTo>
                    <a:pt x="89" y="124"/>
                  </a:lnTo>
                  <a:lnTo>
                    <a:pt x="103" y="111"/>
                  </a:lnTo>
                  <a:lnTo>
                    <a:pt x="118" y="99"/>
                  </a:lnTo>
                  <a:lnTo>
                    <a:pt x="134" y="87"/>
                  </a:lnTo>
                  <a:lnTo>
                    <a:pt x="153" y="74"/>
                  </a:lnTo>
                  <a:lnTo>
                    <a:pt x="172" y="62"/>
                  </a:lnTo>
                  <a:lnTo>
                    <a:pt x="190" y="52"/>
                  </a:lnTo>
                  <a:lnTo>
                    <a:pt x="215" y="42"/>
                  </a:lnTo>
                  <a:lnTo>
                    <a:pt x="243" y="34"/>
                  </a:lnTo>
                  <a:lnTo>
                    <a:pt x="270" y="26"/>
                  </a:lnTo>
                  <a:lnTo>
                    <a:pt x="295" y="19"/>
                  </a:lnTo>
                  <a:lnTo>
                    <a:pt x="315" y="13"/>
                  </a:lnTo>
                  <a:lnTo>
                    <a:pt x="328" y="6"/>
                  </a:lnTo>
                  <a:lnTo>
                    <a:pt x="333" y="2"/>
                  </a:lnTo>
                  <a:lnTo>
                    <a:pt x="318" y="0"/>
                  </a:lnTo>
                  <a:lnTo>
                    <a:pt x="298" y="1"/>
                  </a:lnTo>
                  <a:lnTo>
                    <a:pt x="275" y="4"/>
                  </a:lnTo>
                  <a:lnTo>
                    <a:pt x="250" y="9"/>
                  </a:lnTo>
                  <a:lnTo>
                    <a:pt x="224" y="17"/>
                  </a:lnTo>
                  <a:lnTo>
                    <a:pt x="199" y="25"/>
                  </a:lnTo>
                  <a:lnTo>
                    <a:pt x="176" y="34"/>
                  </a:lnTo>
                  <a:lnTo>
                    <a:pt x="156" y="4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8" name="Google Shape;628;p9"/>
            <p:cNvSpPr/>
            <p:nvPr/>
          </p:nvSpPr>
          <p:spPr>
            <a:xfrm>
              <a:off x="5007" y="272"/>
              <a:ext cx="117" cy="113"/>
            </a:xfrm>
            <a:custGeom>
              <a:avLst/>
              <a:gdLst/>
              <a:ahLst/>
              <a:cxnLst/>
              <a:rect l="l" t="t" r="r" b="b"/>
              <a:pathLst>
                <a:path w="351" h="226" extrusionOk="0">
                  <a:moveTo>
                    <a:pt x="291" y="69"/>
                  </a:moveTo>
                  <a:lnTo>
                    <a:pt x="307" y="81"/>
                  </a:lnTo>
                  <a:lnTo>
                    <a:pt x="317" y="96"/>
                  </a:lnTo>
                  <a:lnTo>
                    <a:pt x="322" y="111"/>
                  </a:lnTo>
                  <a:lnTo>
                    <a:pt x="322" y="128"/>
                  </a:lnTo>
                  <a:lnTo>
                    <a:pt x="319" y="141"/>
                  </a:lnTo>
                  <a:lnTo>
                    <a:pt x="313" y="152"/>
                  </a:lnTo>
                  <a:lnTo>
                    <a:pt x="303" y="164"/>
                  </a:lnTo>
                  <a:lnTo>
                    <a:pt x="293" y="173"/>
                  </a:lnTo>
                  <a:lnTo>
                    <a:pt x="279" y="183"/>
                  </a:lnTo>
                  <a:lnTo>
                    <a:pt x="266" y="192"/>
                  </a:lnTo>
                  <a:lnTo>
                    <a:pt x="253" y="201"/>
                  </a:lnTo>
                  <a:lnTo>
                    <a:pt x="240" y="210"/>
                  </a:lnTo>
                  <a:lnTo>
                    <a:pt x="237" y="213"/>
                  </a:lnTo>
                  <a:lnTo>
                    <a:pt x="237" y="216"/>
                  </a:lnTo>
                  <a:lnTo>
                    <a:pt x="237" y="219"/>
                  </a:lnTo>
                  <a:lnTo>
                    <a:pt x="240" y="222"/>
                  </a:lnTo>
                  <a:lnTo>
                    <a:pt x="245" y="225"/>
                  </a:lnTo>
                  <a:lnTo>
                    <a:pt x="250" y="226"/>
                  </a:lnTo>
                  <a:lnTo>
                    <a:pt x="255" y="225"/>
                  </a:lnTo>
                  <a:lnTo>
                    <a:pt x="259" y="222"/>
                  </a:lnTo>
                  <a:lnTo>
                    <a:pt x="288" y="209"/>
                  </a:lnTo>
                  <a:lnTo>
                    <a:pt x="313" y="192"/>
                  </a:lnTo>
                  <a:lnTo>
                    <a:pt x="332" y="172"/>
                  </a:lnTo>
                  <a:lnTo>
                    <a:pt x="345" y="149"/>
                  </a:lnTo>
                  <a:lnTo>
                    <a:pt x="351" y="127"/>
                  </a:lnTo>
                  <a:lnTo>
                    <a:pt x="348" y="103"/>
                  </a:lnTo>
                  <a:lnTo>
                    <a:pt x="336" y="81"/>
                  </a:lnTo>
                  <a:lnTo>
                    <a:pt x="313" y="62"/>
                  </a:lnTo>
                  <a:lnTo>
                    <a:pt x="295" y="51"/>
                  </a:lnTo>
                  <a:lnTo>
                    <a:pt x="275" y="43"/>
                  </a:lnTo>
                  <a:lnTo>
                    <a:pt x="253" y="35"/>
                  </a:lnTo>
                  <a:lnTo>
                    <a:pt x="229" y="28"/>
                  </a:lnTo>
                  <a:lnTo>
                    <a:pt x="204" y="20"/>
                  </a:lnTo>
                  <a:lnTo>
                    <a:pt x="179" y="15"/>
                  </a:lnTo>
                  <a:lnTo>
                    <a:pt x="153" y="11"/>
                  </a:lnTo>
                  <a:lnTo>
                    <a:pt x="128" y="7"/>
                  </a:lnTo>
                  <a:lnTo>
                    <a:pt x="104" y="4"/>
                  </a:lnTo>
                  <a:lnTo>
                    <a:pt x="82" y="2"/>
                  </a:lnTo>
                  <a:lnTo>
                    <a:pt x="60" y="0"/>
                  </a:lnTo>
                  <a:lnTo>
                    <a:pt x="43" y="0"/>
                  </a:lnTo>
                  <a:lnTo>
                    <a:pt x="27" y="0"/>
                  </a:lnTo>
                  <a:lnTo>
                    <a:pt x="14" y="0"/>
                  </a:lnTo>
                  <a:lnTo>
                    <a:pt x="5" y="2"/>
                  </a:lnTo>
                  <a:lnTo>
                    <a:pt x="0" y="4"/>
                  </a:lnTo>
                  <a:lnTo>
                    <a:pt x="15" y="6"/>
                  </a:lnTo>
                  <a:lnTo>
                    <a:pt x="30" y="7"/>
                  </a:lnTo>
                  <a:lnTo>
                    <a:pt x="47" y="9"/>
                  </a:lnTo>
                  <a:lnTo>
                    <a:pt x="64" y="11"/>
                  </a:lnTo>
                  <a:lnTo>
                    <a:pt x="82" y="14"/>
                  </a:lnTo>
                  <a:lnTo>
                    <a:pt x="102" y="16"/>
                  </a:lnTo>
                  <a:lnTo>
                    <a:pt x="121" y="19"/>
                  </a:lnTo>
                  <a:lnTo>
                    <a:pt x="141" y="23"/>
                  </a:lnTo>
                  <a:lnTo>
                    <a:pt x="160" y="27"/>
                  </a:lnTo>
                  <a:lnTo>
                    <a:pt x="181" y="31"/>
                  </a:lnTo>
                  <a:lnTo>
                    <a:pt x="201" y="35"/>
                  </a:lnTo>
                  <a:lnTo>
                    <a:pt x="220" y="40"/>
                  </a:lnTo>
                  <a:lnTo>
                    <a:pt x="239" y="46"/>
                  </a:lnTo>
                  <a:lnTo>
                    <a:pt x="258" y="53"/>
                  </a:lnTo>
                  <a:lnTo>
                    <a:pt x="275" y="61"/>
                  </a:lnTo>
                  <a:lnTo>
                    <a:pt x="291" y="69"/>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29" name="Google Shape;629;p9"/>
            <p:cNvSpPr/>
            <p:nvPr/>
          </p:nvSpPr>
          <p:spPr>
            <a:xfrm>
              <a:off x="4769" y="324"/>
              <a:ext cx="48" cy="107"/>
            </a:xfrm>
            <a:custGeom>
              <a:avLst/>
              <a:gdLst/>
              <a:ahLst/>
              <a:cxnLst/>
              <a:rect l="l" t="t" r="r" b="b"/>
              <a:pathLst>
                <a:path w="142" h="213" extrusionOk="0">
                  <a:moveTo>
                    <a:pt x="0" y="116"/>
                  </a:moveTo>
                  <a:lnTo>
                    <a:pt x="0" y="134"/>
                  </a:lnTo>
                  <a:lnTo>
                    <a:pt x="6" y="150"/>
                  </a:lnTo>
                  <a:lnTo>
                    <a:pt x="16" y="166"/>
                  </a:lnTo>
                  <a:lnTo>
                    <a:pt x="30" y="179"/>
                  </a:lnTo>
                  <a:lnTo>
                    <a:pt x="48" y="191"/>
                  </a:lnTo>
                  <a:lnTo>
                    <a:pt x="68" y="201"/>
                  </a:lnTo>
                  <a:lnTo>
                    <a:pt x="91" y="208"/>
                  </a:lnTo>
                  <a:lnTo>
                    <a:pt x="115" y="212"/>
                  </a:lnTo>
                  <a:lnTo>
                    <a:pt x="122" y="213"/>
                  </a:lnTo>
                  <a:lnTo>
                    <a:pt x="129" y="211"/>
                  </a:lnTo>
                  <a:lnTo>
                    <a:pt x="135" y="208"/>
                  </a:lnTo>
                  <a:lnTo>
                    <a:pt x="138" y="204"/>
                  </a:lnTo>
                  <a:lnTo>
                    <a:pt x="138" y="199"/>
                  </a:lnTo>
                  <a:lnTo>
                    <a:pt x="137" y="194"/>
                  </a:lnTo>
                  <a:lnTo>
                    <a:pt x="132" y="190"/>
                  </a:lnTo>
                  <a:lnTo>
                    <a:pt x="125" y="188"/>
                  </a:lnTo>
                  <a:lnTo>
                    <a:pt x="102" y="181"/>
                  </a:lnTo>
                  <a:lnTo>
                    <a:pt x="80" y="173"/>
                  </a:lnTo>
                  <a:lnTo>
                    <a:pt x="62" y="162"/>
                  </a:lnTo>
                  <a:lnTo>
                    <a:pt x="49" y="149"/>
                  </a:lnTo>
                  <a:lnTo>
                    <a:pt x="41" y="134"/>
                  </a:lnTo>
                  <a:lnTo>
                    <a:pt x="36" y="117"/>
                  </a:lnTo>
                  <a:lnTo>
                    <a:pt x="36" y="100"/>
                  </a:lnTo>
                  <a:lnTo>
                    <a:pt x="44" y="81"/>
                  </a:lnTo>
                  <a:lnTo>
                    <a:pt x="52" y="68"/>
                  </a:lnTo>
                  <a:lnTo>
                    <a:pt x="64" y="56"/>
                  </a:lnTo>
                  <a:lnTo>
                    <a:pt x="77" y="44"/>
                  </a:lnTo>
                  <a:lnTo>
                    <a:pt x="91" y="34"/>
                  </a:lnTo>
                  <a:lnTo>
                    <a:pt x="105" y="25"/>
                  </a:lnTo>
                  <a:lnTo>
                    <a:pt x="119" y="16"/>
                  </a:lnTo>
                  <a:lnTo>
                    <a:pt x="132" y="8"/>
                  </a:lnTo>
                  <a:lnTo>
                    <a:pt x="142" y="1"/>
                  </a:lnTo>
                  <a:lnTo>
                    <a:pt x="132" y="0"/>
                  </a:lnTo>
                  <a:lnTo>
                    <a:pt x="116" y="5"/>
                  </a:lnTo>
                  <a:lnTo>
                    <a:pt x="94" y="16"/>
                  </a:lnTo>
                  <a:lnTo>
                    <a:pt x="70" y="32"/>
                  </a:lnTo>
                  <a:lnTo>
                    <a:pt x="46" y="51"/>
                  </a:lnTo>
                  <a:lnTo>
                    <a:pt x="25" y="72"/>
                  </a:lnTo>
                  <a:lnTo>
                    <a:pt x="9" y="95"/>
                  </a:lnTo>
                  <a:lnTo>
                    <a:pt x="0" y="116"/>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0" name="Google Shape;630;p9"/>
            <p:cNvSpPr/>
            <p:nvPr/>
          </p:nvSpPr>
          <p:spPr>
            <a:xfrm>
              <a:off x="5104" y="264"/>
              <a:ext cx="101" cy="139"/>
            </a:xfrm>
            <a:custGeom>
              <a:avLst/>
              <a:gdLst/>
              <a:ahLst/>
              <a:cxnLst/>
              <a:rect l="l" t="t" r="r" b="b"/>
              <a:pathLst>
                <a:path w="305" h="279" extrusionOk="0">
                  <a:moveTo>
                    <a:pt x="247" y="104"/>
                  </a:moveTo>
                  <a:lnTo>
                    <a:pt x="257" y="112"/>
                  </a:lnTo>
                  <a:lnTo>
                    <a:pt x="266" y="120"/>
                  </a:lnTo>
                  <a:lnTo>
                    <a:pt x="271" y="129"/>
                  </a:lnTo>
                  <a:lnTo>
                    <a:pt x="277" y="138"/>
                  </a:lnTo>
                  <a:lnTo>
                    <a:pt x="279" y="148"/>
                  </a:lnTo>
                  <a:lnTo>
                    <a:pt x="279" y="158"/>
                  </a:lnTo>
                  <a:lnTo>
                    <a:pt x="274" y="168"/>
                  </a:lnTo>
                  <a:lnTo>
                    <a:pt x="268" y="178"/>
                  </a:lnTo>
                  <a:lnTo>
                    <a:pt x="258" y="188"/>
                  </a:lnTo>
                  <a:lnTo>
                    <a:pt x="247" y="197"/>
                  </a:lnTo>
                  <a:lnTo>
                    <a:pt x="234" y="205"/>
                  </a:lnTo>
                  <a:lnTo>
                    <a:pt x="219" y="214"/>
                  </a:lnTo>
                  <a:lnTo>
                    <a:pt x="206" y="221"/>
                  </a:lnTo>
                  <a:lnTo>
                    <a:pt x="191" y="229"/>
                  </a:lnTo>
                  <a:lnTo>
                    <a:pt x="177" y="237"/>
                  </a:lnTo>
                  <a:lnTo>
                    <a:pt x="164" y="247"/>
                  </a:lnTo>
                  <a:lnTo>
                    <a:pt x="160" y="250"/>
                  </a:lnTo>
                  <a:lnTo>
                    <a:pt x="157" y="254"/>
                  </a:lnTo>
                  <a:lnTo>
                    <a:pt x="154" y="258"/>
                  </a:lnTo>
                  <a:lnTo>
                    <a:pt x="151" y="262"/>
                  </a:lnTo>
                  <a:lnTo>
                    <a:pt x="149" y="266"/>
                  </a:lnTo>
                  <a:lnTo>
                    <a:pt x="149" y="270"/>
                  </a:lnTo>
                  <a:lnTo>
                    <a:pt x="151" y="275"/>
                  </a:lnTo>
                  <a:lnTo>
                    <a:pt x="155" y="278"/>
                  </a:lnTo>
                  <a:lnTo>
                    <a:pt x="161" y="279"/>
                  </a:lnTo>
                  <a:lnTo>
                    <a:pt x="167" y="279"/>
                  </a:lnTo>
                  <a:lnTo>
                    <a:pt x="173" y="278"/>
                  </a:lnTo>
                  <a:lnTo>
                    <a:pt x="177" y="275"/>
                  </a:lnTo>
                  <a:lnTo>
                    <a:pt x="191" y="263"/>
                  </a:lnTo>
                  <a:lnTo>
                    <a:pt x="207" y="252"/>
                  </a:lnTo>
                  <a:lnTo>
                    <a:pt x="223" y="242"/>
                  </a:lnTo>
                  <a:lnTo>
                    <a:pt x="241" y="231"/>
                  </a:lnTo>
                  <a:lnTo>
                    <a:pt x="257" y="221"/>
                  </a:lnTo>
                  <a:lnTo>
                    <a:pt x="271" y="210"/>
                  </a:lnTo>
                  <a:lnTo>
                    <a:pt x="286" y="197"/>
                  </a:lnTo>
                  <a:lnTo>
                    <a:pt x="296" y="184"/>
                  </a:lnTo>
                  <a:lnTo>
                    <a:pt x="303" y="168"/>
                  </a:lnTo>
                  <a:lnTo>
                    <a:pt x="305" y="153"/>
                  </a:lnTo>
                  <a:lnTo>
                    <a:pt x="300" y="137"/>
                  </a:lnTo>
                  <a:lnTo>
                    <a:pt x="293" y="123"/>
                  </a:lnTo>
                  <a:lnTo>
                    <a:pt x="282" y="109"/>
                  </a:lnTo>
                  <a:lnTo>
                    <a:pt x="267" y="96"/>
                  </a:lnTo>
                  <a:lnTo>
                    <a:pt x="250" y="85"/>
                  </a:lnTo>
                  <a:lnTo>
                    <a:pt x="232" y="75"/>
                  </a:lnTo>
                  <a:lnTo>
                    <a:pt x="219" y="67"/>
                  </a:lnTo>
                  <a:lnTo>
                    <a:pt x="205" y="61"/>
                  </a:lnTo>
                  <a:lnTo>
                    <a:pt x="189" y="54"/>
                  </a:lnTo>
                  <a:lnTo>
                    <a:pt x="173" y="47"/>
                  </a:lnTo>
                  <a:lnTo>
                    <a:pt x="157" y="40"/>
                  </a:lnTo>
                  <a:lnTo>
                    <a:pt x="139" y="32"/>
                  </a:lnTo>
                  <a:lnTo>
                    <a:pt x="122" y="26"/>
                  </a:lnTo>
                  <a:lnTo>
                    <a:pt x="106" y="20"/>
                  </a:lnTo>
                  <a:lnTo>
                    <a:pt x="90" y="15"/>
                  </a:lnTo>
                  <a:lnTo>
                    <a:pt x="74" y="10"/>
                  </a:lnTo>
                  <a:lnTo>
                    <a:pt x="58" y="7"/>
                  </a:lnTo>
                  <a:lnTo>
                    <a:pt x="43" y="3"/>
                  </a:lnTo>
                  <a:lnTo>
                    <a:pt x="30" y="1"/>
                  </a:lnTo>
                  <a:lnTo>
                    <a:pt x="19" y="0"/>
                  </a:lnTo>
                  <a:lnTo>
                    <a:pt x="8" y="1"/>
                  </a:lnTo>
                  <a:lnTo>
                    <a:pt x="0" y="3"/>
                  </a:lnTo>
                  <a:lnTo>
                    <a:pt x="10" y="6"/>
                  </a:lnTo>
                  <a:lnTo>
                    <a:pt x="21" y="9"/>
                  </a:lnTo>
                  <a:lnTo>
                    <a:pt x="35" y="13"/>
                  </a:lnTo>
                  <a:lnTo>
                    <a:pt x="48" y="17"/>
                  </a:lnTo>
                  <a:lnTo>
                    <a:pt x="64" y="22"/>
                  </a:lnTo>
                  <a:lnTo>
                    <a:pt x="80" y="27"/>
                  </a:lnTo>
                  <a:lnTo>
                    <a:pt x="97" y="33"/>
                  </a:lnTo>
                  <a:lnTo>
                    <a:pt x="114" y="40"/>
                  </a:lnTo>
                  <a:lnTo>
                    <a:pt x="132" y="47"/>
                  </a:lnTo>
                  <a:lnTo>
                    <a:pt x="149" y="54"/>
                  </a:lnTo>
                  <a:lnTo>
                    <a:pt x="167" y="62"/>
                  </a:lnTo>
                  <a:lnTo>
                    <a:pt x="184" y="70"/>
                  </a:lnTo>
                  <a:lnTo>
                    <a:pt x="202" y="79"/>
                  </a:lnTo>
                  <a:lnTo>
                    <a:pt x="218" y="87"/>
                  </a:lnTo>
                  <a:lnTo>
                    <a:pt x="232" y="95"/>
                  </a:lnTo>
                  <a:lnTo>
                    <a:pt x="247" y="104"/>
                  </a:lnTo>
                  <a:close/>
                </a:path>
              </a:pathLst>
            </a:custGeom>
            <a:solidFill>
              <a:srgbClr val="C9E8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1" name="Google Shape;631;p9"/>
            <p:cNvSpPr/>
            <p:nvPr/>
          </p:nvSpPr>
          <p:spPr>
            <a:xfrm>
              <a:off x="4976" y="382"/>
              <a:ext cx="18" cy="42"/>
            </a:xfrm>
            <a:custGeom>
              <a:avLst/>
              <a:gdLst/>
              <a:ahLst/>
              <a:cxnLst/>
              <a:rect l="l" t="t" r="r" b="b"/>
              <a:pathLst>
                <a:path w="54" h="85" extrusionOk="0">
                  <a:moveTo>
                    <a:pt x="28" y="10"/>
                  </a:moveTo>
                  <a:lnTo>
                    <a:pt x="27" y="6"/>
                  </a:lnTo>
                  <a:lnTo>
                    <a:pt x="22" y="2"/>
                  </a:lnTo>
                  <a:lnTo>
                    <a:pt x="18" y="0"/>
                  </a:lnTo>
                  <a:lnTo>
                    <a:pt x="12" y="0"/>
                  </a:lnTo>
                  <a:lnTo>
                    <a:pt x="8" y="1"/>
                  </a:lnTo>
                  <a:lnTo>
                    <a:pt x="3" y="3"/>
                  </a:lnTo>
                  <a:lnTo>
                    <a:pt x="0" y="7"/>
                  </a:lnTo>
                  <a:lnTo>
                    <a:pt x="0" y="11"/>
                  </a:lnTo>
                  <a:lnTo>
                    <a:pt x="0" y="22"/>
                  </a:lnTo>
                  <a:lnTo>
                    <a:pt x="5" y="34"/>
                  </a:lnTo>
                  <a:lnTo>
                    <a:pt x="11" y="47"/>
                  </a:lnTo>
                  <a:lnTo>
                    <a:pt x="18" y="59"/>
                  </a:lnTo>
                  <a:lnTo>
                    <a:pt x="27" y="70"/>
                  </a:lnTo>
                  <a:lnTo>
                    <a:pt x="35" y="79"/>
                  </a:lnTo>
                  <a:lnTo>
                    <a:pt x="46" y="84"/>
                  </a:lnTo>
                  <a:lnTo>
                    <a:pt x="53" y="85"/>
                  </a:lnTo>
                  <a:lnTo>
                    <a:pt x="54" y="68"/>
                  </a:lnTo>
                  <a:lnTo>
                    <a:pt x="47" y="49"/>
                  </a:lnTo>
                  <a:lnTo>
                    <a:pt x="38" y="29"/>
                  </a:lnTo>
                  <a:lnTo>
                    <a:pt x="28" y="1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2" name="Google Shape;632;p9"/>
            <p:cNvSpPr/>
            <p:nvPr/>
          </p:nvSpPr>
          <p:spPr>
            <a:xfrm>
              <a:off x="4962" y="351"/>
              <a:ext cx="15" cy="24"/>
            </a:xfrm>
            <a:custGeom>
              <a:avLst/>
              <a:gdLst/>
              <a:ahLst/>
              <a:cxnLst/>
              <a:rect l="l" t="t" r="r" b="b"/>
              <a:pathLst>
                <a:path w="46" h="48" extrusionOk="0">
                  <a:moveTo>
                    <a:pt x="25" y="6"/>
                  </a:moveTo>
                  <a:lnTo>
                    <a:pt x="25" y="7"/>
                  </a:lnTo>
                  <a:lnTo>
                    <a:pt x="23" y="4"/>
                  </a:lnTo>
                  <a:lnTo>
                    <a:pt x="19" y="1"/>
                  </a:lnTo>
                  <a:lnTo>
                    <a:pt x="14" y="0"/>
                  </a:lnTo>
                  <a:lnTo>
                    <a:pt x="9" y="0"/>
                  </a:lnTo>
                  <a:lnTo>
                    <a:pt x="4" y="1"/>
                  </a:lnTo>
                  <a:lnTo>
                    <a:pt x="1" y="4"/>
                  </a:lnTo>
                  <a:lnTo>
                    <a:pt x="0" y="7"/>
                  </a:lnTo>
                  <a:lnTo>
                    <a:pt x="0" y="10"/>
                  </a:lnTo>
                  <a:lnTo>
                    <a:pt x="1" y="15"/>
                  </a:lnTo>
                  <a:lnTo>
                    <a:pt x="4" y="21"/>
                  </a:lnTo>
                  <a:lnTo>
                    <a:pt x="10" y="28"/>
                  </a:lnTo>
                  <a:lnTo>
                    <a:pt x="17" y="35"/>
                  </a:lnTo>
                  <a:lnTo>
                    <a:pt x="25" y="41"/>
                  </a:lnTo>
                  <a:lnTo>
                    <a:pt x="33" y="45"/>
                  </a:lnTo>
                  <a:lnTo>
                    <a:pt x="41" y="48"/>
                  </a:lnTo>
                  <a:lnTo>
                    <a:pt x="46" y="48"/>
                  </a:lnTo>
                  <a:lnTo>
                    <a:pt x="45" y="38"/>
                  </a:lnTo>
                  <a:lnTo>
                    <a:pt x="39" y="25"/>
                  </a:lnTo>
                  <a:lnTo>
                    <a:pt x="30" y="14"/>
                  </a:lnTo>
                  <a:lnTo>
                    <a:pt x="25" y="6"/>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3" name="Google Shape;633;p9"/>
            <p:cNvSpPr/>
            <p:nvPr/>
          </p:nvSpPr>
          <p:spPr>
            <a:xfrm>
              <a:off x="4949" y="331"/>
              <a:ext cx="21" cy="16"/>
            </a:xfrm>
            <a:custGeom>
              <a:avLst/>
              <a:gdLst/>
              <a:ahLst/>
              <a:cxnLst/>
              <a:rect l="l" t="t" r="r" b="b"/>
              <a:pathLst>
                <a:path w="64" h="32" extrusionOk="0">
                  <a:moveTo>
                    <a:pt x="50" y="24"/>
                  </a:moveTo>
                  <a:lnTo>
                    <a:pt x="56" y="22"/>
                  </a:lnTo>
                  <a:lnTo>
                    <a:pt x="62" y="19"/>
                  </a:lnTo>
                  <a:lnTo>
                    <a:pt x="64" y="15"/>
                  </a:lnTo>
                  <a:lnTo>
                    <a:pt x="64" y="11"/>
                  </a:lnTo>
                  <a:lnTo>
                    <a:pt x="61" y="6"/>
                  </a:lnTo>
                  <a:lnTo>
                    <a:pt x="56" y="2"/>
                  </a:lnTo>
                  <a:lnTo>
                    <a:pt x="50" y="0"/>
                  </a:lnTo>
                  <a:lnTo>
                    <a:pt x="43" y="0"/>
                  </a:lnTo>
                  <a:lnTo>
                    <a:pt x="40" y="0"/>
                  </a:lnTo>
                  <a:lnTo>
                    <a:pt x="35" y="1"/>
                  </a:lnTo>
                  <a:lnTo>
                    <a:pt x="26" y="3"/>
                  </a:lnTo>
                  <a:lnTo>
                    <a:pt x="16" y="8"/>
                  </a:lnTo>
                  <a:lnTo>
                    <a:pt x="7" y="14"/>
                  </a:lnTo>
                  <a:lnTo>
                    <a:pt x="3" y="20"/>
                  </a:lnTo>
                  <a:lnTo>
                    <a:pt x="0" y="26"/>
                  </a:lnTo>
                  <a:lnTo>
                    <a:pt x="0" y="28"/>
                  </a:lnTo>
                  <a:lnTo>
                    <a:pt x="4" y="30"/>
                  </a:lnTo>
                  <a:lnTo>
                    <a:pt x="10" y="32"/>
                  </a:lnTo>
                  <a:lnTo>
                    <a:pt x="16" y="32"/>
                  </a:lnTo>
                  <a:lnTo>
                    <a:pt x="21" y="32"/>
                  </a:lnTo>
                  <a:lnTo>
                    <a:pt x="29" y="30"/>
                  </a:lnTo>
                  <a:lnTo>
                    <a:pt x="36" y="29"/>
                  </a:lnTo>
                  <a:lnTo>
                    <a:pt x="43" y="27"/>
                  </a:lnTo>
                  <a:lnTo>
                    <a:pt x="50" y="2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4" name="Google Shape;634;p9"/>
            <p:cNvSpPr/>
            <p:nvPr/>
          </p:nvSpPr>
          <p:spPr>
            <a:xfrm>
              <a:off x="4849" y="304"/>
              <a:ext cx="82" cy="106"/>
            </a:xfrm>
            <a:custGeom>
              <a:avLst/>
              <a:gdLst/>
              <a:ahLst/>
              <a:cxnLst/>
              <a:rect l="l" t="t" r="r" b="b"/>
              <a:pathLst>
                <a:path w="246" h="211" extrusionOk="0">
                  <a:moveTo>
                    <a:pt x="90" y="32"/>
                  </a:moveTo>
                  <a:lnTo>
                    <a:pt x="73" y="41"/>
                  </a:lnTo>
                  <a:lnTo>
                    <a:pt x="57" y="51"/>
                  </a:lnTo>
                  <a:lnTo>
                    <a:pt x="41" y="64"/>
                  </a:lnTo>
                  <a:lnTo>
                    <a:pt x="28" y="76"/>
                  </a:lnTo>
                  <a:lnTo>
                    <a:pt x="18" y="89"/>
                  </a:lnTo>
                  <a:lnTo>
                    <a:pt x="9" y="103"/>
                  </a:lnTo>
                  <a:lnTo>
                    <a:pt x="3" y="116"/>
                  </a:lnTo>
                  <a:lnTo>
                    <a:pt x="0" y="131"/>
                  </a:lnTo>
                  <a:lnTo>
                    <a:pt x="3" y="152"/>
                  </a:lnTo>
                  <a:lnTo>
                    <a:pt x="15" y="170"/>
                  </a:lnTo>
                  <a:lnTo>
                    <a:pt x="32" y="185"/>
                  </a:lnTo>
                  <a:lnTo>
                    <a:pt x="54" y="197"/>
                  </a:lnTo>
                  <a:lnTo>
                    <a:pt x="80" y="205"/>
                  </a:lnTo>
                  <a:lnTo>
                    <a:pt x="109" y="210"/>
                  </a:lnTo>
                  <a:lnTo>
                    <a:pt x="137" y="211"/>
                  </a:lnTo>
                  <a:lnTo>
                    <a:pt x="164" y="208"/>
                  </a:lnTo>
                  <a:lnTo>
                    <a:pt x="170" y="208"/>
                  </a:lnTo>
                  <a:lnTo>
                    <a:pt x="176" y="206"/>
                  </a:lnTo>
                  <a:lnTo>
                    <a:pt x="180" y="202"/>
                  </a:lnTo>
                  <a:lnTo>
                    <a:pt x="182" y="198"/>
                  </a:lnTo>
                  <a:lnTo>
                    <a:pt x="180" y="196"/>
                  </a:lnTo>
                  <a:lnTo>
                    <a:pt x="176" y="196"/>
                  </a:lnTo>
                  <a:lnTo>
                    <a:pt x="170" y="195"/>
                  </a:lnTo>
                  <a:lnTo>
                    <a:pt x="163" y="195"/>
                  </a:lnTo>
                  <a:lnTo>
                    <a:pt x="154" y="195"/>
                  </a:lnTo>
                  <a:lnTo>
                    <a:pt x="147" y="195"/>
                  </a:lnTo>
                  <a:lnTo>
                    <a:pt x="140" y="195"/>
                  </a:lnTo>
                  <a:lnTo>
                    <a:pt x="135" y="195"/>
                  </a:lnTo>
                  <a:lnTo>
                    <a:pt x="121" y="194"/>
                  </a:lnTo>
                  <a:lnTo>
                    <a:pt x="108" y="193"/>
                  </a:lnTo>
                  <a:lnTo>
                    <a:pt x="93" y="191"/>
                  </a:lnTo>
                  <a:lnTo>
                    <a:pt x="79" y="188"/>
                  </a:lnTo>
                  <a:lnTo>
                    <a:pt x="64" y="185"/>
                  </a:lnTo>
                  <a:lnTo>
                    <a:pt x="50" y="178"/>
                  </a:lnTo>
                  <a:lnTo>
                    <a:pt x="37" y="169"/>
                  </a:lnTo>
                  <a:lnTo>
                    <a:pt x="22" y="155"/>
                  </a:lnTo>
                  <a:lnTo>
                    <a:pt x="19" y="140"/>
                  </a:lnTo>
                  <a:lnTo>
                    <a:pt x="21" y="126"/>
                  </a:lnTo>
                  <a:lnTo>
                    <a:pt x="26" y="111"/>
                  </a:lnTo>
                  <a:lnTo>
                    <a:pt x="35" y="98"/>
                  </a:lnTo>
                  <a:lnTo>
                    <a:pt x="48" y="85"/>
                  </a:lnTo>
                  <a:lnTo>
                    <a:pt x="63" y="73"/>
                  </a:lnTo>
                  <a:lnTo>
                    <a:pt x="79" y="63"/>
                  </a:lnTo>
                  <a:lnTo>
                    <a:pt x="98" y="52"/>
                  </a:lnTo>
                  <a:lnTo>
                    <a:pt x="117" y="43"/>
                  </a:lnTo>
                  <a:lnTo>
                    <a:pt x="137" y="35"/>
                  </a:lnTo>
                  <a:lnTo>
                    <a:pt x="157" y="28"/>
                  </a:lnTo>
                  <a:lnTo>
                    <a:pt x="176" y="21"/>
                  </a:lnTo>
                  <a:lnTo>
                    <a:pt x="196" y="16"/>
                  </a:lnTo>
                  <a:lnTo>
                    <a:pt x="214" y="11"/>
                  </a:lnTo>
                  <a:lnTo>
                    <a:pt x="231" y="8"/>
                  </a:lnTo>
                  <a:lnTo>
                    <a:pt x="246" y="6"/>
                  </a:lnTo>
                  <a:lnTo>
                    <a:pt x="236" y="2"/>
                  </a:lnTo>
                  <a:lnTo>
                    <a:pt x="220" y="0"/>
                  </a:lnTo>
                  <a:lnTo>
                    <a:pt x="201" y="2"/>
                  </a:lnTo>
                  <a:lnTo>
                    <a:pt x="179" y="5"/>
                  </a:lnTo>
                  <a:lnTo>
                    <a:pt x="154" y="10"/>
                  </a:lnTo>
                  <a:lnTo>
                    <a:pt x="131" y="16"/>
                  </a:lnTo>
                  <a:lnTo>
                    <a:pt x="109" y="24"/>
                  </a:lnTo>
                  <a:lnTo>
                    <a:pt x="90" y="32"/>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5" name="Google Shape;635;p9"/>
            <p:cNvSpPr/>
            <p:nvPr/>
          </p:nvSpPr>
          <p:spPr>
            <a:xfrm>
              <a:off x="4989" y="303"/>
              <a:ext cx="53" cy="82"/>
            </a:xfrm>
            <a:custGeom>
              <a:avLst/>
              <a:gdLst/>
              <a:ahLst/>
              <a:cxnLst/>
              <a:rect l="l" t="t" r="r" b="b"/>
              <a:pathLst>
                <a:path w="158" h="164" extrusionOk="0">
                  <a:moveTo>
                    <a:pt x="133" y="54"/>
                  </a:moveTo>
                  <a:lnTo>
                    <a:pt x="138" y="72"/>
                  </a:lnTo>
                  <a:lnTo>
                    <a:pt x="135" y="86"/>
                  </a:lnTo>
                  <a:lnTo>
                    <a:pt x="125" y="99"/>
                  </a:lnTo>
                  <a:lnTo>
                    <a:pt x="110" y="110"/>
                  </a:lnTo>
                  <a:lnTo>
                    <a:pt x="93" y="120"/>
                  </a:lnTo>
                  <a:lnTo>
                    <a:pt x="74" y="130"/>
                  </a:lnTo>
                  <a:lnTo>
                    <a:pt x="53" y="140"/>
                  </a:lnTo>
                  <a:lnTo>
                    <a:pt x="36" y="149"/>
                  </a:lnTo>
                  <a:lnTo>
                    <a:pt x="33" y="152"/>
                  </a:lnTo>
                  <a:lnTo>
                    <a:pt x="32" y="154"/>
                  </a:lnTo>
                  <a:lnTo>
                    <a:pt x="32" y="157"/>
                  </a:lnTo>
                  <a:lnTo>
                    <a:pt x="35" y="160"/>
                  </a:lnTo>
                  <a:lnTo>
                    <a:pt x="37" y="163"/>
                  </a:lnTo>
                  <a:lnTo>
                    <a:pt x="42" y="164"/>
                  </a:lnTo>
                  <a:lnTo>
                    <a:pt x="46" y="164"/>
                  </a:lnTo>
                  <a:lnTo>
                    <a:pt x="51" y="163"/>
                  </a:lnTo>
                  <a:lnTo>
                    <a:pt x="72" y="153"/>
                  </a:lnTo>
                  <a:lnTo>
                    <a:pt x="94" y="143"/>
                  </a:lnTo>
                  <a:lnTo>
                    <a:pt x="114" y="132"/>
                  </a:lnTo>
                  <a:lnTo>
                    <a:pt x="133" y="118"/>
                  </a:lnTo>
                  <a:lnTo>
                    <a:pt x="146" y="104"/>
                  </a:lnTo>
                  <a:lnTo>
                    <a:pt x="155" y="87"/>
                  </a:lnTo>
                  <a:lnTo>
                    <a:pt x="158" y="70"/>
                  </a:lnTo>
                  <a:lnTo>
                    <a:pt x="152" y="51"/>
                  </a:lnTo>
                  <a:lnTo>
                    <a:pt x="139" y="37"/>
                  </a:lnTo>
                  <a:lnTo>
                    <a:pt x="122" y="24"/>
                  </a:lnTo>
                  <a:lnTo>
                    <a:pt x="99" y="14"/>
                  </a:lnTo>
                  <a:lnTo>
                    <a:pt x="75" y="7"/>
                  </a:lnTo>
                  <a:lnTo>
                    <a:pt x="51" y="2"/>
                  </a:lnTo>
                  <a:lnTo>
                    <a:pt x="29" y="0"/>
                  </a:lnTo>
                  <a:lnTo>
                    <a:pt x="11" y="1"/>
                  </a:lnTo>
                  <a:lnTo>
                    <a:pt x="0" y="5"/>
                  </a:lnTo>
                  <a:lnTo>
                    <a:pt x="20" y="9"/>
                  </a:lnTo>
                  <a:lnTo>
                    <a:pt x="40" y="12"/>
                  </a:lnTo>
                  <a:lnTo>
                    <a:pt x="59" y="15"/>
                  </a:lnTo>
                  <a:lnTo>
                    <a:pt x="78" y="19"/>
                  </a:lnTo>
                  <a:lnTo>
                    <a:pt x="96" y="24"/>
                  </a:lnTo>
                  <a:lnTo>
                    <a:pt x="112" y="32"/>
                  </a:lnTo>
                  <a:lnTo>
                    <a:pt x="125" y="41"/>
                  </a:lnTo>
                  <a:lnTo>
                    <a:pt x="133" y="5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6" name="Google Shape;636;p9"/>
            <p:cNvSpPr/>
            <p:nvPr/>
          </p:nvSpPr>
          <p:spPr>
            <a:xfrm>
              <a:off x="4796" y="285"/>
              <a:ext cx="134" cy="170"/>
            </a:xfrm>
            <a:custGeom>
              <a:avLst/>
              <a:gdLst/>
              <a:ahLst/>
              <a:cxnLst/>
              <a:rect l="l" t="t" r="r" b="b"/>
              <a:pathLst>
                <a:path w="400" h="340" extrusionOk="0">
                  <a:moveTo>
                    <a:pt x="156" y="45"/>
                  </a:moveTo>
                  <a:lnTo>
                    <a:pt x="125" y="62"/>
                  </a:lnTo>
                  <a:lnTo>
                    <a:pt x="95" y="82"/>
                  </a:lnTo>
                  <a:lnTo>
                    <a:pt x="67" y="103"/>
                  </a:lnTo>
                  <a:lnTo>
                    <a:pt x="42" y="125"/>
                  </a:lnTo>
                  <a:lnTo>
                    <a:pt x="22" y="150"/>
                  </a:lnTo>
                  <a:lnTo>
                    <a:pt x="8" y="176"/>
                  </a:lnTo>
                  <a:lnTo>
                    <a:pt x="0" y="204"/>
                  </a:lnTo>
                  <a:lnTo>
                    <a:pt x="2" y="233"/>
                  </a:lnTo>
                  <a:lnTo>
                    <a:pt x="5" y="240"/>
                  </a:lnTo>
                  <a:lnTo>
                    <a:pt x="9" y="248"/>
                  </a:lnTo>
                  <a:lnTo>
                    <a:pt x="13" y="254"/>
                  </a:lnTo>
                  <a:lnTo>
                    <a:pt x="19" y="261"/>
                  </a:lnTo>
                  <a:lnTo>
                    <a:pt x="26" y="268"/>
                  </a:lnTo>
                  <a:lnTo>
                    <a:pt x="34" y="274"/>
                  </a:lnTo>
                  <a:lnTo>
                    <a:pt x="42" y="279"/>
                  </a:lnTo>
                  <a:lnTo>
                    <a:pt x="51" y="283"/>
                  </a:lnTo>
                  <a:lnTo>
                    <a:pt x="70" y="291"/>
                  </a:lnTo>
                  <a:lnTo>
                    <a:pt x="89" y="298"/>
                  </a:lnTo>
                  <a:lnTo>
                    <a:pt x="108" y="305"/>
                  </a:lnTo>
                  <a:lnTo>
                    <a:pt x="128" y="310"/>
                  </a:lnTo>
                  <a:lnTo>
                    <a:pt x="149" y="315"/>
                  </a:lnTo>
                  <a:lnTo>
                    <a:pt x="169" y="319"/>
                  </a:lnTo>
                  <a:lnTo>
                    <a:pt x="189" y="323"/>
                  </a:lnTo>
                  <a:lnTo>
                    <a:pt x="210" y="326"/>
                  </a:lnTo>
                  <a:lnTo>
                    <a:pt x="231" y="329"/>
                  </a:lnTo>
                  <a:lnTo>
                    <a:pt x="253" y="331"/>
                  </a:lnTo>
                  <a:lnTo>
                    <a:pt x="274" y="334"/>
                  </a:lnTo>
                  <a:lnTo>
                    <a:pt x="295" y="336"/>
                  </a:lnTo>
                  <a:lnTo>
                    <a:pt x="317" y="337"/>
                  </a:lnTo>
                  <a:lnTo>
                    <a:pt x="339" y="338"/>
                  </a:lnTo>
                  <a:lnTo>
                    <a:pt x="359" y="339"/>
                  </a:lnTo>
                  <a:lnTo>
                    <a:pt x="381" y="340"/>
                  </a:lnTo>
                  <a:lnTo>
                    <a:pt x="387" y="340"/>
                  </a:lnTo>
                  <a:lnTo>
                    <a:pt x="393" y="337"/>
                  </a:lnTo>
                  <a:lnTo>
                    <a:pt x="397" y="334"/>
                  </a:lnTo>
                  <a:lnTo>
                    <a:pt x="400" y="328"/>
                  </a:lnTo>
                  <a:lnTo>
                    <a:pt x="400" y="323"/>
                  </a:lnTo>
                  <a:lnTo>
                    <a:pt x="397" y="319"/>
                  </a:lnTo>
                  <a:lnTo>
                    <a:pt x="391" y="316"/>
                  </a:lnTo>
                  <a:lnTo>
                    <a:pt x="385" y="315"/>
                  </a:lnTo>
                  <a:lnTo>
                    <a:pt x="365" y="315"/>
                  </a:lnTo>
                  <a:lnTo>
                    <a:pt x="346" y="315"/>
                  </a:lnTo>
                  <a:lnTo>
                    <a:pt x="326" y="314"/>
                  </a:lnTo>
                  <a:lnTo>
                    <a:pt x="307" y="313"/>
                  </a:lnTo>
                  <a:lnTo>
                    <a:pt x="287" y="312"/>
                  </a:lnTo>
                  <a:lnTo>
                    <a:pt x="266" y="310"/>
                  </a:lnTo>
                  <a:lnTo>
                    <a:pt x="247" y="308"/>
                  </a:lnTo>
                  <a:lnTo>
                    <a:pt x="227" y="306"/>
                  </a:lnTo>
                  <a:lnTo>
                    <a:pt x="208" y="303"/>
                  </a:lnTo>
                  <a:lnTo>
                    <a:pt x="188" y="300"/>
                  </a:lnTo>
                  <a:lnTo>
                    <a:pt x="169" y="295"/>
                  </a:lnTo>
                  <a:lnTo>
                    <a:pt x="150" y="291"/>
                  </a:lnTo>
                  <a:lnTo>
                    <a:pt x="131" y="287"/>
                  </a:lnTo>
                  <a:lnTo>
                    <a:pt x="114" y="281"/>
                  </a:lnTo>
                  <a:lnTo>
                    <a:pt x="95" y="275"/>
                  </a:lnTo>
                  <a:lnTo>
                    <a:pt x="77" y="269"/>
                  </a:lnTo>
                  <a:lnTo>
                    <a:pt x="63" y="261"/>
                  </a:lnTo>
                  <a:lnTo>
                    <a:pt x="51" y="251"/>
                  </a:lnTo>
                  <a:lnTo>
                    <a:pt x="44" y="241"/>
                  </a:lnTo>
                  <a:lnTo>
                    <a:pt x="38" y="228"/>
                  </a:lnTo>
                  <a:lnTo>
                    <a:pt x="38" y="214"/>
                  </a:lnTo>
                  <a:lnTo>
                    <a:pt x="41" y="195"/>
                  </a:lnTo>
                  <a:lnTo>
                    <a:pt x="47" y="177"/>
                  </a:lnTo>
                  <a:lnTo>
                    <a:pt x="53" y="163"/>
                  </a:lnTo>
                  <a:lnTo>
                    <a:pt x="63" y="148"/>
                  </a:lnTo>
                  <a:lnTo>
                    <a:pt x="74" y="135"/>
                  </a:lnTo>
                  <a:lnTo>
                    <a:pt x="85" y="122"/>
                  </a:lnTo>
                  <a:lnTo>
                    <a:pt x="98" y="111"/>
                  </a:lnTo>
                  <a:lnTo>
                    <a:pt x="111" y="100"/>
                  </a:lnTo>
                  <a:lnTo>
                    <a:pt x="125" y="89"/>
                  </a:lnTo>
                  <a:lnTo>
                    <a:pt x="141" y="79"/>
                  </a:lnTo>
                  <a:lnTo>
                    <a:pt x="160" y="68"/>
                  </a:lnTo>
                  <a:lnTo>
                    <a:pt x="179" y="57"/>
                  </a:lnTo>
                  <a:lnTo>
                    <a:pt x="201" y="47"/>
                  </a:lnTo>
                  <a:lnTo>
                    <a:pt x="224" y="37"/>
                  </a:lnTo>
                  <a:lnTo>
                    <a:pt x="249" y="27"/>
                  </a:lnTo>
                  <a:lnTo>
                    <a:pt x="272" y="19"/>
                  </a:lnTo>
                  <a:lnTo>
                    <a:pt x="294" y="12"/>
                  </a:lnTo>
                  <a:lnTo>
                    <a:pt x="314" y="6"/>
                  </a:lnTo>
                  <a:lnTo>
                    <a:pt x="332" y="1"/>
                  </a:lnTo>
                  <a:lnTo>
                    <a:pt x="316" y="0"/>
                  </a:lnTo>
                  <a:lnTo>
                    <a:pt x="295" y="1"/>
                  </a:lnTo>
                  <a:lnTo>
                    <a:pt x="274" y="5"/>
                  </a:lnTo>
                  <a:lnTo>
                    <a:pt x="249" y="10"/>
                  </a:lnTo>
                  <a:lnTo>
                    <a:pt x="224" y="17"/>
                  </a:lnTo>
                  <a:lnTo>
                    <a:pt x="199" y="25"/>
                  </a:lnTo>
                  <a:lnTo>
                    <a:pt x="176" y="35"/>
                  </a:lnTo>
                  <a:lnTo>
                    <a:pt x="156" y="4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7" name="Google Shape;637;p9"/>
            <p:cNvSpPr/>
            <p:nvPr/>
          </p:nvSpPr>
          <p:spPr>
            <a:xfrm>
              <a:off x="4984" y="279"/>
              <a:ext cx="117" cy="114"/>
            </a:xfrm>
            <a:custGeom>
              <a:avLst/>
              <a:gdLst/>
              <a:ahLst/>
              <a:cxnLst/>
              <a:rect l="l" t="t" r="r" b="b"/>
              <a:pathLst>
                <a:path w="349" h="227" extrusionOk="0">
                  <a:moveTo>
                    <a:pt x="291" y="70"/>
                  </a:moveTo>
                  <a:lnTo>
                    <a:pt x="307" y="83"/>
                  </a:lnTo>
                  <a:lnTo>
                    <a:pt x="316" y="97"/>
                  </a:lnTo>
                  <a:lnTo>
                    <a:pt x="321" y="113"/>
                  </a:lnTo>
                  <a:lnTo>
                    <a:pt x="321" y="129"/>
                  </a:lnTo>
                  <a:lnTo>
                    <a:pt x="318" y="142"/>
                  </a:lnTo>
                  <a:lnTo>
                    <a:pt x="313" y="154"/>
                  </a:lnTo>
                  <a:lnTo>
                    <a:pt x="302" y="165"/>
                  </a:lnTo>
                  <a:lnTo>
                    <a:pt x="292" y="174"/>
                  </a:lnTo>
                  <a:lnTo>
                    <a:pt x="279" y="185"/>
                  </a:lnTo>
                  <a:lnTo>
                    <a:pt x="266" y="193"/>
                  </a:lnTo>
                  <a:lnTo>
                    <a:pt x="253" y="202"/>
                  </a:lnTo>
                  <a:lnTo>
                    <a:pt x="240" y="212"/>
                  </a:lnTo>
                  <a:lnTo>
                    <a:pt x="237" y="215"/>
                  </a:lnTo>
                  <a:lnTo>
                    <a:pt x="236" y="218"/>
                  </a:lnTo>
                  <a:lnTo>
                    <a:pt x="237" y="221"/>
                  </a:lnTo>
                  <a:lnTo>
                    <a:pt x="240" y="224"/>
                  </a:lnTo>
                  <a:lnTo>
                    <a:pt x="244" y="226"/>
                  </a:lnTo>
                  <a:lnTo>
                    <a:pt x="249" y="227"/>
                  </a:lnTo>
                  <a:lnTo>
                    <a:pt x="254" y="226"/>
                  </a:lnTo>
                  <a:lnTo>
                    <a:pt x="259" y="224"/>
                  </a:lnTo>
                  <a:lnTo>
                    <a:pt x="288" y="211"/>
                  </a:lnTo>
                  <a:lnTo>
                    <a:pt x="311" y="193"/>
                  </a:lnTo>
                  <a:lnTo>
                    <a:pt x="331" y="172"/>
                  </a:lnTo>
                  <a:lnTo>
                    <a:pt x="345" y="151"/>
                  </a:lnTo>
                  <a:lnTo>
                    <a:pt x="349" y="127"/>
                  </a:lnTo>
                  <a:lnTo>
                    <a:pt x="346" y="104"/>
                  </a:lnTo>
                  <a:lnTo>
                    <a:pt x="334" y="83"/>
                  </a:lnTo>
                  <a:lnTo>
                    <a:pt x="311" y="63"/>
                  </a:lnTo>
                  <a:lnTo>
                    <a:pt x="294" y="53"/>
                  </a:lnTo>
                  <a:lnTo>
                    <a:pt x="273" y="44"/>
                  </a:lnTo>
                  <a:lnTo>
                    <a:pt x="250" y="35"/>
                  </a:lnTo>
                  <a:lnTo>
                    <a:pt x="227" y="28"/>
                  </a:lnTo>
                  <a:lnTo>
                    <a:pt x="202" y="22"/>
                  </a:lnTo>
                  <a:lnTo>
                    <a:pt x="176" y="17"/>
                  </a:lnTo>
                  <a:lnTo>
                    <a:pt x="151" y="12"/>
                  </a:lnTo>
                  <a:lnTo>
                    <a:pt x="125" y="7"/>
                  </a:lnTo>
                  <a:lnTo>
                    <a:pt x="102" y="4"/>
                  </a:lnTo>
                  <a:lnTo>
                    <a:pt x="79" y="2"/>
                  </a:lnTo>
                  <a:lnTo>
                    <a:pt x="58" y="0"/>
                  </a:lnTo>
                  <a:lnTo>
                    <a:pt x="39" y="0"/>
                  </a:lnTo>
                  <a:lnTo>
                    <a:pt x="23" y="0"/>
                  </a:lnTo>
                  <a:lnTo>
                    <a:pt x="12" y="1"/>
                  </a:lnTo>
                  <a:lnTo>
                    <a:pt x="5" y="3"/>
                  </a:lnTo>
                  <a:lnTo>
                    <a:pt x="0" y="5"/>
                  </a:lnTo>
                  <a:lnTo>
                    <a:pt x="15" y="7"/>
                  </a:lnTo>
                  <a:lnTo>
                    <a:pt x="31" y="9"/>
                  </a:lnTo>
                  <a:lnTo>
                    <a:pt x="47" y="11"/>
                  </a:lnTo>
                  <a:lnTo>
                    <a:pt x="64" y="13"/>
                  </a:lnTo>
                  <a:lnTo>
                    <a:pt x="83" y="15"/>
                  </a:lnTo>
                  <a:lnTo>
                    <a:pt x="102" y="17"/>
                  </a:lnTo>
                  <a:lnTo>
                    <a:pt x="121" y="20"/>
                  </a:lnTo>
                  <a:lnTo>
                    <a:pt x="141" y="23"/>
                  </a:lnTo>
                  <a:lnTo>
                    <a:pt x="160" y="27"/>
                  </a:lnTo>
                  <a:lnTo>
                    <a:pt x="180" y="31"/>
                  </a:lnTo>
                  <a:lnTo>
                    <a:pt x="201" y="36"/>
                  </a:lnTo>
                  <a:lnTo>
                    <a:pt x="220" y="41"/>
                  </a:lnTo>
                  <a:lnTo>
                    <a:pt x="238" y="48"/>
                  </a:lnTo>
                  <a:lnTo>
                    <a:pt x="257" y="54"/>
                  </a:lnTo>
                  <a:lnTo>
                    <a:pt x="275" y="62"/>
                  </a:lnTo>
                  <a:lnTo>
                    <a:pt x="291" y="70"/>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8" name="Google Shape;638;p9"/>
            <p:cNvSpPr/>
            <p:nvPr/>
          </p:nvSpPr>
          <p:spPr>
            <a:xfrm>
              <a:off x="4750" y="340"/>
              <a:ext cx="48" cy="107"/>
            </a:xfrm>
            <a:custGeom>
              <a:avLst/>
              <a:gdLst/>
              <a:ahLst/>
              <a:cxnLst/>
              <a:rect l="l" t="t" r="r" b="b"/>
              <a:pathLst>
                <a:path w="143" h="212" extrusionOk="0">
                  <a:moveTo>
                    <a:pt x="0" y="115"/>
                  </a:moveTo>
                  <a:lnTo>
                    <a:pt x="0" y="133"/>
                  </a:lnTo>
                  <a:lnTo>
                    <a:pt x="6" y="149"/>
                  </a:lnTo>
                  <a:lnTo>
                    <a:pt x="16" y="165"/>
                  </a:lnTo>
                  <a:lnTo>
                    <a:pt x="31" y="178"/>
                  </a:lnTo>
                  <a:lnTo>
                    <a:pt x="48" y="190"/>
                  </a:lnTo>
                  <a:lnTo>
                    <a:pt x="69" y="200"/>
                  </a:lnTo>
                  <a:lnTo>
                    <a:pt x="92" y="207"/>
                  </a:lnTo>
                  <a:lnTo>
                    <a:pt x="115" y="211"/>
                  </a:lnTo>
                  <a:lnTo>
                    <a:pt x="122" y="212"/>
                  </a:lnTo>
                  <a:lnTo>
                    <a:pt x="130" y="210"/>
                  </a:lnTo>
                  <a:lnTo>
                    <a:pt x="135" y="207"/>
                  </a:lnTo>
                  <a:lnTo>
                    <a:pt x="138" y="203"/>
                  </a:lnTo>
                  <a:lnTo>
                    <a:pt x="138" y="198"/>
                  </a:lnTo>
                  <a:lnTo>
                    <a:pt x="137" y="193"/>
                  </a:lnTo>
                  <a:lnTo>
                    <a:pt x="133" y="189"/>
                  </a:lnTo>
                  <a:lnTo>
                    <a:pt x="125" y="186"/>
                  </a:lnTo>
                  <a:lnTo>
                    <a:pt x="102" y="180"/>
                  </a:lnTo>
                  <a:lnTo>
                    <a:pt x="80" y="172"/>
                  </a:lnTo>
                  <a:lnTo>
                    <a:pt x="63" y="161"/>
                  </a:lnTo>
                  <a:lnTo>
                    <a:pt x="50" y="148"/>
                  </a:lnTo>
                  <a:lnTo>
                    <a:pt x="41" y="133"/>
                  </a:lnTo>
                  <a:lnTo>
                    <a:pt x="37" y="116"/>
                  </a:lnTo>
                  <a:lnTo>
                    <a:pt x="37" y="99"/>
                  </a:lnTo>
                  <a:lnTo>
                    <a:pt x="44" y="80"/>
                  </a:lnTo>
                  <a:lnTo>
                    <a:pt x="54" y="67"/>
                  </a:lnTo>
                  <a:lnTo>
                    <a:pt x="70" y="54"/>
                  </a:lnTo>
                  <a:lnTo>
                    <a:pt x="87" y="41"/>
                  </a:lnTo>
                  <a:lnTo>
                    <a:pt x="106" y="30"/>
                  </a:lnTo>
                  <a:lnTo>
                    <a:pt x="122" y="21"/>
                  </a:lnTo>
                  <a:lnTo>
                    <a:pt x="135" y="11"/>
                  </a:lnTo>
                  <a:lnTo>
                    <a:pt x="143" y="5"/>
                  </a:lnTo>
                  <a:lnTo>
                    <a:pt x="143" y="0"/>
                  </a:lnTo>
                  <a:lnTo>
                    <a:pt x="127" y="4"/>
                  </a:lnTo>
                  <a:lnTo>
                    <a:pt x="106" y="11"/>
                  </a:lnTo>
                  <a:lnTo>
                    <a:pt x="85" y="24"/>
                  </a:lnTo>
                  <a:lnTo>
                    <a:pt x="61" y="38"/>
                  </a:lnTo>
                  <a:lnTo>
                    <a:pt x="40" y="55"/>
                  </a:lnTo>
                  <a:lnTo>
                    <a:pt x="22" y="74"/>
                  </a:lnTo>
                  <a:lnTo>
                    <a:pt x="8" y="95"/>
                  </a:lnTo>
                  <a:lnTo>
                    <a:pt x="0" y="115"/>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9"/>
            <p:cNvSpPr/>
            <p:nvPr/>
          </p:nvSpPr>
          <p:spPr>
            <a:xfrm>
              <a:off x="5081" y="272"/>
              <a:ext cx="101" cy="139"/>
            </a:xfrm>
            <a:custGeom>
              <a:avLst/>
              <a:gdLst/>
              <a:ahLst/>
              <a:cxnLst/>
              <a:rect l="l" t="t" r="r" b="b"/>
              <a:pathLst>
                <a:path w="304" h="278" extrusionOk="0">
                  <a:moveTo>
                    <a:pt x="247" y="104"/>
                  </a:moveTo>
                  <a:lnTo>
                    <a:pt x="258" y="111"/>
                  </a:lnTo>
                  <a:lnTo>
                    <a:pt x="265" y="119"/>
                  </a:lnTo>
                  <a:lnTo>
                    <a:pt x="272" y="129"/>
                  </a:lnTo>
                  <a:lnTo>
                    <a:pt x="276" y="138"/>
                  </a:lnTo>
                  <a:lnTo>
                    <a:pt x="279" y="147"/>
                  </a:lnTo>
                  <a:lnTo>
                    <a:pt x="278" y="158"/>
                  </a:lnTo>
                  <a:lnTo>
                    <a:pt x="275" y="168"/>
                  </a:lnTo>
                  <a:lnTo>
                    <a:pt x="268" y="177"/>
                  </a:lnTo>
                  <a:lnTo>
                    <a:pt x="258" y="187"/>
                  </a:lnTo>
                  <a:lnTo>
                    <a:pt x="246" y="197"/>
                  </a:lnTo>
                  <a:lnTo>
                    <a:pt x="233" y="205"/>
                  </a:lnTo>
                  <a:lnTo>
                    <a:pt x="220" y="213"/>
                  </a:lnTo>
                  <a:lnTo>
                    <a:pt x="205" y="220"/>
                  </a:lnTo>
                  <a:lnTo>
                    <a:pt x="191" y="229"/>
                  </a:lnTo>
                  <a:lnTo>
                    <a:pt x="176" y="237"/>
                  </a:lnTo>
                  <a:lnTo>
                    <a:pt x="163" y="246"/>
                  </a:lnTo>
                  <a:lnTo>
                    <a:pt x="159" y="249"/>
                  </a:lnTo>
                  <a:lnTo>
                    <a:pt x="156" y="253"/>
                  </a:lnTo>
                  <a:lnTo>
                    <a:pt x="153" y="258"/>
                  </a:lnTo>
                  <a:lnTo>
                    <a:pt x="150" y="262"/>
                  </a:lnTo>
                  <a:lnTo>
                    <a:pt x="149" y="266"/>
                  </a:lnTo>
                  <a:lnTo>
                    <a:pt x="149" y="270"/>
                  </a:lnTo>
                  <a:lnTo>
                    <a:pt x="151" y="274"/>
                  </a:lnTo>
                  <a:lnTo>
                    <a:pt x="156" y="277"/>
                  </a:lnTo>
                  <a:lnTo>
                    <a:pt x="162" y="278"/>
                  </a:lnTo>
                  <a:lnTo>
                    <a:pt x="167" y="278"/>
                  </a:lnTo>
                  <a:lnTo>
                    <a:pt x="172" y="277"/>
                  </a:lnTo>
                  <a:lnTo>
                    <a:pt x="176" y="274"/>
                  </a:lnTo>
                  <a:lnTo>
                    <a:pt x="191" y="262"/>
                  </a:lnTo>
                  <a:lnTo>
                    <a:pt x="207" y="251"/>
                  </a:lnTo>
                  <a:lnTo>
                    <a:pt x="223" y="241"/>
                  </a:lnTo>
                  <a:lnTo>
                    <a:pt x="240" y="231"/>
                  </a:lnTo>
                  <a:lnTo>
                    <a:pt x="256" y="220"/>
                  </a:lnTo>
                  <a:lnTo>
                    <a:pt x="272" y="209"/>
                  </a:lnTo>
                  <a:lnTo>
                    <a:pt x="285" y="197"/>
                  </a:lnTo>
                  <a:lnTo>
                    <a:pt x="295" y="183"/>
                  </a:lnTo>
                  <a:lnTo>
                    <a:pt x="303" y="167"/>
                  </a:lnTo>
                  <a:lnTo>
                    <a:pt x="304" y="151"/>
                  </a:lnTo>
                  <a:lnTo>
                    <a:pt x="301" y="136"/>
                  </a:lnTo>
                  <a:lnTo>
                    <a:pt x="294" y="120"/>
                  </a:lnTo>
                  <a:lnTo>
                    <a:pt x="282" y="107"/>
                  </a:lnTo>
                  <a:lnTo>
                    <a:pt x="269" y="94"/>
                  </a:lnTo>
                  <a:lnTo>
                    <a:pt x="252" y="83"/>
                  </a:lnTo>
                  <a:lnTo>
                    <a:pt x="233" y="74"/>
                  </a:lnTo>
                  <a:lnTo>
                    <a:pt x="218" y="68"/>
                  </a:lnTo>
                  <a:lnTo>
                    <a:pt x="202" y="62"/>
                  </a:lnTo>
                  <a:lnTo>
                    <a:pt x="186" y="54"/>
                  </a:lnTo>
                  <a:lnTo>
                    <a:pt x="169" y="48"/>
                  </a:lnTo>
                  <a:lnTo>
                    <a:pt x="151" y="41"/>
                  </a:lnTo>
                  <a:lnTo>
                    <a:pt x="133" y="35"/>
                  </a:lnTo>
                  <a:lnTo>
                    <a:pt x="115" y="28"/>
                  </a:lnTo>
                  <a:lnTo>
                    <a:pt x="98" y="21"/>
                  </a:lnTo>
                  <a:lnTo>
                    <a:pt x="82" y="16"/>
                  </a:lnTo>
                  <a:lnTo>
                    <a:pt x="66" y="11"/>
                  </a:lnTo>
                  <a:lnTo>
                    <a:pt x="50" y="7"/>
                  </a:lnTo>
                  <a:lnTo>
                    <a:pt x="37" y="4"/>
                  </a:lnTo>
                  <a:lnTo>
                    <a:pt x="25" y="1"/>
                  </a:lnTo>
                  <a:lnTo>
                    <a:pt x="15" y="0"/>
                  </a:lnTo>
                  <a:lnTo>
                    <a:pt x="6" y="0"/>
                  </a:lnTo>
                  <a:lnTo>
                    <a:pt x="0" y="2"/>
                  </a:lnTo>
                  <a:lnTo>
                    <a:pt x="13" y="7"/>
                  </a:lnTo>
                  <a:lnTo>
                    <a:pt x="28" y="12"/>
                  </a:lnTo>
                  <a:lnTo>
                    <a:pt x="44" y="17"/>
                  </a:lnTo>
                  <a:lnTo>
                    <a:pt x="58" y="23"/>
                  </a:lnTo>
                  <a:lnTo>
                    <a:pt x="74" y="28"/>
                  </a:lnTo>
                  <a:lnTo>
                    <a:pt x="90" y="33"/>
                  </a:lnTo>
                  <a:lnTo>
                    <a:pt x="106" y="39"/>
                  </a:lnTo>
                  <a:lnTo>
                    <a:pt x="122" y="45"/>
                  </a:lnTo>
                  <a:lnTo>
                    <a:pt x="140" y="51"/>
                  </a:lnTo>
                  <a:lnTo>
                    <a:pt x="156" y="58"/>
                  </a:lnTo>
                  <a:lnTo>
                    <a:pt x="172" y="64"/>
                  </a:lnTo>
                  <a:lnTo>
                    <a:pt x="188" y="71"/>
                  </a:lnTo>
                  <a:lnTo>
                    <a:pt x="204" y="79"/>
                  </a:lnTo>
                  <a:lnTo>
                    <a:pt x="218" y="86"/>
                  </a:lnTo>
                  <a:lnTo>
                    <a:pt x="233" y="95"/>
                  </a:lnTo>
                  <a:lnTo>
                    <a:pt x="247" y="104"/>
                  </a:lnTo>
                  <a:close/>
                </a:path>
              </a:pathLst>
            </a:custGeom>
            <a:solidFill>
              <a:srgbClr val="00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640" name="Google Shape;640;p9"/>
          <p:cNvSpPr/>
          <p:nvPr/>
        </p:nvSpPr>
        <p:spPr>
          <a:xfrm>
            <a:off x="6239328" y="1080861"/>
            <a:ext cx="5635172" cy="2579688"/>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1500"/>
              <a:buFont typeface="Noto Sans Symbols"/>
              <a:buNone/>
            </a:pPr>
            <a:r>
              <a:rPr lang="en-US" sz="2000">
                <a:solidFill>
                  <a:schemeClr val="dk1"/>
                </a:solidFill>
                <a:latin typeface="Calibri"/>
                <a:ea typeface="Calibri"/>
                <a:cs typeface="Calibri"/>
                <a:sym typeface="Calibri"/>
              </a:rPr>
              <a:t> </a:t>
            </a:r>
            <a:r>
              <a:rPr lang="en-US" sz="2800">
                <a:solidFill>
                  <a:schemeClr val="dk1"/>
                </a:solidFill>
                <a:latin typeface="Calibri"/>
                <a:ea typeface="Calibri"/>
                <a:cs typeface="Calibri"/>
                <a:sym typeface="Calibri"/>
              </a:rPr>
              <a:t>wireless link</a:t>
            </a:r>
            <a:endParaRPr/>
          </a:p>
          <a:p>
            <a:pPr marL="238125" marR="0" lvl="0" indent="-238125" algn="l" rtl="0">
              <a:lnSpc>
                <a:spcPct val="90000"/>
              </a:lnSpc>
              <a:spcBef>
                <a:spcPts val="480"/>
              </a:spcBef>
              <a:spcAft>
                <a:spcPts val="0"/>
              </a:spcAft>
              <a:buClr>
                <a:srgbClr val="0000A8"/>
              </a:buClr>
              <a:buSzPts val="2400"/>
              <a:buFont typeface="Noto Sans Symbols"/>
              <a:buChar char="▪"/>
            </a:pPr>
            <a:r>
              <a:rPr lang="en-US" sz="2400">
                <a:solidFill>
                  <a:schemeClr val="dk1"/>
                </a:solidFill>
                <a:latin typeface="Calibri"/>
                <a:ea typeface="Calibri"/>
                <a:cs typeface="Calibri"/>
                <a:sym typeface="Calibri"/>
              </a:rPr>
              <a:t>typically used to connect mobile(s) to base station, also used as backbone link </a:t>
            </a:r>
            <a:endParaRPr/>
          </a:p>
          <a:p>
            <a:pPr marL="238125" marR="0" lvl="0" indent="-238125" algn="l" rtl="0">
              <a:lnSpc>
                <a:spcPct val="90000"/>
              </a:lnSpc>
              <a:spcBef>
                <a:spcPts val="480"/>
              </a:spcBef>
              <a:spcAft>
                <a:spcPts val="0"/>
              </a:spcAft>
              <a:buClr>
                <a:srgbClr val="0000A8"/>
              </a:buClr>
              <a:buSzPts val="2400"/>
              <a:buFont typeface="Noto Sans Symbols"/>
              <a:buChar char="▪"/>
            </a:pPr>
            <a:r>
              <a:rPr lang="en-US" sz="2400">
                <a:solidFill>
                  <a:schemeClr val="dk1"/>
                </a:solidFill>
                <a:latin typeface="Calibri"/>
                <a:ea typeface="Calibri"/>
                <a:cs typeface="Calibri"/>
                <a:sym typeface="Calibri"/>
              </a:rPr>
              <a:t>multiple access protocol coordinates link access </a:t>
            </a:r>
            <a:endParaRPr/>
          </a:p>
          <a:p>
            <a:pPr marL="238125" marR="0" lvl="0" indent="-238125" algn="l" rtl="0">
              <a:lnSpc>
                <a:spcPct val="90000"/>
              </a:lnSpc>
              <a:spcBef>
                <a:spcPts val="480"/>
              </a:spcBef>
              <a:spcAft>
                <a:spcPts val="0"/>
              </a:spcAft>
              <a:buClr>
                <a:srgbClr val="0000A8"/>
              </a:buClr>
              <a:buSzPts val="2400"/>
              <a:buFont typeface="Noto Sans Symbols"/>
              <a:buChar char="▪"/>
            </a:pPr>
            <a:r>
              <a:rPr lang="en-US" sz="2400">
                <a:solidFill>
                  <a:schemeClr val="dk1"/>
                </a:solidFill>
                <a:latin typeface="Calibri"/>
                <a:ea typeface="Calibri"/>
                <a:cs typeface="Calibri"/>
                <a:sym typeface="Calibri"/>
              </a:rPr>
              <a:t>various transmission rates and distances, frequency bands</a:t>
            </a:r>
            <a:endParaRPr sz="2000">
              <a:solidFill>
                <a:schemeClr val="dk1"/>
              </a:solidFill>
              <a:latin typeface="Calibri"/>
              <a:ea typeface="Calibri"/>
              <a:cs typeface="Calibri"/>
              <a:sym typeface="Calibri"/>
            </a:endParaRPr>
          </a:p>
        </p:txBody>
      </p:sp>
      <p:cxnSp>
        <p:nvCxnSpPr>
          <p:cNvPr id="641" name="Google Shape;641;p9"/>
          <p:cNvCxnSpPr/>
          <p:nvPr/>
        </p:nvCxnSpPr>
        <p:spPr>
          <a:xfrm flipH="1">
            <a:off x="2108198" y="3898759"/>
            <a:ext cx="4547160" cy="774841"/>
          </a:xfrm>
          <a:prstGeom prst="straightConnector1">
            <a:avLst/>
          </a:prstGeom>
          <a:noFill/>
          <a:ln w="9525" cap="flat" cmpd="sng">
            <a:solidFill>
              <a:srgbClr val="C00000"/>
            </a:solidFill>
            <a:prstDash val="solid"/>
            <a:round/>
            <a:headEnd type="none" w="med" len="med"/>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7972</Words>
  <Application>Microsoft Office PowerPoint</Application>
  <PresentationFormat>Widescreen</PresentationFormat>
  <Paragraphs>874</Paragraphs>
  <Slides>76</Slides>
  <Notes>76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76</vt:i4>
      </vt:variant>
    </vt:vector>
  </HeadingPairs>
  <TitlesOfParts>
    <vt:vector size="90" baseType="lpstr">
      <vt:lpstr>arial</vt:lpstr>
      <vt:lpstr>Cambria</vt:lpstr>
      <vt:lpstr>arial</vt:lpstr>
      <vt:lpstr>Calibri</vt:lpstr>
      <vt:lpstr>Times New Roman</vt:lpstr>
      <vt:lpstr>Proxima Nova</vt:lpstr>
      <vt:lpstr>Comic Sans MS</vt:lpstr>
      <vt:lpstr>Roboto</vt:lpstr>
      <vt:lpstr>Verdana</vt:lpstr>
      <vt:lpstr>Gill Sans</vt:lpstr>
      <vt:lpstr>TimesNewRoman</vt:lpstr>
      <vt:lpstr>Tahoma</vt:lpstr>
      <vt:lpstr>Noto Sans Symbols</vt:lpstr>
      <vt:lpstr>Office Theme</vt:lpstr>
      <vt:lpstr>CIS 427 Computer Networks   Mobile Network/Wireless Sensor Network</vt:lpstr>
      <vt:lpstr>Wireless and Mobile Networks: context</vt:lpstr>
      <vt:lpstr>Wireless and Mobile Networks: context</vt:lpstr>
      <vt:lpstr>Wireless and Mobile Networks: context</vt:lpstr>
      <vt:lpstr>Outline</vt:lpstr>
      <vt:lpstr>Elements of a wireless network</vt:lpstr>
      <vt:lpstr>Elements of a wireless network</vt:lpstr>
      <vt:lpstr>Elements of a wireless network</vt:lpstr>
      <vt:lpstr>Elements of a wireless network</vt:lpstr>
      <vt:lpstr>Characteristics of selected wireless links</vt:lpstr>
      <vt:lpstr>Elements of a wireless network</vt:lpstr>
      <vt:lpstr>Elements of a wireless network</vt:lpstr>
      <vt:lpstr>Wireless network taxonomy</vt:lpstr>
      <vt:lpstr>Wireless link characteristics (1)</vt:lpstr>
      <vt:lpstr>Wireless Link Characteristics</vt:lpstr>
      <vt:lpstr>Wireless Link Characteristics</vt:lpstr>
      <vt:lpstr>Wireless Link Characteristics</vt:lpstr>
      <vt:lpstr>Wireless Link Characteristics</vt:lpstr>
      <vt:lpstr>Wireless link characteristics (2)</vt:lpstr>
      <vt:lpstr>Two Equations: </vt:lpstr>
      <vt:lpstr>Two Equations: </vt:lpstr>
      <vt:lpstr>Quiz!</vt:lpstr>
      <vt:lpstr>Demonstration:</vt:lpstr>
      <vt:lpstr>Fingerprint-based Positioning</vt:lpstr>
      <vt:lpstr>Outline</vt:lpstr>
      <vt:lpstr>IEEE 802.11 Wireless LAN</vt:lpstr>
      <vt:lpstr>802.11 LAN architecture</vt:lpstr>
      <vt:lpstr>802.11: Channels, association</vt:lpstr>
      <vt:lpstr>802.11: passive/active scanning</vt:lpstr>
      <vt:lpstr>IEEE 802.11: multiple access</vt:lpstr>
      <vt:lpstr>IEEE 802.11 MAC Protocol: CSMA/CA</vt:lpstr>
      <vt:lpstr>Avoiding collisions (more)</vt:lpstr>
      <vt:lpstr>Collision Avoidance: RTS-CTS exchange</vt:lpstr>
      <vt:lpstr>Difference between 2G/3G/4G?</vt:lpstr>
      <vt:lpstr>4G/5G Network</vt:lpstr>
      <vt:lpstr>Why we need 5G?</vt:lpstr>
      <vt:lpstr>Why we need 5G?</vt:lpstr>
      <vt:lpstr>5G building blocks</vt:lpstr>
      <vt:lpstr>Does 5G meet its expectation?</vt:lpstr>
      <vt:lpstr>Personal Area Network: PAN</vt:lpstr>
      <vt:lpstr>Personal area networks: Bluetooth</vt:lpstr>
      <vt:lpstr>Bluetooth Low Energy (BT4.x, 5.x)</vt:lpstr>
      <vt:lpstr>BLE Application: COVID Contact Tracing</vt:lpstr>
      <vt:lpstr>Apple Airtag</vt:lpstr>
      <vt:lpstr>Personal area networks: ZigBee</vt:lpstr>
      <vt:lpstr>Zigbee at home</vt:lpstr>
      <vt:lpstr>Zigbee in smart home applications</vt:lpstr>
      <vt:lpstr>LPWAN: Low Power Wide Area Network</vt:lpstr>
      <vt:lpstr>LoRa, the most popular LPWAN Tech</vt:lpstr>
      <vt:lpstr>Overview of LoRa</vt:lpstr>
      <vt:lpstr>Outline</vt:lpstr>
      <vt:lpstr>Wireless Sensor Network</vt:lpstr>
      <vt:lpstr>Example 1: Pollution detection in Lake Taihu</vt:lpstr>
      <vt:lpstr>Network Topology</vt:lpstr>
      <vt:lpstr>Resistant to failure</vt:lpstr>
      <vt:lpstr>Example 2: Zebranet</vt:lpstr>
      <vt:lpstr>Delay Tolerant Network</vt:lpstr>
      <vt:lpstr>Basic Research Challenges: </vt:lpstr>
      <vt:lpstr>VANET: Vehicular Ad-hoc Networks</vt:lpstr>
      <vt:lpstr>VANET: Vehicular Ad-hoc Networks</vt:lpstr>
      <vt:lpstr>VANET: Vehicular Ad-hoc Networks</vt:lpstr>
      <vt:lpstr>VANET: senders and receivers</vt:lpstr>
      <vt:lpstr>About 802.11P</vt:lpstr>
      <vt:lpstr>802.11bd: evolution of 802.11p for V2X</vt:lpstr>
      <vt:lpstr>Backup Slides</vt:lpstr>
      <vt:lpstr>Is WiFi Secure? Short Answer: No</vt:lpstr>
      <vt:lpstr>WEP authentication</vt:lpstr>
      <vt:lpstr>Then, what should we do?</vt:lpstr>
      <vt:lpstr>Some Background about VPN</vt:lpstr>
      <vt:lpstr>PowerPoint Presentation</vt:lpstr>
      <vt:lpstr>Routing Under Mobility</vt:lpstr>
      <vt:lpstr>Micro Handoff</vt:lpstr>
      <vt:lpstr>Macro handoff: Mobile IP</vt:lpstr>
      <vt:lpstr>Mobility: registration</vt:lpstr>
      <vt:lpstr>Mobility via indirect routing</vt:lpstr>
      <vt:lpstr>Mobility with direct routing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 427 Computer Networks   Mobile Network/Wireless Sensor Network</dc:title>
  <dc:creator>James Kurose</dc:creator>
  <cp:lastModifiedBy>Johnson, Demetrius</cp:lastModifiedBy>
  <cp:revision>3</cp:revision>
  <dcterms:created xsi:type="dcterms:W3CDTF">2020-01-18T07:24:59Z</dcterms:created>
  <dcterms:modified xsi:type="dcterms:W3CDTF">2022-12-01T18:05:48Z</dcterms:modified>
</cp:coreProperties>
</file>